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3" r:id="rId5"/>
    <p:sldId id="264" r:id="rId6"/>
    <p:sldId id="265" r:id="rId7"/>
    <p:sldId id="267" r:id="rId8"/>
    <p:sldId id="268" r:id="rId9"/>
    <p:sldId id="272" r:id="rId10"/>
    <p:sldId id="273" r:id="rId11"/>
    <p:sldId id="274" r:id="rId12"/>
    <p:sldId id="275" r:id="rId13"/>
    <p:sldId id="276" r:id="rId14"/>
    <p:sldId id="277" r:id="rId15"/>
    <p:sldId id="308" r:id="rId16"/>
    <p:sldId id="280" r:id="rId17"/>
    <p:sldId id="291" r:id="rId18"/>
    <p:sldId id="281" r:id="rId19"/>
    <p:sldId id="288" r:id="rId20"/>
    <p:sldId id="289" r:id="rId21"/>
    <p:sldId id="287" r:id="rId22"/>
    <p:sldId id="290" r:id="rId23"/>
    <p:sldId id="295" r:id="rId24"/>
    <p:sldId id="296" r:id="rId25"/>
    <p:sldId id="293" r:id="rId26"/>
    <p:sldId id="294" r:id="rId27"/>
    <p:sldId id="297" r:id="rId28"/>
    <p:sldId id="298" r:id="rId29"/>
    <p:sldId id="299" r:id="rId30"/>
    <p:sldId id="300" r:id="rId31"/>
    <p:sldId id="301" r:id="rId32"/>
    <p:sldId id="303" r:id="rId33"/>
    <p:sldId id="305" r:id="rId34"/>
    <p:sldId id="306" r:id="rId35"/>
    <p:sldId id="307" r:id="rId36"/>
    <p:sldId id="302" r:id="rId37"/>
    <p:sldId id="304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6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62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5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FAF78-9D76-4B3B-B660-477FA3858E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BD026-B56A-456E-B3AA-833D14F672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8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2"/>
            <a:ext cx="20764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2"/>
            <a:ext cx="60769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54EAA-7414-4FE0-9803-E328DACE9CC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3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E075D-1415-4A38-B621-C67F59D737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8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1AE52-C970-4AE6-820E-C992C16F99A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6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75BD9-8D5A-403D-A158-2D3A606BD7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DF410-E55B-4004-81A3-D47453E696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4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5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96F5-36EB-4255-8726-5C8438FB0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0CD82E-23DF-4719-B092-51D4DB95880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2"/>
            <a:ext cx="8001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52195-31CF-4A56-B8F8-C17FA44859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8.e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emf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emf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4.wmf"/><Relationship Id="rId3" Type="http://schemas.openxmlformats.org/officeDocument/2006/relationships/image" Target="../media/image66.e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74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80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11" Type="http://schemas.openxmlformats.org/officeDocument/2006/relationships/image" Target="../media/image94.emf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93.wmf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cceleratorsamerica.org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65.bin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104.e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10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4.bin"/><Relationship Id="rId20" Type="http://schemas.openxmlformats.org/officeDocument/2006/relationships/image" Target="../media/image94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wmf"/><Relationship Id="rId11" Type="http://schemas.openxmlformats.org/officeDocument/2006/relationships/image" Target="../media/image98.wmf"/><Relationship Id="rId5" Type="http://schemas.openxmlformats.org/officeDocument/2006/relationships/oleObject" Target="../embeddings/oleObject59.bin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102.wmf"/><Relationship Id="rId4" Type="http://schemas.openxmlformats.org/officeDocument/2006/relationships/image" Target="../media/image95.wmf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63.bin"/><Relationship Id="rId22" Type="http://schemas.openxmlformats.org/officeDocument/2006/relationships/image" Target="../media/image10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109.wmf"/><Relationship Id="rId3" Type="http://schemas.openxmlformats.org/officeDocument/2006/relationships/oleObject" Target="../embeddings/oleObject67.bin"/><Relationship Id="rId7" Type="http://schemas.openxmlformats.org/officeDocument/2006/relationships/image" Target="../media/image112.e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0.png"/><Relationship Id="rId11" Type="http://schemas.openxmlformats.org/officeDocument/2006/relationships/image" Target="../media/image108.wmf"/><Relationship Id="rId5" Type="http://schemas.openxmlformats.org/officeDocument/2006/relationships/image" Target="../media/image119.png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106.wmf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7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image" Target="../media/image1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2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3" Type="http://schemas.openxmlformats.org/officeDocument/2006/relationships/image" Target="../media/image21.e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431" y="50429"/>
            <a:ext cx="7772400" cy="1470025"/>
          </a:xfrm>
        </p:spPr>
        <p:txBody>
          <a:bodyPr/>
          <a:lstStyle/>
          <a:p>
            <a:pPr algn="ctr"/>
            <a:r>
              <a:rPr lang="en-US" sz="3200" dirty="0" smtClean="0"/>
              <a:t>Introduction to Accelerators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FAF78-9D76-4B3B-B660-477FA3858E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464" y="2054426"/>
            <a:ext cx="71045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+mj-lt"/>
              <a:buAutoNum type="arabicPeriod"/>
            </a:pPr>
            <a:r>
              <a:rPr lang="en-US" altLang="en-US" sz="2000" dirty="0" smtClean="0"/>
              <a:t>Accelerators - from discovery machines to everyday tool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000" dirty="0" smtClean="0"/>
              <a:t>Electrostatic (DC) Linear Accelerator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000" dirty="0" smtClean="0"/>
              <a:t>RF Field Linear Accelerator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000" dirty="0" smtClean="0"/>
              <a:t>Circular accelerators: cyclotron &amp; </a:t>
            </a:r>
            <a:r>
              <a:rPr lang="en-US" sz="2000" dirty="0" err="1" smtClean="0"/>
              <a:t>betatron</a:t>
            </a:r>
            <a:endParaRPr lang="en-US" sz="2000" dirty="0" smtClean="0"/>
          </a:p>
          <a:p>
            <a:pPr marL="360363" indent="-360363">
              <a:buFont typeface="+mj-lt"/>
              <a:buAutoNum type="arabicPeriod"/>
            </a:pPr>
            <a:r>
              <a:rPr lang="en-US" sz="2000" dirty="0" smtClean="0"/>
              <a:t>Circular accelerators: synchrotron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Beam optics and particle tracing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Transverse beam dynamics: </a:t>
            </a:r>
            <a:r>
              <a:rPr lang="en-US" sz="2000" dirty="0" err="1" smtClean="0">
                <a:cs typeface="Arial" panose="020B0604020202020204" pitchFamily="34" charset="0"/>
              </a:rPr>
              <a:t>betatron</a:t>
            </a:r>
            <a:r>
              <a:rPr lang="en-US" sz="2000" dirty="0" smtClean="0">
                <a:cs typeface="Arial" panose="020B0604020202020204" pitchFamily="34" charset="0"/>
              </a:rPr>
              <a:t> oscillations</a:t>
            </a:r>
          </a:p>
          <a:p>
            <a:pPr marL="360363" indent="-360363">
              <a:buFont typeface="+mj-lt"/>
              <a:buAutoNum type="arabicPeriod"/>
            </a:pPr>
            <a:r>
              <a:rPr lang="en-US" altLang="en-US" sz="2000" dirty="0" smtClean="0"/>
              <a:t>Synchrotron radiation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000" dirty="0" smtClean="0"/>
              <a:t>Colliders and luminosity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000" dirty="0" smtClean="0"/>
              <a:t>Limits for future high-energy colliders</a:t>
            </a:r>
            <a:endParaRPr lang="en-US" alt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1464" y="1630694"/>
            <a:ext cx="241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Outline: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6297" y="5758497"/>
            <a:ext cx="147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eferences: (selection)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0940" y="5783560"/>
            <a:ext cx="698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Hinterberger</a:t>
            </a:r>
            <a:r>
              <a:rPr lang="en-US" dirty="0" smtClean="0"/>
              <a:t>: </a:t>
            </a:r>
            <a:r>
              <a:rPr lang="en-US" dirty="0" err="1" smtClean="0"/>
              <a:t>Physik</a:t>
            </a:r>
            <a:r>
              <a:rPr lang="en-US" dirty="0" smtClean="0"/>
              <a:t> der </a:t>
            </a:r>
            <a:r>
              <a:rPr lang="en-US" dirty="0" err="1" smtClean="0"/>
              <a:t>Teilchenbeschleuniger</a:t>
            </a:r>
            <a:r>
              <a:rPr lang="en-US" dirty="0" smtClean="0"/>
              <a:t> und </a:t>
            </a:r>
            <a:r>
              <a:rPr lang="en-US" dirty="0" err="1" smtClean="0"/>
              <a:t>Ionenoptik</a:t>
            </a:r>
            <a:endParaRPr lang="en-US" dirty="0" smtClean="0"/>
          </a:p>
          <a:p>
            <a:r>
              <a:rPr lang="en-US" dirty="0" smtClean="0"/>
              <a:t>K. </a:t>
            </a:r>
            <a:r>
              <a:rPr lang="en-US" dirty="0" err="1" smtClean="0"/>
              <a:t>Wille</a:t>
            </a:r>
            <a:r>
              <a:rPr lang="en-US" dirty="0" smtClean="0"/>
              <a:t>, </a:t>
            </a:r>
            <a:r>
              <a:rPr lang="en-US" dirty="0" err="1" smtClean="0"/>
              <a:t>Physik</a:t>
            </a:r>
            <a:r>
              <a:rPr lang="en-US" dirty="0" smtClean="0"/>
              <a:t> der </a:t>
            </a:r>
            <a:r>
              <a:rPr lang="en-US" dirty="0" err="1" smtClean="0"/>
              <a:t>Teilchenbeschleuniger</a:t>
            </a:r>
            <a:r>
              <a:rPr lang="en-US" dirty="0" smtClean="0"/>
              <a:t> und </a:t>
            </a:r>
            <a:r>
              <a:rPr lang="en-US" dirty="0" err="1" smtClean="0"/>
              <a:t>Synchr.strahl</a:t>
            </a:r>
            <a:r>
              <a:rPr lang="en-US" dirty="0" smtClean="0"/>
              <a:t>.</a:t>
            </a:r>
          </a:p>
          <a:p>
            <a:r>
              <a:rPr lang="en-US" dirty="0" smtClean="0"/>
              <a:t>www.classe.cornell.edu/~liepe/webpage/education4456.html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1612" y="1793080"/>
            <a:ext cx="3105450" cy="3829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579" y="1798276"/>
            <a:ext cx="794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Solution: iris aperture</a:t>
            </a:r>
            <a:r>
              <a:rPr lang="en-US" dirty="0" smtClean="0"/>
              <a:t>      (disk loaded wave guide: </a:t>
            </a:r>
            <a:r>
              <a:rPr lang="en-US" dirty="0" err="1" smtClean="0"/>
              <a:t>Runzelröhre</a:t>
            </a:r>
            <a:r>
              <a:rPr lang="en-US" dirty="0" smtClean="0"/>
              <a:t> </a:t>
            </a:r>
            <a:r>
              <a:rPr lang="en-DE" dirty="0" smtClean="0"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21910" y="4719171"/>
            <a:ext cx="4418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Cavity iris aperture: SLAC structure (Stanford)</a:t>
            </a:r>
          </a:p>
          <a:p>
            <a:r>
              <a:rPr lang="en-US" sz="1600" dirty="0" smtClean="0"/>
              <a:t>Copper cavity w/ 2b=8.4 cm, 2a=2.6 cm, d=3.5 cm = </a:t>
            </a:r>
            <a:r>
              <a:rPr lang="en-DE" sz="1600" dirty="0" smtClean="0">
                <a:sym typeface="Symbol" panose="05050102010706020507" pitchFamily="18" charset="2"/>
              </a:rPr>
              <a:t></a:t>
            </a:r>
            <a:r>
              <a:rPr lang="en-US" sz="1600" dirty="0" smtClean="0">
                <a:sym typeface="Symbol" panose="05050102010706020507" pitchFamily="18" charset="2"/>
              </a:rPr>
              <a:t>/3, c=0.58 cm, L=3.05 m</a:t>
            </a:r>
            <a:r>
              <a:rPr lang="en-US" sz="1600" dirty="0" smtClean="0"/>
              <a:t> , </a:t>
            </a:r>
            <a:r>
              <a:rPr lang="en-DE" sz="1600" dirty="0" smtClean="0">
                <a:sym typeface="Symbol" panose="05050102010706020507" pitchFamily="18" charset="2"/>
              </a:rPr>
              <a:t></a:t>
            </a:r>
            <a:r>
              <a:rPr lang="en-US" sz="1600" dirty="0" smtClean="0">
                <a:sym typeface="Symbol" panose="05050102010706020507" pitchFamily="18" charset="2"/>
              </a:rPr>
              <a:t>=2.856 GHz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(travelling wave cavity)</a:t>
            </a:r>
            <a:r>
              <a:rPr lang="en-US" sz="1600" dirty="0" smtClean="0"/>
              <a:t>   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5615" y="2249470"/>
            <a:ext cx="4508622" cy="2510340"/>
            <a:chOff x="-108856" y="1443530"/>
            <a:chExt cx="5181599" cy="28131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8856" y="1443530"/>
              <a:ext cx="5181599" cy="2813114"/>
            </a:xfrm>
            <a:prstGeom prst="rect">
              <a:avLst/>
            </a:prstGeom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02057"/>
                </p:ext>
              </p:extLst>
            </p:nvPr>
          </p:nvGraphicFramePr>
          <p:xfrm>
            <a:off x="1484992" y="2379790"/>
            <a:ext cx="326571" cy="261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51" name="Equation" r:id="rId5" imgW="317160" imgH="253800" progId="Equation.DSMT4">
                    <p:embed/>
                  </p:oleObj>
                </mc:Choice>
                <mc:Fallback>
                  <p:oleObj name="Equation" r:id="rId5" imgW="317160" imgH="2538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84992" y="2379790"/>
                          <a:ext cx="326571" cy="26125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28213"/>
                </p:ext>
              </p:extLst>
            </p:nvPr>
          </p:nvGraphicFramePr>
          <p:xfrm>
            <a:off x="1104447" y="2374674"/>
            <a:ext cx="325438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52" name="Equation" r:id="rId7" imgW="317160" imgH="241200" progId="Equation.DSMT4">
                    <p:embed/>
                  </p:oleObj>
                </mc:Choice>
                <mc:Fallback>
                  <p:oleObj name="Equation" r:id="rId7" imgW="317160" imgH="2412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04447" y="2374674"/>
                          <a:ext cx="325438" cy="2492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44867"/>
              </p:ext>
            </p:extLst>
          </p:nvPr>
        </p:nvGraphicFramePr>
        <p:xfrm>
          <a:off x="8023425" y="4916467"/>
          <a:ext cx="260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3" name="Equation" r:id="rId9" imgW="253800" imgH="330120" progId="Equation.DSMT4">
                  <p:embed/>
                </p:oleObj>
              </mc:Choice>
              <mc:Fallback>
                <p:oleObj name="Equation" r:id="rId9" imgW="253800" imgH="3301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23425" y="4916467"/>
                        <a:ext cx="260350" cy="341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71569"/>
              </p:ext>
            </p:extLst>
          </p:nvPr>
        </p:nvGraphicFramePr>
        <p:xfrm>
          <a:off x="4845254" y="3981814"/>
          <a:ext cx="4143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4" name="Equation" r:id="rId11" imgW="419040" imgH="330120" progId="Equation.DSMT4">
                  <p:embed/>
                </p:oleObj>
              </mc:Choice>
              <mc:Fallback>
                <p:oleObj name="Equation" r:id="rId11" imgW="419040" imgH="3301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45254" y="3981814"/>
                        <a:ext cx="414338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7490" y="5878251"/>
            <a:ext cx="80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Cavities are build as travelling wave and as standing wave cavities </a:t>
            </a:r>
          </a:p>
          <a:p>
            <a:r>
              <a:rPr lang="en-US" dirty="0" smtClean="0"/>
              <a:t>(today mostly standing wave cavities used).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070572" y="2662421"/>
            <a:ext cx="119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K. </a:t>
            </a:r>
            <a:r>
              <a:rPr lang="en-GB" dirty="0" err="1" smtClean="0"/>
              <a:t>Wille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218" y="350519"/>
            <a:ext cx="454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</a:t>
            </a:r>
          </a:p>
          <a:p>
            <a:r>
              <a:rPr lang="en-US" dirty="0" smtClean="0"/>
              <a:t>phase velocity v</a:t>
            </a:r>
            <a:r>
              <a:rPr lang="en-DE" baseline="-25000" dirty="0" smtClean="0">
                <a:sym typeface="Symbol" panose="05050102010706020507" pitchFamily="18" charset="2"/>
              </a:rPr>
              <a:t></a:t>
            </a:r>
            <a:r>
              <a:rPr lang="en-GB" dirty="0" smtClean="0">
                <a:sym typeface="Symbol" panose="05050102010706020507" pitchFamily="18" charset="2"/>
              </a:rPr>
              <a:t>&gt;c </a:t>
            </a:r>
            <a:r>
              <a:rPr lang="en-US" dirty="0" smtClean="0"/>
              <a:t>for propagation in </a:t>
            </a:r>
            <a:r>
              <a:rPr lang="en-US" dirty="0"/>
              <a:t>z </a:t>
            </a:r>
          </a:p>
          <a:p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cannot be used for particle acceleration.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4722" y="252979"/>
            <a:ext cx="220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Dispersion relation: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344711"/>
              </p:ext>
            </p:extLst>
          </p:nvPr>
        </p:nvGraphicFramePr>
        <p:xfrm>
          <a:off x="5764893" y="663073"/>
          <a:ext cx="2578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5" name="Equation" r:id="rId13" imgW="2577960" imgH="774360" progId="Equation.DSMT4">
                  <p:embed/>
                </p:oleObj>
              </mc:Choice>
              <mc:Fallback>
                <p:oleObj name="Equation" r:id="rId13" imgW="2577960" imgH="77436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64893" y="663073"/>
                        <a:ext cx="2578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91838"/>
              </p:ext>
            </p:extLst>
          </p:nvPr>
        </p:nvGraphicFramePr>
        <p:xfrm>
          <a:off x="7107524" y="177811"/>
          <a:ext cx="160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6" name="Equation" r:id="rId15" imgW="1600200" imgH="444240" progId="Equation.DSMT4">
                  <p:embed/>
                </p:oleObj>
              </mc:Choice>
              <mc:Fallback>
                <p:oleObj name="Equation" r:id="rId15" imgW="1600200" imgH="44424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07524" y="177811"/>
                        <a:ext cx="1600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370785" y="1022683"/>
            <a:ext cx="2837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2759" y="179409"/>
            <a:ext cx="8523889" cy="1344591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8" y="1127070"/>
            <a:ext cx="4678137" cy="3779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896" y="4987656"/>
            <a:ext cx="4037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LHC </a:t>
            </a:r>
            <a:r>
              <a:rPr lang="de-DE" sz="1600" b="1" dirty="0" err="1" smtClean="0"/>
              <a:t>cavity</a:t>
            </a:r>
            <a:r>
              <a:rPr lang="de-DE" sz="1600" b="1" dirty="0" smtClean="0"/>
              <a:t> </a:t>
            </a:r>
            <a:r>
              <a:rPr lang="de-DE" sz="1600" dirty="0" smtClean="0"/>
              <a:t>(8 per beam): </a:t>
            </a:r>
          </a:p>
          <a:p>
            <a:r>
              <a:rPr lang="de-DE" sz="1600" dirty="0" err="1" smtClean="0"/>
              <a:t>Superconductive</a:t>
            </a:r>
            <a:r>
              <a:rPr lang="de-DE" sz="1600" dirty="0" smtClean="0"/>
              <a:t>, </a:t>
            </a:r>
            <a:r>
              <a:rPr lang="de-DE" sz="1600" dirty="0" err="1" smtClean="0"/>
              <a:t>gradient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5.5 MV/m, </a:t>
            </a:r>
            <a:r>
              <a:rPr lang="en-DE" sz="1600" dirty="0" smtClean="0">
                <a:sym typeface="Symbol" panose="05050102010706020507" pitchFamily="18" charset="2"/>
              </a:rPr>
              <a:t></a:t>
            </a:r>
            <a:r>
              <a:rPr lang="en-US" sz="1600" dirty="0" smtClean="0">
                <a:sym typeface="Symbol" panose="05050102010706020507" pitchFamily="18" charset="2"/>
              </a:rPr>
              <a:t>=</a:t>
            </a:r>
            <a:r>
              <a:rPr lang="de-DE" sz="1600" dirty="0" smtClean="0"/>
              <a:t>400.8 MHz.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59" y="1469660"/>
            <a:ext cx="3731175" cy="980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8749"/>
          <a:stretch/>
        </p:blipFill>
        <p:spPr>
          <a:xfrm>
            <a:off x="4988392" y="2836530"/>
            <a:ext cx="3876708" cy="19251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06191" y="4952659"/>
            <a:ext cx="4037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ILC / TESLA </a:t>
            </a:r>
            <a:r>
              <a:rPr lang="de-DE" sz="1600" b="1" dirty="0" err="1" smtClean="0"/>
              <a:t>test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cavity</a:t>
            </a:r>
            <a:r>
              <a:rPr lang="de-DE" sz="1600" b="1" dirty="0" smtClean="0"/>
              <a:t> </a:t>
            </a:r>
            <a:r>
              <a:rPr lang="de-DE" sz="1600" dirty="0" smtClean="0"/>
              <a:t>: </a:t>
            </a:r>
          </a:p>
          <a:p>
            <a:r>
              <a:rPr lang="de-DE" sz="1600" dirty="0" err="1" smtClean="0"/>
              <a:t>Superconductive</a:t>
            </a:r>
            <a:r>
              <a:rPr lang="de-DE" sz="1600" dirty="0" smtClean="0"/>
              <a:t>, </a:t>
            </a:r>
            <a:r>
              <a:rPr lang="de-DE" sz="1600" dirty="0" err="1" smtClean="0"/>
              <a:t>gradient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32 MV/m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896" y="403123"/>
            <a:ext cx="403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Modern RF cavities: 2 examples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156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371" y="161355"/>
            <a:ext cx="9002486" cy="563563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Circular accelerators: Cyclotron &amp; </a:t>
            </a:r>
            <a:r>
              <a:rPr lang="en-US" dirty="0" err="1" smtClean="0"/>
              <a:t>Betatron</a:t>
            </a:r>
            <a:r>
              <a:rPr lang="en-US" dirty="0" smtClean="0"/>
              <a:t> </a:t>
            </a:r>
            <a:r>
              <a:rPr lang="en-US" sz="2000" dirty="0" smtClean="0"/>
              <a:t>(not discussed)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371" y="870857"/>
            <a:ext cx="328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Classical cyclotron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772076" y="886246"/>
            <a:ext cx="581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1930 idea by E.O. Lawrence,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realization: M.S Livingston</a:t>
            </a:r>
          </a:p>
          <a:p>
            <a:r>
              <a:rPr lang="en-US" sz="1600" dirty="0" smtClean="0"/>
              <a:t>1931 1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cyclotron in Berkeley by Lawrence and Livingston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       (protons at T=1.2 MeV) 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7" y="1836383"/>
            <a:ext cx="3878618" cy="2741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0148" y="1953929"/>
            <a:ext cx="329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of applied electrical field (O(10kV)) should be equal to cyclotron frequency</a:t>
            </a:r>
            <a:r>
              <a:rPr lang="en-US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24693"/>
              </p:ext>
            </p:extLst>
          </p:nvPr>
        </p:nvGraphicFramePr>
        <p:xfrm>
          <a:off x="6167204" y="3020663"/>
          <a:ext cx="12477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Equation" r:id="rId4" imgW="1218960" imgH="622080" progId="Equation.DSMT4">
                  <p:embed/>
                </p:oleObj>
              </mc:Choice>
              <mc:Fallback>
                <p:oleObj name="Equation" r:id="rId4" imgW="1218960" imgH="6220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7204" y="3020663"/>
                        <a:ext cx="1247775" cy="642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0148" y="3763479"/>
            <a:ext cx="361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typically 5 </a:t>
            </a:r>
            <a:r>
              <a:rPr lang="en-DE" dirty="0" smtClean="0"/>
              <a:t>–</a:t>
            </a:r>
            <a:r>
              <a:rPr lang="en-US" dirty="0" smtClean="0"/>
              <a:t> 20 MHz for B=1T:</a:t>
            </a:r>
          </a:p>
          <a:p>
            <a:r>
              <a:rPr lang="en-US" dirty="0" smtClean="0"/>
              <a:t>	Protons:   15.2 MHz</a:t>
            </a:r>
          </a:p>
          <a:p>
            <a:r>
              <a:rPr lang="en-US" dirty="0"/>
              <a:t>	</a:t>
            </a:r>
            <a:r>
              <a:rPr lang="en-US" dirty="0" smtClean="0"/>
              <a:t>Deuterons: 7.6 MHz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0148" y="4719718"/>
            <a:ext cx="377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win depends on the phase: For max. acceleration close to 0.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084" y="5493091"/>
            <a:ext cx="7328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Relativistic mass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Field gradient (weakening at outside, next slide) necessary for axial stability.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particle phase shifts towards +90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(no effective RF field)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9084" y="4705339"/>
            <a:ext cx="410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arge energies with </a:t>
            </a:r>
            <a:r>
              <a:rPr lang="en-US" dirty="0" smtClean="0">
                <a:solidFill>
                  <a:srgbClr val="FF0000"/>
                </a:solidFill>
              </a:rPr>
              <a:t>only few (50) turns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794" y="1218864"/>
            <a:ext cx="199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(Constant B field)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036" y="398909"/>
            <a:ext cx="328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Radial and axial stability: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54" y="634679"/>
            <a:ext cx="4574912" cy="1908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550" y="758057"/>
            <a:ext cx="304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Classical </a:t>
            </a:r>
            <a:r>
              <a:rPr lang="en-US" dirty="0"/>
              <a:t>cyclotron </a:t>
            </a:r>
            <a:r>
              <a:rPr lang="en-US" dirty="0" smtClean="0"/>
              <a:t>needs </a:t>
            </a:r>
            <a:r>
              <a:rPr lang="en-US" dirty="0"/>
              <a:t>field gradient </a:t>
            </a:r>
          </a:p>
        </p:txBody>
      </p:sp>
      <p:sp>
        <p:nvSpPr>
          <p:cNvPr id="6" name="Down Arrow 5"/>
          <p:cNvSpPr/>
          <p:nvPr/>
        </p:nvSpPr>
        <p:spPr>
          <a:xfrm>
            <a:off x="1523998" y="1535143"/>
            <a:ext cx="379947" cy="3325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098" y="1972226"/>
            <a:ext cx="3666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Lorentz force: </a:t>
            </a:r>
          </a:p>
          <a:p>
            <a:r>
              <a:rPr lang="en-US" dirty="0" smtClean="0"/>
              <a:t>Particles </a:t>
            </a:r>
            <a:r>
              <a:rPr lang="en-US" dirty="0" smtClean="0">
                <a:solidFill>
                  <a:srgbClr val="FF0000"/>
                </a:solidFill>
              </a:rPr>
              <a:t>outside the middle   plane</a:t>
            </a:r>
            <a:r>
              <a:rPr lang="en-US" dirty="0" smtClean="0"/>
              <a:t> experience a focusing  force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axial focusing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679" y="3358673"/>
            <a:ext cx="8449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Radial focusing:</a:t>
            </a:r>
          </a:p>
          <a:p>
            <a:r>
              <a:rPr lang="en-US" dirty="0" smtClean="0"/>
              <a:t>Effective force as difference between Lorentz force and centripetal force 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098" y="4467085"/>
            <a:ext cx="806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R</a:t>
            </a:r>
            <a:r>
              <a:rPr lang="en-US" dirty="0" smtClean="0"/>
              <a:t>adial field gradient necessary for axial focusing should not be too large: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8" y="5157788"/>
            <a:ext cx="242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index n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221538"/>
              </p:ext>
            </p:extLst>
          </p:nvPr>
        </p:nvGraphicFramePr>
        <p:xfrm>
          <a:off x="3416300" y="4983007"/>
          <a:ext cx="12477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Equation" r:id="rId4" imgW="1218960" imgH="622080" progId="Equation.DSMT4">
                  <p:embed/>
                </p:oleObj>
              </mc:Choice>
              <mc:Fallback>
                <p:oleObj name="Equation" r:id="rId4" imgW="1218960" imgH="6220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6300" y="4983007"/>
                        <a:ext cx="1247775" cy="642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151801"/>
              </p:ext>
            </p:extLst>
          </p:nvPr>
        </p:nvGraphicFramePr>
        <p:xfrm>
          <a:off x="7344389" y="5157788"/>
          <a:ext cx="9223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6" imgW="901440" imgH="241200" progId="Equation.DSMT4">
                  <p:embed/>
                </p:oleObj>
              </mc:Choice>
              <mc:Fallback>
                <p:oleObj name="Equation" r:id="rId6" imgW="90144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44389" y="5157788"/>
                        <a:ext cx="922338" cy="249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32439" y="5082229"/>
            <a:ext cx="33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 cyclotron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0836" y="5899355"/>
            <a:ext cx="793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axial and radial oscillations: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betatron</a:t>
            </a:r>
            <a:r>
              <a:rPr lang="en-US" dirty="0" smtClean="0">
                <a:solidFill>
                  <a:srgbClr val="FF0000"/>
                </a:solidFill>
              </a:rPr>
              <a:t> oscillations”: </a:t>
            </a:r>
          </a:p>
          <a:p>
            <a:r>
              <a:rPr lang="en-US" dirty="0" smtClean="0"/>
              <a:t>Theory developed for </a:t>
            </a:r>
            <a:r>
              <a:rPr lang="en-US" dirty="0" err="1" smtClean="0"/>
              <a:t>betatrons</a:t>
            </a:r>
            <a:r>
              <a:rPr lang="en-US" dirty="0" smtClean="0"/>
              <a:t>, oscillation are important for synchrotrons.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190" y="2528378"/>
            <a:ext cx="40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 shaping provides slight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36" y="398909"/>
            <a:ext cx="328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Synchro </a:t>
            </a:r>
            <a:r>
              <a:rPr lang="en-US" b="1" u="sng" dirty="0" err="1" smtClean="0"/>
              <a:t>cylcotrons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40893" y="1081909"/>
            <a:ext cx="735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Cyclotron w/ radially dependent RF frequency: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13231"/>
              </p:ext>
            </p:extLst>
          </p:nvPr>
        </p:nvGraphicFramePr>
        <p:xfrm>
          <a:off x="5169874" y="958595"/>
          <a:ext cx="18716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3" imgW="1828800" imgH="672840" progId="Equation.DSMT4">
                  <p:embed/>
                </p:oleObj>
              </mc:Choice>
              <mc:Fallback>
                <p:oleObj name="Equation" r:id="rId3" imgW="1828800" imgH="6728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9874" y="958595"/>
                        <a:ext cx="1871662" cy="695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7256206" y="1042219"/>
            <a:ext cx="6292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4464" y="679753"/>
            <a:ext cx="119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 field correction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80790" y="1499420"/>
            <a:ext cx="6292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69048" y="1294266"/>
            <a:ext cx="119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relativistic correction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308" y="1545585"/>
            <a:ext cx="397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no continuous operation: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typical duty cycle of only 1%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94337" y="1868751"/>
            <a:ext cx="378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(modulation typ. 50 </a:t>
            </a:r>
            <a:r>
              <a:rPr lang="en-DE" dirty="0" smtClean="0"/>
              <a:t>–</a:t>
            </a:r>
            <a:r>
              <a:rPr lang="en-US" dirty="0" smtClean="0"/>
              <a:t> 2000 Hz)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3793" y="2615380"/>
            <a:ext cx="868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allows many turns (10000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50000):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typical energies of 500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800 MeV (p, d, He) with moderate max. voltage (10 kV)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5" y="1481302"/>
            <a:ext cx="5555037" cy="3406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323014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PSI </a:t>
            </a:r>
            <a:r>
              <a:rPr lang="en-US" b="1" dirty="0"/>
              <a:t>Ring cyclotron generates </a:t>
            </a:r>
            <a:r>
              <a:rPr lang="en-US" b="1" dirty="0" smtClean="0"/>
              <a:t>1.4 </a:t>
            </a:r>
            <a:r>
              <a:rPr lang="en-US" b="1" dirty="0"/>
              <a:t>MW proton beam at 590 MeV kinetic </a:t>
            </a:r>
            <a:r>
              <a:rPr lang="en-US" b="1" dirty="0" smtClean="0"/>
              <a:t>energy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337" y="1200284"/>
            <a:ext cx="4787463" cy="3590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0" b="12497"/>
          <a:stretch/>
        </p:blipFill>
        <p:spPr>
          <a:xfrm>
            <a:off x="3489435" y="3730297"/>
            <a:ext cx="2003690" cy="298033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21715" y="3478928"/>
            <a:ext cx="561154" cy="1462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99233" y="2333297"/>
            <a:ext cx="314576" cy="4563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Circular accelerators: Synchrotrons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014" y="878939"/>
            <a:ext cx="3629444" cy="3219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0116" y="916899"/>
            <a:ext cx="1278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extraction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527363"/>
            <a:ext cx="1278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injection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7592" y="904918"/>
            <a:ext cx="3985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 accelerator w/ B-field limited to a narrow ring area:                       </a:t>
            </a:r>
            <a:r>
              <a:rPr lang="en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ncrease of R and thus the energy!</a:t>
            </a:r>
          </a:p>
          <a:p>
            <a:endParaRPr lang="en-US" dirty="0"/>
          </a:p>
          <a:p>
            <a:r>
              <a:rPr lang="en-US" dirty="0" smtClean="0"/>
              <a:t>Transversal focusing using B field gradients along the ring:  </a:t>
            </a:r>
          </a:p>
          <a:p>
            <a:r>
              <a:rPr lang="en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betatron</a:t>
            </a:r>
            <a:r>
              <a:rPr lang="en-US" dirty="0" smtClean="0">
                <a:solidFill>
                  <a:srgbClr val="0070C0"/>
                </a:solidFill>
              </a:rPr>
              <a:t> (transverse) oscillations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592" y="3090915"/>
            <a:ext cx="3985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amp-up of B-field synchronously to particles momentum: </a:t>
            </a:r>
            <a:r>
              <a:rPr lang="en-US" b="1" dirty="0" smtClean="0"/>
              <a:t>Synchrotron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en-US" dirty="0" smtClean="0"/>
              <a:t>Acceleration using RF cavities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(longitudinal) 		      oscillations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239" y="5156523"/>
            <a:ext cx="8852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principle types:  </a:t>
            </a:r>
          </a:p>
          <a:p>
            <a:r>
              <a:rPr lang="en-US" b="1" dirty="0" smtClean="0"/>
              <a:t>Constant gradient </a:t>
            </a:r>
            <a:r>
              <a:rPr lang="en-US" dirty="0" smtClean="0"/>
              <a:t>synchrotrons -  all dipoles have the same gradient: </a:t>
            </a:r>
            <a:r>
              <a:rPr lang="en-US" dirty="0" smtClean="0">
                <a:solidFill>
                  <a:srgbClr val="FF0000"/>
                </a:solidFill>
              </a:rPr>
              <a:t>weak focusing</a:t>
            </a:r>
          </a:p>
          <a:p>
            <a:r>
              <a:rPr lang="en-US" b="1" dirty="0" smtClean="0"/>
              <a:t>Alternating gradient </a:t>
            </a:r>
            <a:r>
              <a:rPr lang="en-US" dirty="0" smtClean="0"/>
              <a:t>synchrotrons </a:t>
            </a:r>
            <a:r>
              <a:rPr lang="en-DE" dirty="0" smtClean="0"/>
              <a:t>–</a:t>
            </a:r>
            <a:r>
              <a:rPr lang="en-US" dirty="0" smtClean="0"/>
              <a:t>  2 type of dipoles w/ different gradients 	 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(modern accelerators)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 smtClean="0"/>
              <a:t>additional quadrupoles: </a:t>
            </a:r>
            <a:r>
              <a:rPr lang="en-US" dirty="0" smtClean="0">
                <a:solidFill>
                  <a:srgbClr val="FF0000"/>
                </a:solidFill>
              </a:rPr>
              <a:t>strong focusing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2258" y="4257991"/>
            <a:ext cx="23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613" y="226142"/>
            <a:ext cx="591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Phase stability and synchrotron oscillation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33" t="43280" r="12190" b="8571"/>
          <a:stretch/>
        </p:blipFill>
        <p:spPr>
          <a:xfrm>
            <a:off x="963560" y="2578515"/>
            <a:ext cx="6951408" cy="2958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613" y="620814"/>
            <a:ext cx="84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focusing to keep single particles  inside bunches with a finite phase widths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1613" y="1213771"/>
            <a:ext cx="479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synchrotrons, relation between revolution frequency and momentum is important: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04203"/>
              </p:ext>
            </p:extLst>
          </p:nvPr>
        </p:nvGraphicFramePr>
        <p:xfrm>
          <a:off x="5929313" y="1189038"/>
          <a:ext cx="12493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8" name="Equation" r:id="rId4" imgW="1218960" imgH="672840" progId="Equation.DSMT4">
                  <p:embed/>
                </p:oleObj>
              </mc:Choice>
              <mc:Fallback>
                <p:oleObj name="Equation" r:id="rId4" imgW="12189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9313" y="1189038"/>
                        <a:ext cx="1249362" cy="696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3323" y="2067952"/>
            <a:ext cx="329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focusing requires </a:t>
            </a:r>
            <a:r>
              <a:rPr lang="en-DE" dirty="0" smtClean="0">
                <a:solidFill>
                  <a:srgbClr val="FF0000"/>
                </a:solidFill>
                <a:sym typeface="Symbol" panose="05050102010706020507" pitchFamily="18" charset="2"/>
              </a:rPr>
              <a:t>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5442" y="4701989"/>
            <a:ext cx="1450545" cy="755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607" y="5510859"/>
            <a:ext cx="905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Depending on momentum</a:t>
            </a:r>
          </a:p>
          <a:p>
            <a:pPr marL="285750" indent="-285750">
              <a:buFont typeface="Symbol" panose="05050102010706020507" pitchFamily="18" charset="2"/>
              <a:buChar char="h"/>
            </a:pPr>
            <a:r>
              <a:rPr lang="en-US" dirty="0" smtClean="0">
                <a:sym typeface="Symbol" panose="05050102010706020507" pitchFamily="18" charset="2"/>
              </a:rPr>
              <a:t>&gt; 0 : v&lt;c 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momentum increase leads to higher revolution frequency </a:t>
            </a:r>
          </a:p>
          <a:p>
            <a:pPr marL="285750" indent="-285750">
              <a:buFont typeface="Symbol" panose="05050102010706020507" pitchFamily="18" charset="2"/>
              <a:buChar char="h"/>
            </a:pPr>
            <a:r>
              <a:rPr lang="en-US" dirty="0" smtClean="0">
                <a:sym typeface="Symbol" panose="05050102010706020507" pitchFamily="18" charset="2"/>
              </a:rPr>
              <a:t>&lt; 0:  v</a:t>
            </a:r>
            <a:r>
              <a:rPr lang="en-DE" dirty="0" smtClean="0">
                <a:sym typeface="Symbol" panose="05050102010706020507" pitchFamily="18" charset="2"/>
              </a:rPr>
              <a:t></a:t>
            </a:r>
            <a:r>
              <a:rPr lang="en-US" dirty="0" smtClean="0">
                <a:sym typeface="Symbol" panose="05050102010706020507" pitchFamily="18" charset="2"/>
              </a:rPr>
              <a:t>c 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momentum increase leads to longer paths and lower frequency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24265" y="3431010"/>
            <a:ext cx="1929725" cy="272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7420644" y="1188528"/>
            <a:ext cx="88490" cy="692127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09134" y="1200165"/>
            <a:ext cx="1445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</a:t>
            </a:r>
            <a:r>
              <a:rPr lang="en-US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 depends  on </a:t>
            </a:r>
            <a:r>
              <a:rPr lang="en-GB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particle’s </a:t>
            </a:r>
            <a:r>
              <a:rPr lang="en-DE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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706" y="2600302"/>
            <a:ext cx="513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 smtClean="0">
                <a:sym typeface="Symbol" panose="05050102010706020507" pitchFamily="18" charset="2"/>
              </a:rPr>
              <a:t></a:t>
            </a:r>
            <a:r>
              <a:rPr lang="en-US" dirty="0" smtClean="0">
                <a:sym typeface="Symbol" panose="05050102010706020507" pitchFamily="18" charset="2"/>
              </a:rPr>
              <a:t>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73742" y="1492552"/>
            <a:ext cx="396914" cy="32234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257500"/>
              </p:ext>
            </p:extLst>
          </p:nvPr>
        </p:nvGraphicFramePr>
        <p:xfrm>
          <a:off x="4954651" y="1767573"/>
          <a:ext cx="4175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" name="Equation" r:id="rId6" imgW="406080" imgH="698400" progId="Equation.DSMT4">
                  <p:embed/>
                </p:oleObj>
              </mc:Choice>
              <mc:Fallback>
                <p:oleObj name="Equation" r:id="rId6" imgW="406080" imgH="698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4651" y="1767573"/>
                        <a:ext cx="417513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289" y="405443"/>
            <a:ext cx="72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Weak Focusing: Constant Gradient </a:t>
            </a:r>
            <a:r>
              <a:rPr lang="en-US" b="1" u="sng" dirty="0" err="1" smtClean="0"/>
              <a:t>Synchrotrones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91" y="524186"/>
            <a:ext cx="2681709" cy="2677839"/>
          </a:xfrm>
          <a:prstGeom prst="rect">
            <a:avLst/>
          </a:prstGeom>
        </p:spPr>
      </p:pic>
      <p:pic>
        <p:nvPicPr>
          <p:cNvPr id="7" name="Picture 2" descr="http://www.physics.buffalo.edu/phy514/w06/img/rossbach-fig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361" y="3875383"/>
            <a:ext cx="3796639" cy="1990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3290" y="975419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</a:t>
            </a:r>
          </a:p>
          <a:p>
            <a:r>
              <a:rPr lang="en-US" dirty="0" smtClean="0"/>
              <a:t>How to limit the beam in the transverse plane to reasonable aperture? (if aperture to large the dipole magnets become huge)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15849"/>
              </p:ext>
            </p:extLst>
          </p:nvPr>
        </p:nvGraphicFramePr>
        <p:xfrm>
          <a:off x="2021222" y="3413820"/>
          <a:ext cx="18319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8" name="Equation" r:id="rId5" imgW="1790640" imgH="698400" progId="Equation.DSMT4">
                  <p:embed/>
                </p:oleObj>
              </mc:Choice>
              <mc:Fallback>
                <p:oleObj name="Equation" r:id="rId5" imgW="1790640" imgH="698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1222" y="3413820"/>
                        <a:ext cx="1831975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3290" y="2541897"/>
            <a:ext cx="441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 focusing:   </a:t>
            </a:r>
            <a:r>
              <a:rPr lang="en-US" dirty="0" smtClean="0"/>
              <a:t>see cyclotrons</a:t>
            </a:r>
          </a:p>
          <a:p>
            <a:r>
              <a:rPr lang="en-US" dirty="0" smtClean="0"/>
              <a:t>Dipole magnets with radial field gradient: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3290" y="42347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focusing in H-plane: 	n ≤ 1</a:t>
            </a:r>
          </a:p>
          <a:p>
            <a:r>
              <a:rPr lang="en-US" dirty="0"/>
              <a:t>For focusing in V-plane:	n &gt; 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3290" y="51808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ence </a:t>
            </a:r>
            <a:r>
              <a:rPr lang="en-US" dirty="0"/>
              <a:t>condition for double  focusing </a:t>
            </a:r>
            <a:r>
              <a:rPr lang="en-US" i="1" dirty="0"/>
              <a:t>  </a:t>
            </a:r>
          </a:p>
          <a:p>
            <a:pPr algn="ctr"/>
            <a:r>
              <a:rPr lang="en-US" b="1" i="1" dirty="0"/>
              <a:t> 0 &lt; n &lt; 1      </a:t>
            </a:r>
          </a:p>
          <a:p>
            <a:r>
              <a:rPr lang="en-US" i="1" dirty="0"/>
              <a:t>	 </a:t>
            </a:r>
            <a:r>
              <a:rPr lang="en-US" dirty="0"/>
              <a:t>(</a:t>
            </a:r>
            <a:r>
              <a:rPr lang="en-US" b="1" dirty="0" err="1"/>
              <a:t>Kerst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Serber</a:t>
            </a:r>
            <a:r>
              <a:rPr lang="en-US" dirty="0"/>
              <a:t>, 1941) </a:t>
            </a:r>
          </a:p>
          <a:p>
            <a:endParaRPr lang="en-US" dirty="0"/>
          </a:p>
          <a:p>
            <a:r>
              <a:rPr lang="en-US" dirty="0" smtClean="0"/>
              <a:t>Typical </a:t>
            </a:r>
            <a:r>
              <a:rPr lang="en-US" b="1" dirty="0"/>
              <a:t>n</a:t>
            </a:r>
            <a:r>
              <a:rPr lang="en-US" dirty="0"/>
              <a:t> chosen between 0.2 and 0.3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290" y="3589517"/>
            <a:ext cx="135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index: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663184"/>
              </p:ext>
            </p:extLst>
          </p:nvPr>
        </p:nvGraphicFramePr>
        <p:xfrm>
          <a:off x="6553200" y="5017667"/>
          <a:ext cx="2349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9"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0" y="5017667"/>
                        <a:ext cx="234950" cy="247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47361" y="5840968"/>
            <a:ext cx="3087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large deviations of particle in transverse plane </a:t>
            </a:r>
            <a:r>
              <a:rPr lang="en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 apertures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035" y="398909"/>
            <a:ext cx="824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Cosmotron (3.3 GeV, BNL, 1953-1966): first &gt;1 GeV proton-synchrotron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73" y="1001492"/>
            <a:ext cx="2515943" cy="2437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651" y="847093"/>
            <a:ext cx="2919353" cy="2514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0699" y="1898032"/>
            <a:ext cx="18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aperture:</a:t>
            </a:r>
          </a:p>
          <a:p>
            <a:r>
              <a:rPr lang="en-US" dirty="0" smtClean="0"/>
              <a:t>0.6 m </a:t>
            </a:r>
            <a:r>
              <a:rPr lang="en-DE" dirty="0" smtClean="0">
                <a:sym typeface="Symbol" panose="05050102010706020507" pitchFamily="18" charset="2"/>
              </a:rPr>
              <a:t></a:t>
            </a:r>
            <a:r>
              <a:rPr lang="en-US" dirty="0" smtClean="0">
                <a:sym typeface="Symbol" panose="05050102010706020507" pitchFamily="18" charset="2"/>
              </a:rPr>
              <a:t> 0.22 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6766"/>
          <a:stretch/>
        </p:blipFill>
        <p:spPr>
          <a:xfrm>
            <a:off x="593184" y="3582792"/>
            <a:ext cx="6890019" cy="2731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5032" y="4071360"/>
            <a:ext cx="1818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synchrotron providing particle beam for experiments </a:t>
            </a:r>
          </a:p>
          <a:p>
            <a:r>
              <a:rPr lang="en-US" dirty="0"/>
              <a:t>a</a:t>
            </a:r>
            <a:r>
              <a:rPr lang="en-US" dirty="0" smtClean="0"/>
              <a:t>way from accelerator.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6973" y="6389258"/>
            <a:ext cx="717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energies seemed unaffordable </a:t>
            </a:r>
            <a:r>
              <a:rPr lang="en-DE" dirty="0" smtClean="0"/>
              <a:t>–</a:t>
            </a:r>
            <a:r>
              <a:rPr lang="en-US" dirty="0" smtClean="0"/>
              <a:t> magnets become too large!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6B73B-5E74-4EF6-8257-9256C4D7527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33" name="Title 1"/>
          <p:cNvSpPr>
            <a:spLocks noGrp="1"/>
          </p:cNvSpPr>
          <p:nvPr>
            <p:ph type="title"/>
          </p:nvPr>
        </p:nvSpPr>
        <p:spPr>
          <a:xfrm>
            <a:off x="164690" y="275588"/>
            <a:ext cx="8826910" cy="563563"/>
          </a:xfrm>
        </p:spPr>
        <p:txBody>
          <a:bodyPr/>
          <a:lstStyle/>
          <a:p>
            <a:r>
              <a:rPr lang="de-DE" altLang="en-US" dirty="0" smtClean="0"/>
              <a:t>1. </a:t>
            </a:r>
            <a:r>
              <a:rPr lang="de-DE" altLang="en-US" dirty="0" err="1" smtClean="0"/>
              <a:t>Accelerators</a:t>
            </a:r>
            <a:r>
              <a:rPr lang="de-DE" altLang="en-US" dirty="0" smtClean="0"/>
              <a:t>: 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discovery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everyday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</a:t>
            </a:r>
            <a:r>
              <a:rPr lang="de-DE" altLang="en-US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96895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Progress in experimental Particle Physics strongly driven by the progress in accelerator physics: Higher energy and higher beam currents allowed discoveries.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293048"/>
              </p:ext>
            </p:extLst>
          </p:nvPr>
        </p:nvGraphicFramePr>
        <p:xfrm>
          <a:off x="522514" y="2653856"/>
          <a:ext cx="771797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54">
                  <a:extLst>
                    <a:ext uri="{9D8B030D-6E8A-4147-A177-3AD203B41FA5}">
                      <a16:colId xmlns:a16="http://schemas.microsoft.com/office/drawing/2014/main" val="1592053478"/>
                    </a:ext>
                  </a:extLst>
                </a:gridCol>
                <a:gridCol w="1054818">
                  <a:extLst>
                    <a:ext uri="{9D8B030D-6E8A-4147-A177-3AD203B41FA5}">
                      <a16:colId xmlns:a16="http://schemas.microsoft.com/office/drawing/2014/main" val="245831268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931685640"/>
                    </a:ext>
                  </a:extLst>
                </a:gridCol>
                <a:gridCol w="3189513">
                  <a:extLst>
                    <a:ext uri="{9D8B030D-6E8A-4147-A177-3AD203B41FA5}">
                      <a16:colId xmlns:a16="http://schemas.microsoft.com/office/drawing/2014/main" val="3210362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r>
                        <a:rPr lang="en-US" sz="1600" baseline="0" dirty="0" smtClean="0"/>
                        <a:t> / </a:t>
                      </a:r>
                      <a:r>
                        <a:rPr lang="en-US" sz="1600" baseline="0" dirty="0" err="1" smtClean="0"/>
                        <a:t>Laboratoy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6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r>
                        <a:rPr lang="en-US" sz="1600" baseline="0" dirty="0" smtClean="0"/>
                        <a:t> MeV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Betatron</a:t>
                      </a:r>
                      <a:r>
                        <a:rPr lang="en-US" sz="1600" dirty="0" smtClean="0"/>
                        <a:t> / Illinois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</a:t>
                      </a:r>
                      <a:r>
                        <a:rPr lang="en-US" sz="1600" baseline="0" dirty="0" smtClean="0"/>
                        <a:t> Nucleus scattering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9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225 MeV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Linac</a:t>
                      </a:r>
                      <a:r>
                        <a:rPr lang="en-US" sz="1600" dirty="0" smtClean="0"/>
                        <a:t> /Stanford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Nucleus form factors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9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 MeV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Linac</a:t>
                      </a:r>
                      <a:r>
                        <a:rPr lang="en-US" sz="1600" dirty="0" smtClean="0"/>
                        <a:t> Stanford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Proton form factor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4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miles </a:t>
                      </a:r>
                      <a:r>
                        <a:rPr lang="en-US" sz="1600" dirty="0" err="1" smtClean="0"/>
                        <a:t>Linac</a:t>
                      </a:r>
                      <a:r>
                        <a:rPr lang="en-US" sz="1600" baseline="0" dirty="0" smtClean="0"/>
                        <a:t> / Stanford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Partons</a:t>
                      </a:r>
                      <a:r>
                        <a:rPr lang="en-US" sz="1600" baseline="0" dirty="0" smtClean="0"/>
                        <a:t> &amp; Scaling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1070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3911"/>
              </p:ext>
            </p:extLst>
          </p:nvPr>
        </p:nvGraphicFramePr>
        <p:xfrm>
          <a:off x="522513" y="5029859"/>
          <a:ext cx="771797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54">
                  <a:extLst>
                    <a:ext uri="{9D8B030D-6E8A-4147-A177-3AD203B41FA5}">
                      <a16:colId xmlns:a16="http://schemas.microsoft.com/office/drawing/2014/main" val="1592053478"/>
                    </a:ext>
                  </a:extLst>
                </a:gridCol>
                <a:gridCol w="1054818">
                  <a:extLst>
                    <a:ext uri="{9D8B030D-6E8A-4147-A177-3AD203B41FA5}">
                      <a16:colId xmlns:a16="http://schemas.microsoft.com/office/drawing/2014/main" val="245831268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931685640"/>
                    </a:ext>
                  </a:extLst>
                </a:gridCol>
                <a:gridCol w="3189513">
                  <a:extLst>
                    <a:ext uri="{9D8B030D-6E8A-4147-A177-3AD203B41FA5}">
                      <a16:colId xmlns:a16="http://schemas.microsoft.com/office/drawing/2014/main" val="3210362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225</a:t>
                      </a:r>
                      <a:r>
                        <a:rPr lang="en-US" sz="1600" baseline="0" dirty="0" smtClean="0"/>
                        <a:t> MeV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AdA</a:t>
                      </a:r>
                      <a:r>
                        <a:rPr lang="en-US" sz="1600" baseline="0" dirty="0" smtClean="0"/>
                        <a:t> / </a:t>
                      </a:r>
                      <a:r>
                        <a:rPr lang="en-US" sz="1600" baseline="0" dirty="0" err="1" smtClean="0"/>
                        <a:t>Frascati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particle-antiparticle collider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9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r>
                        <a:rPr lang="en-US" sz="1600" baseline="0" dirty="0" smtClean="0"/>
                        <a:t> G</a:t>
                      </a:r>
                      <a:r>
                        <a:rPr lang="en-US" sz="1600" dirty="0" smtClean="0"/>
                        <a:t>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SPEAR</a:t>
                      </a:r>
                      <a:r>
                        <a:rPr lang="en-US" sz="1600" baseline="0" dirty="0" smtClean="0"/>
                        <a:t> / </a:t>
                      </a:r>
                      <a:r>
                        <a:rPr lang="en-US" sz="1600" dirty="0" smtClean="0"/>
                        <a:t>Stanford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-Meson, </a:t>
                      </a:r>
                      <a:r>
                        <a:rPr lang="en-DE" sz="1600" dirty="0" smtClean="0">
                          <a:sym typeface="Symbol" panose="05050102010706020507" pitchFamily="18" charset="2"/>
                        </a:rPr>
                        <a:t>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9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</a:t>
                      </a:r>
                      <a:r>
                        <a:rPr lang="en-US" sz="1600" baseline="0" dirty="0" smtClean="0"/>
                        <a:t> G</a:t>
                      </a:r>
                      <a:r>
                        <a:rPr lang="en-US" sz="1600" dirty="0" smtClean="0"/>
                        <a:t>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PETRA</a:t>
                      </a:r>
                      <a:r>
                        <a:rPr lang="en-US" sz="1600" baseline="0" dirty="0" smtClean="0"/>
                        <a:t> / DESY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Gluon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4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LEP / CERN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Precision Z and W parameter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107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513" y="2244583"/>
            <a:ext cx="1827397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e-accelerators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601" y="4619077"/>
            <a:ext cx="1566838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2493" y="1693059"/>
            <a:ext cx="528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Selection of machines enabling discoveries: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570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880" y="298383"/>
            <a:ext cx="900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Principle of Strong </a:t>
            </a:r>
            <a:r>
              <a:rPr lang="en-US" b="1" u="sng" dirty="0"/>
              <a:t>F</a:t>
            </a:r>
            <a:r>
              <a:rPr lang="en-US" b="1" u="sng" dirty="0" smtClean="0"/>
              <a:t>ocusing  </a:t>
            </a:r>
            <a:r>
              <a:rPr lang="en-US" dirty="0" smtClean="0"/>
              <a:t>(1950 </a:t>
            </a:r>
            <a:r>
              <a:rPr lang="en-US" dirty="0" err="1" smtClean="0"/>
              <a:t>Cristofilos</a:t>
            </a:r>
            <a:r>
              <a:rPr lang="en-US" dirty="0" smtClean="0"/>
              <a:t>, 1952 Courant, Livingston &amp; Snyder)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0197" y="851910"/>
            <a:ext cx="895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Transverse fields defocus in one plane and focus in the other </a:t>
            </a:r>
            <a:r>
              <a:rPr lang="en-US" dirty="0" smtClean="0">
                <a:latin typeface="Helvetica" panose="020B0604020202020204" pitchFamily="34" charset="0"/>
              </a:rPr>
              <a:t>plane. But </a:t>
            </a:r>
            <a:r>
              <a:rPr lang="en-US" dirty="0">
                <a:latin typeface="Helvetica" panose="020B0604020202020204" pitchFamily="34" charset="0"/>
              </a:rPr>
              <a:t>two successive elements, one focusing the other </a:t>
            </a:r>
            <a:r>
              <a:rPr lang="en-US" dirty="0" smtClean="0">
                <a:latin typeface="Helvetica" panose="020B0604020202020204" pitchFamily="34" charset="0"/>
              </a:rPr>
              <a:t>defocusing, can </a:t>
            </a:r>
            <a:r>
              <a:rPr lang="en-US" dirty="0">
                <a:latin typeface="Helvetica" panose="020B0604020202020204" pitchFamily="34" charset="0"/>
              </a:rPr>
              <a:t>focus in both planes:</a:t>
            </a:r>
            <a:endParaRPr lang="en-US" dirty="0"/>
          </a:p>
        </p:txBody>
      </p:sp>
      <p:pic>
        <p:nvPicPr>
          <p:cNvPr id="6" name="Picture 5" descr="http://www.physics.buffalo.edu/phy514/w06/img/rossbach-fi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10" y="1594964"/>
            <a:ext cx="7572252" cy="23726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0197" y="5405393"/>
            <a:ext cx="886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Condition: large field gradient |n|&gt;&gt;1 (typ. </a:t>
            </a:r>
            <a:r>
              <a:rPr lang="en-DE" dirty="0" smtClean="0">
                <a:sym typeface="Symbol" panose="05050102010706020507" pitchFamily="18" charset="2"/>
              </a:rPr>
              <a:t></a:t>
            </a:r>
            <a:r>
              <a:rPr lang="en-US" dirty="0" smtClean="0">
                <a:sym typeface="Symbol" panose="05050102010706020507" pitchFamily="18" charset="2"/>
              </a:rPr>
              <a:t>20</a:t>
            </a:r>
            <a:r>
              <a:rPr lang="en-US" dirty="0" smtClean="0"/>
              <a:t>)   -   strong alternating gradients.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machine:  1959, CERN PS (Proton Synchrotron), 28.3 GeV, still in use. (C=628m)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machine:  1960, AGS (BNL), 33 GeV, still in use. (C=810 m)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7938"/>
          <a:stretch/>
        </p:blipFill>
        <p:spPr>
          <a:xfrm>
            <a:off x="3688424" y="3735091"/>
            <a:ext cx="5092088" cy="143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2638" y="4267828"/>
            <a:ext cx="163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Optics: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35002" y="3735091"/>
            <a:ext cx="442934" cy="532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28579" y="3130263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</a:t>
            </a:r>
            <a:r>
              <a:rPr lang="en-GB" dirty="0" smtClean="0"/>
              <a:t>se strong gradients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 descr="ags mag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99" y="761651"/>
            <a:ext cx="5410200" cy="4254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1392972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AGS magnet</a:t>
            </a:r>
          </a:p>
          <a:p>
            <a:pPr algn="ctr"/>
            <a:r>
              <a:rPr lang="en-US" sz="2000" dirty="0" smtClean="0"/>
              <a:t>(PS magnets similar)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type with different pole orientation</a:t>
            </a:r>
          </a:p>
          <a:p>
            <a:pPr algn="ctr"/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08345" y="3225563"/>
            <a:ext cx="280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 pole form to create large gradient.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99" y="5220611"/>
            <a:ext cx="2652544" cy="150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0452" y="5368553"/>
            <a:ext cx="465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Comparison: Cosmotron and AGS magnet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0452" y="5816150"/>
            <a:ext cx="511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AGS and PS magnets are called combined function magnets (dipole &amp; focusing).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2969231" y="5553219"/>
            <a:ext cx="521221" cy="1592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142" y="2454731"/>
            <a:ext cx="4176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F</a:t>
            </a:r>
            <a:r>
              <a:rPr lang="en-US" dirty="0" smtClean="0">
                <a:effectLst/>
                <a:latin typeface="Arial" panose="020B0604020202020204" pitchFamily="34" charset="0"/>
              </a:rPr>
              <a:t>ocusing and</a:t>
            </a:r>
            <a:r>
              <a:rPr lang="en-US" dirty="0"/>
              <a:t> </a:t>
            </a:r>
            <a:r>
              <a:rPr lang="en-US" b="1" dirty="0">
                <a:latin typeface="Arial" panose="020B0604020202020204" pitchFamily="34" charset="0"/>
              </a:rPr>
              <a:t>D</a:t>
            </a:r>
            <a:r>
              <a:rPr lang="en-US" dirty="0" smtClean="0">
                <a:effectLst/>
                <a:latin typeface="Arial" panose="020B0604020202020204" pitchFamily="34" charset="0"/>
              </a:rPr>
              <a:t>efocusing quadrupoles are</a:t>
            </a:r>
            <a:r>
              <a:rPr lang="en-US" dirty="0"/>
              <a:t> </a:t>
            </a:r>
            <a:r>
              <a:rPr lang="en-US" dirty="0" smtClean="0">
                <a:effectLst/>
                <a:latin typeface="Arial" panose="020B0604020202020204" pitchFamily="34" charset="0"/>
              </a:rPr>
              <a:t>alternated and</a:t>
            </a:r>
            <a:r>
              <a:rPr lang="en-US" dirty="0"/>
              <a:t> </a:t>
            </a:r>
            <a:r>
              <a:rPr lang="en-US" dirty="0" smtClean="0">
                <a:effectLst/>
                <a:latin typeface="Arial" panose="020B0604020202020204" pitchFamily="34" charset="0"/>
              </a:rPr>
              <a:t>interleaved with bending</a:t>
            </a:r>
            <a:r>
              <a:rPr lang="en-US" dirty="0"/>
              <a:t> </a:t>
            </a:r>
            <a:r>
              <a:rPr lang="en-US" dirty="0" smtClean="0"/>
              <a:t>dipole </a:t>
            </a:r>
            <a:r>
              <a:rPr lang="en-US" dirty="0" smtClean="0">
                <a:effectLst/>
                <a:latin typeface="Arial" panose="020B0604020202020204" pitchFamily="34" charset="0"/>
              </a:rPr>
              <a:t>magnets.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865" y="363794"/>
            <a:ext cx="82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Quadrupoles and FODO cells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74" y="78658"/>
            <a:ext cx="2423652" cy="24236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6312" r="3643"/>
          <a:stretch/>
        </p:blipFill>
        <p:spPr bwMode="auto">
          <a:xfrm>
            <a:off x="4424516" y="230061"/>
            <a:ext cx="2128684" cy="21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4406" y="1087834"/>
            <a:ext cx="334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quadrupoles focus in one plane and defocus in the </a:t>
            </a:r>
          </a:p>
          <a:p>
            <a:r>
              <a:rPr lang="en-US" dirty="0"/>
              <a:t>o</a:t>
            </a:r>
            <a:r>
              <a:rPr lang="en-US" dirty="0" smtClean="0"/>
              <a:t>ther plane.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406" y="2161212"/>
            <a:ext cx="45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FODO cells: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68516" y="3330976"/>
            <a:ext cx="3159718" cy="2771221"/>
            <a:chOff x="421587" y="3712129"/>
            <a:chExt cx="3159718" cy="27712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1283" y="3712129"/>
              <a:ext cx="2550022" cy="253072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31283" y="5731751"/>
              <a:ext cx="640201" cy="581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05688" y="5901421"/>
              <a:ext cx="640201" cy="581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587" y="4140010"/>
              <a:ext cx="640201" cy="581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72801" y="2901617"/>
            <a:ext cx="4505729" cy="3250605"/>
            <a:chOff x="4326097" y="3352222"/>
            <a:chExt cx="4505729" cy="32506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71141" y="3621138"/>
              <a:ext cx="4160685" cy="29816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79865" y="3352222"/>
              <a:ext cx="2969342" cy="36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envelope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6097" y="4227389"/>
              <a:ext cx="85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6097" y="5665670"/>
              <a:ext cx="85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4406" y="6137226"/>
            <a:ext cx="762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accelerators consist of FODO cells.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42584"/>
              </p:ext>
            </p:extLst>
          </p:nvPr>
        </p:nvGraphicFramePr>
        <p:xfrm>
          <a:off x="7620000" y="2315959"/>
          <a:ext cx="8747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7" imgW="850680" imgH="330120" progId="Equation.DSMT4">
                  <p:embed/>
                </p:oleObj>
              </mc:Choice>
              <mc:Fallback>
                <p:oleObj name="Equation" r:id="rId7" imgW="850680" imgH="3301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0" y="2315959"/>
                        <a:ext cx="874712" cy="338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861210" y="3178524"/>
            <a:ext cx="442934" cy="532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4828485" y="4679866"/>
            <a:ext cx="398084" cy="532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11193" y="2274067"/>
            <a:ext cx="189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Important: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Beam optics and particle tracing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85" y="1002210"/>
            <a:ext cx="4481945" cy="1734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2271" y="1058594"/>
            <a:ext cx="340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beam optical elements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84071"/>
              </p:ext>
            </p:extLst>
          </p:nvPr>
        </p:nvGraphicFramePr>
        <p:xfrm>
          <a:off x="5193633" y="1778495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5" name="Equation" r:id="rId4" imgW="2082600" imgH="622080" progId="Equation.DSMT4">
                  <p:embed/>
                </p:oleObj>
              </mc:Choice>
              <mc:Fallback>
                <p:oleObj name="Equation" r:id="rId4" imgW="2082600" imgH="622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3633" y="1778495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88465"/>
              </p:ext>
            </p:extLst>
          </p:nvPr>
        </p:nvGraphicFramePr>
        <p:xfrm>
          <a:off x="7311370" y="1926093"/>
          <a:ext cx="10652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6" name="Equation" r:id="rId6" imgW="1180800" imgH="355320" progId="Equation.DSMT4">
                  <p:embed/>
                </p:oleObj>
              </mc:Choice>
              <mc:Fallback>
                <p:oleObj name="Equation" r:id="rId6" imgW="1180800" imgH="355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11370" y="1926093"/>
                        <a:ext cx="1065213" cy="323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93633" y="1486919"/>
            <a:ext cx="138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 field: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84665" y="1500294"/>
            <a:ext cx="159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Quadrupole: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984" y="2957356"/>
            <a:ext cx="350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track inside quadrupole: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73604"/>
              </p:ext>
            </p:extLst>
          </p:nvPr>
        </p:nvGraphicFramePr>
        <p:xfrm>
          <a:off x="4606488" y="3071427"/>
          <a:ext cx="1874859" cy="32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7" name="Equation" r:id="rId8" imgW="1790640" imgH="304560" progId="Equation.DSMT4">
                  <p:embed/>
                </p:oleObj>
              </mc:Choice>
              <mc:Fallback>
                <p:oleObj name="Equation" r:id="rId8" imgW="1790640" imgH="304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6488" y="3071427"/>
                        <a:ext cx="1874859" cy="3211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6004" y="3221405"/>
            <a:ext cx="348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(dipole field)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358757"/>
              </p:ext>
            </p:extLst>
          </p:nvPr>
        </p:nvGraphicFramePr>
        <p:xfrm>
          <a:off x="4559163" y="3577864"/>
          <a:ext cx="42164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" name="Equation" r:id="rId10" imgW="4025880" imgH="1295280" progId="Equation.DSMT4">
                  <p:embed/>
                </p:oleObj>
              </mc:Choice>
              <mc:Fallback>
                <p:oleObj name="Equation" r:id="rId10" imgW="4025880" imgH="12952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9163" y="3577864"/>
                        <a:ext cx="4216400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49751" y="3923073"/>
            <a:ext cx="282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Solution w/ initial conditions x</a:t>
            </a:r>
            <a:r>
              <a:rPr lang="en-US" baseline="-25000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 and x’</a:t>
            </a:r>
            <a:r>
              <a:rPr lang="en-US" baseline="-25000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5097" y="3023286"/>
            <a:ext cx="255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k &lt; 0 (focusing)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3111" y="4945625"/>
            <a:ext cx="288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matrix description: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571116"/>
              </p:ext>
            </p:extLst>
          </p:nvPr>
        </p:nvGraphicFramePr>
        <p:xfrm>
          <a:off x="4287700" y="5314957"/>
          <a:ext cx="4759325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9" name="Equation" r:id="rId12" imgW="4546440" imgH="1320480" progId="Equation.DSMT4">
                  <p:embed/>
                </p:oleObj>
              </mc:Choice>
              <mc:Fallback>
                <p:oleObj name="Equation" r:id="rId12" imgW="4546440" imgH="1320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87700" y="5314957"/>
                        <a:ext cx="4759325" cy="1389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26744"/>
              </p:ext>
            </p:extLst>
          </p:nvPr>
        </p:nvGraphicFramePr>
        <p:xfrm>
          <a:off x="1598229" y="6016625"/>
          <a:ext cx="10906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0" name="Equation" r:id="rId14" imgW="1041120" imgH="444240" progId="Equation.DSMT4">
                  <p:embed/>
                </p:oleObj>
              </mc:Choice>
              <mc:Fallback>
                <p:oleObj name="Equation" r:id="rId14" imgW="1041120" imgH="444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8229" y="6016625"/>
                        <a:ext cx="1090613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59163" y="2961904"/>
            <a:ext cx="4305437" cy="434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2966" y="1058594"/>
            <a:ext cx="3792597" cy="1278701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38010"/>
              </p:ext>
            </p:extLst>
          </p:nvPr>
        </p:nvGraphicFramePr>
        <p:xfrm>
          <a:off x="4433019" y="2577882"/>
          <a:ext cx="2319464" cy="99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9" name="Equation" r:id="rId3" imgW="2679480" imgH="1143000" progId="Equation.DSMT4">
                  <p:embed/>
                </p:oleObj>
              </mc:Choice>
              <mc:Fallback>
                <p:oleObj name="Equation" r:id="rId3" imgW="2679480" imgH="11430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3019" y="2577882"/>
                        <a:ext cx="2319464" cy="9936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840" y="2000480"/>
            <a:ext cx="242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 quadrupole transfer matrix: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436899"/>
              </p:ext>
            </p:extLst>
          </p:nvPr>
        </p:nvGraphicFramePr>
        <p:xfrm>
          <a:off x="4351972" y="312290"/>
          <a:ext cx="2593810" cy="114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0" name="Equation" r:id="rId5" imgW="2997000" imgH="1320480" progId="Equation.DSMT4">
                  <p:embed/>
                </p:oleObj>
              </mc:Choice>
              <mc:Fallback>
                <p:oleObj name="Equation" r:id="rId5" imgW="2997000" imgH="1320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1972" y="312290"/>
                        <a:ext cx="2593810" cy="11485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13875"/>
              </p:ext>
            </p:extLst>
          </p:nvPr>
        </p:nvGraphicFramePr>
        <p:xfrm>
          <a:off x="4983852" y="1444791"/>
          <a:ext cx="1012391" cy="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1" name="Equation" r:id="rId7" imgW="787320" imgH="736560" progId="Equation.DSMT4">
                  <p:embed/>
                </p:oleObj>
              </mc:Choice>
              <mc:Fallback>
                <p:oleObj name="Equation" r:id="rId7" imgW="787320" imgH="736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3852" y="1444791"/>
                        <a:ext cx="1012391" cy="9499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>
            <a:off x="3903406" y="355328"/>
            <a:ext cx="446319" cy="3290304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3782"/>
              </p:ext>
            </p:extLst>
          </p:nvPr>
        </p:nvGraphicFramePr>
        <p:xfrm>
          <a:off x="3000885" y="2149475"/>
          <a:ext cx="763101" cy="42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2" name="Equation" r:id="rId9" imgW="431640" imgH="241200" progId="Equation.DSMT4">
                  <p:embed/>
                </p:oleObj>
              </mc:Choice>
              <mc:Fallback>
                <p:oleObj name="Equation" r:id="rId9" imgW="43164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00885" y="2149475"/>
                        <a:ext cx="763101" cy="4284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67589" y="510875"/>
            <a:ext cx="118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 smtClean="0">
                <a:solidFill>
                  <a:srgbClr val="0070C0"/>
                </a:solidFill>
              </a:rPr>
              <a:t> &lt; 0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(focusing)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082" y="1687018"/>
            <a:ext cx="144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 smtClean="0">
                <a:solidFill>
                  <a:srgbClr val="0070C0"/>
                </a:solidFill>
              </a:rPr>
              <a:t> = 0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drift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7589" y="2741065"/>
            <a:ext cx="144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 smtClean="0">
                <a:solidFill>
                  <a:srgbClr val="0070C0"/>
                </a:solidFill>
              </a:rPr>
              <a:t> &gt; 0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(defocusing)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903" y="4280929"/>
            <a:ext cx="242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Dipole transfer matrix:</a:t>
            </a:r>
          </a:p>
          <a:p>
            <a:pPr algn="ctr"/>
            <a:r>
              <a:rPr lang="en-US" dirty="0" smtClean="0"/>
              <a:t>(no gradient)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6402"/>
              </p:ext>
            </p:extLst>
          </p:nvPr>
        </p:nvGraphicFramePr>
        <p:xfrm>
          <a:off x="4275609" y="4019102"/>
          <a:ext cx="242887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3" name="Equation" r:id="rId11" imgW="2806560" imgH="1346040" progId="Equation.DSMT4">
                  <p:embed/>
                </p:oleObj>
              </mc:Choice>
              <mc:Fallback>
                <p:oleObj name="Equation" r:id="rId11" imgW="2806560" imgH="1346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5609" y="4019102"/>
                        <a:ext cx="2428875" cy="1169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1819" y="5672962"/>
            <a:ext cx="7038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several linear (drift, dipole, quadrupole) optical elements transfer matrix is the product of the single optical components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allows ray-tracing for particle w/ different initial conditions x</a:t>
            </a:r>
            <a:r>
              <a:rPr lang="en-US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</a:t>
            </a:r>
            <a:r>
              <a:rPr lang="en-US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Transverse beam dynamics: </a:t>
            </a:r>
            <a:r>
              <a:rPr lang="en-US" dirty="0" err="1"/>
              <a:t>b</a:t>
            </a:r>
            <a:r>
              <a:rPr lang="en-US" dirty="0" err="1" smtClean="0"/>
              <a:t>etatron</a:t>
            </a:r>
            <a:r>
              <a:rPr lang="en-US" dirty="0" smtClean="0"/>
              <a:t> oscillation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36" y="895927"/>
            <a:ext cx="810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Ray-tracing allows to calculate the orbit for given particle, however does not tell much about the collective properties of the beam.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94920"/>
              </p:ext>
            </p:extLst>
          </p:nvPr>
        </p:nvGraphicFramePr>
        <p:xfrm>
          <a:off x="3501078" y="1941328"/>
          <a:ext cx="1874859" cy="32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2" name="Equation" r:id="rId3" imgW="1790640" imgH="304560" progId="Equation.DSMT4">
                  <p:embed/>
                </p:oleObj>
              </mc:Choice>
              <mc:Fallback>
                <p:oleObj name="Equation" r:id="rId3" imgW="1790640" imgH="3045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1078" y="1941328"/>
                        <a:ext cx="1874859" cy="3211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77553" y="1841820"/>
            <a:ext cx="2379655" cy="520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7236" y="2601813"/>
            <a:ext cx="795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orbit function x(s) describes an oscillation  around the ideal orbit with an amplitude and a phase </a:t>
            </a:r>
            <a:r>
              <a:rPr lang="en-US" dirty="0" smtClean="0">
                <a:sym typeface="Symbol" panose="05050102010706020507" pitchFamily="18" charset="2"/>
              </a:rPr>
              <a:t>which depend on the position s of the orbit.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055" y="3382179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Ansatz for </a:t>
            </a:r>
            <a:r>
              <a:rPr lang="en-US" dirty="0" err="1" smtClean="0">
                <a:solidFill>
                  <a:srgbClr val="0070C0"/>
                </a:solidFill>
              </a:rPr>
              <a:t>betatron</a:t>
            </a:r>
            <a:r>
              <a:rPr lang="en-US" dirty="0" smtClean="0">
                <a:solidFill>
                  <a:srgbClr val="0070C0"/>
                </a:solidFill>
              </a:rPr>
              <a:t> oscillation to solve the differential equation: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0" y="3896529"/>
            <a:ext cx="465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Constants A and </a:t>
            </a:r>
            <a:r>
              <a:rPr lang="en-DE" dirty="0" smtClean="0">
                <a:solidFill>
                  <a:srgbClr val="0070C0"/>
                </a:solidFill>
                <a:sym typeface="Symbol" panose="05050102010706020507" pitchFamily="18" charset="2"/>
              </a:rPr>
              <a:t>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 are integration constants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236" y="4556666"/>
            <a:ext cx="8395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this ansatz one obtains a non linear equation for u(s) which can be solved only numerically. </a:t>
            </a:r>
            <a:r>
              <a:rPr lang="en-US" dirty="0"/>
              <a:t>M</a:t>
            </a:r>
            <a:r>
              <a:rPr lang="en-US" dirty="0" smtClean="0"/>
              <a:t>atrix method allows to consider the complete beam optics  and allow to determine the so called </a:t>
            </a:r>
            <a:r>
              <a:rPr lang="en-DE" dirty="0" smtClean="0">
                <a:sym typeface="Symbol" panose="05050102010706020507" pitchFamily="18" charset="2"/>
              </a:rPr>
              <a:t></a:t>
            </a:r>
            <a:r>
              <a:rPr lang="en-US" dirty="0" smtClean="0"/>
              <a:t> function (method not discussed):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254425"/>
              </p:ext>
            </p:extLst>
          </p:nvPr>
        </p:nvGraphicFramePr>
        <p:xfrm>
          <a:off x="5177991" y="3489613"/>
          <a:ext cx="3057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3" name="Equation" r:id="rId5" imgW="2920680" imgH="380880" progId="Equation.DSMT4">
                  <p:embed/>
                </p:oleObj>
              </mc:Choice>
              <mc:Fallback>
                <p:oleObj name="Equation" r:id="rId5" imgW="2920680" imgH="3808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7991" y="3489613"/>
                        <a:ext cx="3057525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16823"/>
              </p:ext>
            </p:extLst>
          </p:nvPr>
        </p:nvGraphicFramePr>
        <p:xfrm>
          <a:off x="1087582" y="5840723"/>
          <a:ext cx="1409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4" name="Equation" r:id="rId7" imgW="1346040" imgH="355320" progId="Equation.DSMT4">
                  <p:embed/>
                </p:oleObj>
              </mc:Choice>
              <mc:Fallback>
                <p:oleObj name="Equation" r:id="rId7" imgW="1346040" imgH="3553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7582" y="5840723"/>
                        <a:ext cx="1409700" cy="374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9509" y="5851686"/>
            <a:ext cx="72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97282" y="5862366"/>
            <a:ext cx="2174234" cy="38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emittance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212150"/>
              </p:ext>
            </p:extLst>
          </p:nvPr>
        </p:nvGraphicFramePr>
        <p:xfrm>
          <a:off x="4107660" y="5837444"/>
          <a:ext cx="8636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5" name="Equation" r:id="rId9" imgW="825480" imgH="330120" progId="Equation.DSMT4">
                  <p:embed/>
                </p:oleObj>
              </mc:Choice>
              <mc:Fallback>
                <p:oleObj name="Equation" r:id="rId9" imgW="825480" imgH="3301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7660" y="5837444"/>
                        <a:ext cx="863600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079601"/>
              </p:ext>
            </p:extLst>
          </p:nvPr>
        </p:nvGraphicFramePr>
        <p:xfrm>
          <a:off x="5375937" y="5797756"/>
          <a:ext cx="34417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6" name="Equation" r:id="rId11" imgW="3288960" imgH="406080" progId="Equation.DSMT4">
                  <p:embed/>
                </p:oleObj>
              </mc:Choice>
              <mc:Fallback>
                <p:oleObj name="Equation" r:id="rId11" imgW="3288960" imgH="4060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75937" y="5797756"/>
                        <a:ext cx="3441700" cy="427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240345" y="5751172"/>
            <a:ext cx="3672746" cy="520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4345" y="1875033"/>
            <a:ext cx="260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“effective dynamics”: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Betatron</a:t>
            </a:r>
            <a:r>
              <a:rPr lang="en-US" dirty="0" smtClean="0"/>
              <a:t> oscillation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84887"/>
            <a:ext cx="768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particles perform inside the synchrotrons magnet structure </a:t>
            </a:r>
            <a:r>
              <a:rPr lang="en-US" dirty="0" err="1" smtClean="0"/>
              <a:t>betatron</a:t>
            </a:r>
            <a:r>
              <a:rPr lang="en-US" dirty="0" smtClean="0"/>
              <a:t> oscillation which are described by a location s dependent amplitude E(s):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22733" y="1267451"/>
            <a:ext cx="4601188" cy="583061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7825"/>
              </p:ext>
            </p:extLst>
          </p:nvPr>
        </p:nvGraphicFramePr>
        <p:xfrm>
          <a:off x="3400208" y="1743371"/>
          <a:ext cx="16462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4" imgW="1574640" imgH="380880" progId="Equation.DSMT4">
                  <p:embed/>
                </p:oleObj>
              </mc:Choice>
              <mc:Fallback>
                <p:oleObj name="Equation" r:id="rId4" imgW="1574640" imgH="3808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0208" y="1743371"/>
                        <a:ext cx="1646238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72262" y="6298684"/>
            <a:ext cx="173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Wille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10581" y="1758504"/>
            <a:ext cx="135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envelope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ellipse and </a:t>
            </a:r>
            <a:r>
              <a:rPr lang="en-US" dirty="0" err="1" smtClean="0"/>
              <a:t>Liouville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80654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form of orbit equations in phase space: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11848"/>
              </p:ext>
            </p:extLst>
          </p:nvPr>
        </p:nvGraphicFramePr>
        <p:xfrm>
          <a:off x="3745923" y="1080654"/>
          <a:ext cx="3140734" cy="41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8" name="Equation" r:id="rId3" imgW="3288960" imgH="406080" progId="Equation.DSMT4">
                  <p:embed/>
                </p:oleObj>
              </mc:Choice>
              <mc:Fallback>
                <p:oleObj name="Equation" r:id="rId3" imgW="3288960" imgH="4060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5923" y="1080654"/>
                        <a:ext cx="3140734" cy="4124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57821"/>
              </p:ext>
            </p:extLst>
          </p:nvPr>
        </p:nvGraphicFramePr>
        <p:xfrm>
          <a:off x="3745923" y="1642250"/>
          <a:ext cx="52641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9" name="Equation" r:id="rId5" imgW="5626080" imgH="774360" progId="Equation.DSMT4">
                  <p:embed/>
                </p:oleObj>
              </mc:Choice>
              <mc:Fallback>
                <p:oleObj name="Equation" r:id="rId5" imgW="5626080" imgH="774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5923" y="1642250"/>
                        <a:ext cx="5264150" cy="785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940885"/>
              </p:ext>
            </p:extLst>
          </p:nvPr>
        </p:nvGraphicFramePr>
        <p:xfrm>
          <a:off x="5578042" y="2308633"/>
          <a:ext cx="14684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0" name="Equation" r:id="rId7" imgW="1536480" imgH="622080" progId="Equation.DSMT4">
                  <p:embed/>
                </p:oleObj>
              </mc:Choice>
              <mc:Fallback>
                <p:oleObj name="Equation" r:id="rId7" imgW="1536480" imgH="622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8042" y="2308633"/>
                        <a:ext cx="1468437" cy="631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6062411" y="303540"/>
            <a:ext cx="474527" cy="5420798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95073" y="328907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Parametric representation of an ellipse in (x, x’) </a:t>
            </a:r>
            <a:r>
              <a:rPr lang="en-US" sz="1600" dirty="0" smtClean="0"/>
              <a:t>space: can be seen by eliminating the (</a:t>
            </a:r>
            <a:r>
              <a:rPr lang="en-DE" sz="1600" dirty="0" smtClean="0">
                <a:sym typeface="Symbol" panose="05050102010706020507" pitchFamily="18" charset="2"/>
              </a:rPr>
              <a:t></a:t>
            </a:r>
            <a:r>
              <a:rPr lang="en-GB" sz="1600" dirty="0" smtClean="0">
                <a:sym typeface="Symbol" panose="05050102010706020507" pitchFamily="18" charset="2"/>
              </a:rPr>
              <a:t>(s)+</a:t>
            </a:r>
            <a:r>
              <a:rPr lang="en-DE" sz="1600" dirty="0" smtClean="0">
                <a:sym typeface="Symbol" panose="05050102010706020507" pitchFamily="18" charset="2"/>
              </a:rPr>
              <a:t></a:t>
            </a:r>
            <a:r>
              <a:rPr lang="en-GB" sz="1600" dirty="0" smtClean="0">
                <a:sym typeface="Symbol" panose="05050102010706020507" pitchFamily="18" charset="2"/>
              </a:rPr>
              <a:t>) dependence, e.g.: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1818" y="4519387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Coordinate representation: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29210"/>
              </p:ext>
            </p:extLst>
          </p:nvPr>
        </p:nvGraphicFramePr>
        <p:xfrm>
          <a:off x="4224090" y="4443575"/>
          <a:ext cx="21844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1" name="Equation" r:id="rId9" imgW="2286000" imgH="761760" progId="Equation.DSMT4">
                  <p:embed/>
                </p:oleObj>
              </mc:Choice>
              <mc:Fallback>
                <p:oleObj name="Equation" r:id="rId9" imgW="2286000" imgH="7617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24090" y="4443575"/>
                        <a:ext cx="2184400" cy="773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1818" y="5497464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with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85345"/>
              </p:ext>
            </p:extLst>
          </p:nvPr>
        </p:nvGraphicFramePr>
        <p:xfrm>
          <a:off x="2029691" y="5327324"/>
          <a:ext cx="105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2" name="Equation" r:id="rId11" imgW="1104840" imgH="698400" progId="Equation.DSMT4">
                  <p:embed/>
                </p:oleObj>
              </mc:Choice>
              <mc:Fallback>
                <p:oleObj name="Equation" r:id="rId11" imgW="1104840" imgH="698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9691" y="5327324"/>
                        <a:ext cx="1055688" cy="709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30828"/>
              </p:ext>
            </p:extLst>
          </p:nvPr>
        </p:nvGraphicFramePr>
        <p:xfrm>
          <a:off x="4197350" y="5472622"/>
          <a:ext cx="2355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3" name="Equation" r:id="rId13" imgW="2463480" imgH="355320" progId="Equation.DSMT4">
                  <p:embed/>
                </p:oleObj>
              </mc:Choice>
              <mc:Fallback>
                <p:oleObj name="Equation" r:id="rId13" imgW="2463480" imgH="3553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97350" y="5472622"/>
                        <a:ext cx="2355850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24090" y="6114018"/>
            <a:ext cx="30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Ellipse with an area of </a:t>
            </a:r>
            <a:r>
              <a:rPr lang="en-DE" dirty="0" smtClean="0">
                <a:solidFill>
                  <a:srgbClr val="0070C0"/>
                </a:solidFill>
                <a:sym typeface="Symbol" panose="05050102010706020507" pitchFamily="18" charset="2"/>
              </a:rPr>
              <a:t></a:t>
            </a:r>
            <a:endParaRPr lang="en-US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254335"/>
              </p:ext>
            </p:extLst>
          </p:nvPr>
        </p:nvGraphicFramePr>
        <p:xfrm>
          <a:off x="7166264" y="3911712"/>
          <a:ext cx="1767529" cy="47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4" name="Equation" r:id="rId15" imgW="2857320" imgH="723600" progId="Equation.DSMT4">
                  <p:embed/>
                </p:oleObj>
              </mc:Choice>
              <mc:Fallback>
                <p:oleObj name="Equation" r:id="rId15" imgW="2857320" imgH="723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66264" y="3911712"/>
                        <a:ext cx="1767529" cy="4757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7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2254" y="460858"/>
            <a:ext cx="39796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Liouville</a:t>
            </a:r>
            <a:r>
              <a:rPr lang="en-US" u="sng" dirty="0" smtClean="0"/>
              <a:t> theorem:  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Occupied phase space element stays constant when particle follow canonical equations of </a:t>
            </a:r>
            <a:r>
              <a:rPr lang="en-US" dirty="0" smtClean="0"/>
              <a:t>motion.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</a:rPr>
              <a:t>Phase space ellipse can be rotated or deformed when particles travel along the beam line or if they are focused but the area stays constant!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8842" y="5389927"/>
            <a:ext cx="383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emittance </a:t>
            </a:r>
            <a:r>
              <a:rPr lang="en-DE" dirty="0" smtClean="0">
                <a:sym typeface="Symbol" panose="05050102010706020507" pitchFamily="18" charset="2"/>
              </a:rPr>
              <a:t></a:t>
            </a:r>
            <a:r>
              <a:rPr lang="en-US" dirty="0" smtClean="0">
                <a:sym typeface="Symbol" panose="05050102010706020507" pitchFamily="18" charset="2"/>
              </a:rPr>
              <a:t> as 1</a:t>
            </a:r>
            <a:r>
              <a:rPr lang="en-DE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contour: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087" y="4221015"/>
            <a:ext cx="398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Particles have no sharp boundaries.</a:t>
            </a:r>
          </a:p>
          <a:p>
            <a:r>
              <a:rPr lang="en-US" dirty="0" smtClean="0"/>
              <a:t>Assume Gaussian distribution in x: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689667"/>
              </p:ext>
            </p:extLst>
          </p:nvPr>
        </p:nvGraphicFramePr>
        <p:xfrm>
          <a:off x="5715000" y="5873065"/>
          <a:ext cx="1676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2" name="Equation" r:id="rId3" imgW="1752480" imgH="393480" progId="Equation.DSMT4">
                  <p:embed/>
                </p:oleObj>
              </mc:Choice>
              <mc:Fallback>
                <p:oleObj name="Equation" r:id="rId3" imgW="175248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5873065"/>
                        <a:ext cx="1676400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80538" y="3072904"/>
            <a:ext cx="3891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Significance of emittance: </a:t>
            </a:r>
          </a:p>
          <a:p>
            <a:r>
              <a:rPr lang="en-US" dirty="0" smtClean="0"/>
              <a:t>Up to </a:t>
            </a:r>
            <a:r>
              <a:rPr lang="en-DE" dirty="0" smtClean="0">
                <a:sym typeface="Symbol" panose="05050102010706020507" pitchFamily="18" charset="2"/>
              </a:rPr>
              <a:t></a:t>
            </a:r>
            <a:r>
              <a:rPr lang="en-US" dirty="0" smtClean="0">
                <a:sym typeface="Symbol" panose="05050102010706020507" pitchFamily="18" charset="2"/>
              </a:rPr>
              <a:t> equal to phase space area:         	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  A = </a:t>
            </a:r>
            <a:r>
              <a:rPr lang="en-DE" dirty="0" smtClean="0">
                <a:solidFill>
                  <a:srgbClr val="FF0000"/>
                </a:solidFill>
                <a:sym typeface="Symbol" panose="05050102010706020507" pitchFamily="18" charset="2"/>
              </a:rPr>
              <a:t>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.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Emittance often given as </a:t>
            </a:r>
            <a:r>
              <a:rPr lang="en-DE" dirty="0" smtClean="0">
                <a:sym typeface="Symbol" panose="05050102010706020507" pitchFamily="18" charset="2"/>
              </a:rPr>
              <a:t>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[rad m].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e.g. LHC: </a:t>
            </a:r>
            <a:r>
              <a:rPr lang="en-DE" dirty="0" smtClean="0">
                <a:solidFill>
                  <a:srgbClr val="0070C0"/>
                </a:solidFill>
                <a:sym typeface="Symbol" panose="05050102010706020507" pitchFamily="18" charset="2"/>
              </a:rPr>
              <a:t>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 = 1.68 </a:t>
            </a:r>
            <a:r>
              <a:rPr lang="en-DE" dirty="0" smtClean="0">
                <a:solidFill>
                  <a:srgbClr val="0070C0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 10</a:t>
            </a:r>
            <a:r>
              <a:rPr lang="en-US" baseline="30000" dirty="0" smtClean="0">
                <a:solidFill>
                  <a:srgbClr val="0070C0"/>
                </a:solidFill>
                <a:sym typeface="Symbol" panose="05050102010706020507" pitchFamily="18" charset="2"/>
              </a:rPr>
              <a:t>-9 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rad 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52066" y="-169312"/>
            <a:ext cx="3500918" cy="45337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60434" y="4594046"/>
            <a:ext cx="1738125" cy="23643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1729" y="2388904"/>
            <a:ext cx="99591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A = </a:t>
            </a:r>
            <a:r>
              <a:rPr lang="en-DE" dirty="0" smtClean="0">
                <a:solidFill>
                  <a:srgbClr val="FF0000"/>
                </a:solidFill>
                <a:sym typeface="Symbol" panose="05050102010706020507" pitchFamily="18" charset="2"/>
              </a:rPr>
              <a:t>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485972"/>
              </p:ext>
            </p:extLst>
          </p:nvPr>
        </p:nvGraphicFramePr>
        <p:xfrm>
          <a:off x="2654408" y="5440011"/>
          <a:ext cx="2145724" cy="63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3" name="Equation" r:id="rId7" imgW="2743200" imgH="761760" progId="Equation.DSMT4">
                  <p:embed/>
                </p:oleObj>
              </mc:Choice>
              <mc:Fallback>
                <p:oleObj name="Equation" r:id="rId7" imgW="2743200" imgH="7617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4408" y="5440011"/>
                        <a:ext cx="2145724" cy="6330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992255" y="2998838"/>
            <a:ext cx="3979681" cy="2187544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60292" y="4798914"/>
            <a:ext cx="373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</a:t>
            </a:r>
            <a:r>
              <a:rPr lang="en-GB" dirty="0" smtClean="0"/>
              <a:t> and </a:t>
            </a:r>
            <a:r>
              <a:rPr lang="en-DE" dirty="0" smtClean="0">
                <a:sym typeface="Symbol" panose="05050102010706020507" pitchFamily="18" charset="2"/>
              </a:rPr>
              <a:t></a:t>
            </a:r>
            <a:r>
              <a:rPr lang="en-GB" dirty="0" smtClean="0">
                <a:sym typeface="Symbol" panose="05050102010706020507" pitchFamily="18" charset="2"/>
              </a:rPr>
              <a:t>(s) important for luminosity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38842" y="4483990"/>
            <a:ext cx="406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e"/>
            </a:pPr>
            <a:r>
              <a:rPr lang="en-GB" dirty="0" smtClean="0">
                <a:sym typeface="Symbol" panose="05050102010706020507" pitchFamily="18" charset="2"/>
              </a:rPr>
              <a:t>defined by particle injection.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Synchrotron Radiation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3645" y="6241668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48" y="922417"/>
            <a:ext cx="504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the angular acceleration charged particles </a:t>
            </a:r>
            <a:r>
              <a:rPr lang="en-US" dirty="0" smtClean="0">
                <a:solidFill>
                  <a:srgbClr val="FF0000"/>
                </a:solidFill>
              </a:rPr>
              <a:t>(electrons)</a:t>
            </a:r>
            <a:r>
              <a:rPr lang="en-US" dirty="0" smtClean="0"/>
              <a:t> in a synchrotron emit bremsstrahlung: synchrotron radiation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858" y="2222964"/>
            <a:ext cx="787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 electromagnetic theory gives power loss for a relativistic electron: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1304"/>
              </p:ext>
            </p:extLst>
          </p:nvPr>
        </p:nvGraphicFramePr>
        <p:xfrm>
          <a:off x="1346200" y="2755900"/>
          <a:ext cx="19796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3" name="Equation" r:id="rId3" imgW="2070000" imgH="672840" progId="Equation.DSMT4">
                  <p:embed/>
                </p:oleObj>
              </mc:Choice>
              <mc:Fallback>
                <p:oleObj name="Equation" r:id="rId3" imgW="2070000" imgH="6728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6200" y="2755900"/>
                        <a:ext cx="1979613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364890"/>
              </p:ext>
            </p:extLst>
          </p:nvPr>
        </p:nvGraphicFramePr>
        <p:xfrm>
          <a:off x="4574381" y="2729232"/>
          <a:ext cx="3957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4" name="Equation" r:id="rId5" imgW="4140000" imgH="723600" progId="Equation.DSMT4">
                  <p:embed/>
                </p:oleObj>
              </mc:Choice>
              <mc:Fallback>
                <p:oleObj name="Equation" r:id="rId5" imgW="4140000" imgH="723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4381" y="2729232"/>
                        <a:ext cx="3957638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0490" y="3644144"/>
            <a:ext cx="402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 =  elementary charge	m</a:t>
            </a:r>
            <a:r>
              <a:rPr lang="en-US" baseline="-25000" dirty="0" smtClean="0"/>
              <a:t>e</a:t>
            </a:r>
            <a:r>
              <a:rPr lang="en-US" dirty="0" smtClean="0"/>
              <a:t>= mass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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=  electrical field const.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63073" y="3665365"/>
            <a:ext cx="256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bea</a:t>
            </a:r>
            <a:r>
              <a:rPr lang="en-US" baseline="-25000" dirty="0" err="1"/>
              <a:t>m</a:t>
            </a:r>
            <a:r>
              <a:rPr lang="en-US" dirty="0" smtClean="0"/>
              <a:t> = energy of beam</a:t>
            </a:r>
          </a:p>
          <a:p>
            <a:r>
              <a:rPr lang="en-US" dirty="0" smtClean="0"/>
              <a:t>R = nominal radius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78942" y="2912866"/>
            <a:ext cx="71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948" y="4514769"/>
            <a:ext cx="437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loss per turn: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73295"/>
              </p:ext>
            </p:extLst>
          </p:nvPr>
        </p:nvGraphicFramePr>
        <p:xfrm>
          <a:off x="1563073" y="4963830"/>
          <a:ext cx="33289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5" name="Equation" r:id="rId7" imgW="3479760" imgH="622080" progId="Equation.DSMT4">
                  <p:embed/>
                </p:oleObj>
              </mc:Choice>
              <mc:Fallback>
                <p:oleObj name="Equation" r:id="rId7" imgW="3479760" imgH="622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3073" y="4963830"/>
                        <a:ext cx="3328988" cy="631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05072"/>
              </p:ext>
            </p:extLst>
          </p:nvPr>
        </p:nvGraphicFramePr>
        <p:xfrm>
          <a:off x="6278411" y="4897771"/>
          <a:ext cx="21367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6" name="Equation" r:id="rId9" imgW="2234880" imgH="723600" progId="Equation.DSMT4">
                  <p:embed/>
                </p:oleObj>
              </mc:Choice>
              <mc:Fallback>
                <p:oleObj name="Equation" r:id="rId9" imgW="2234880" imgH="723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8411" y="4897771"/>
                        <a:ext cx="2136775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2061" y="298704"/>
            <a:ext cx="4078800" cy="15454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9690" y="1474839"/>
            <a:ext cx="30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61935" y="5279742"/>
            <a:ext cx="7177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0842" y="5380536"/>
            <a:ext cx="1619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 nominal particle on nominal orbit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149563" y="4884101"/>
            <a:ext cx="2780689" cy="1833817"/>
          </a:xfrm>
          <a:prstGeom prst="rect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1948" y="6134854"/>
            <a:ext cx="559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Positive: </a:t>
            </a:r>
            <a:r>
              <a:rPr lang="en-US" dirty="0" smtClean="0"/>
              <a:t>emission of synchrotron radiation leads to                damping of </a:t>
            </a:r>
            <a:r>
              <a:rPr lang="en-US" dirty="0" err="1" smtClean="0"/>
              <a:t>betatron</a:t>
            </a:r>
            <a:r>
              <a:rPr lang="en-US" dirty="0" smtClean="0"/>
              <a:t> and synchrotron oscillations.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760048"/>
              </p:ext>
            </p:extLst>
          </p:nvPr>
        </p:nvGraphicFramePr>
        <p:xfrm>
          <a:off x="6354149" y="5632226"/>
          <a:ext cx="1676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7" name="Equation" r:id="rId12" imgW="1752480" imgH="723600" progId="Equation.DSMT4">
                  <p:embed/>
                </p:oleObj>
              </mc:Choice>
              <mc:Fallback>
                <p:oleObj name="Equation" r:id="rId12" imgW="1752480" imgH="723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54149" y="5632226"/>
                        <a:ext cx="16764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42105" y="6241668"/>
            <a:ext cx="1699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(natural units)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225955" y="4467395"/>
            <a:ext cx="0" cy="4964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05730"/>
              </p:ext>
            </p:extLst>
          </p:nvPr>
        </p:nvGraphicFramePr>
        <p:xfrm>
          <a:off x="7740445" y="4050992"/>
          <a:ext cx="1046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8" name="Equation" r:id="rId14" imgW="1091880" imgH="711000" progId="Equation.DSMT4">
                  <p:embed/>
                </p:oleObj>
              </mc:Choice>
              <mc:Fallback>
                <p:oleObj name="Equation" r:id="rId14" imgW="1091880" imgH="7110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40445" y="4050992"/>
                        <a:ext cx="1046162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8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 animBg="1"/>
      <p:bldP spid="2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36997"/>
              </p:ext>
            </p:extLst>
          </p:nvPr>
        </p:nvGraphicFramePr>
        <p:xfrm>
          <a:off x="620483" y="630543"/>
          <a:ext cx="771797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54">
                  <a:extLst>
                    <a:ext uri="{9D8B030D-6E8A-4147-A177-3AD203B41FA5}">
                      <a16:colId xmlns:a16="http://schemas.microsoft.com/office/drawing/2014/main" val="1592053478"/>
                    </a:ext>
                  </a:extLst>
                </a:gridCol>
                <a:gridCol w="1054818">
                  <a:extLst>
                    <a:ext uri="{9D8B030D-6E8A-4147-A177-3AD203B41FA5}">
                      <a16:colId xmlns:a16="http://schemas.microsoft.com/office/drawing/2014/main" val="245831268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931685640"/>
                    </a:ext>
                  </a:extLst>
                </a:gridCol>
                <a:gridCol w="3189513">
                  <a:extLst>
                    <a:ext uri="{9D8B030D-6E8A-4147-A177-3AD203B41FA5}">
                      <a16:colId xmlns:a16="http://schemas.microsoft.com/office/drawing/2014/main" val="3210362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r>
                        <a:rPr lang="en-US" sz="1600" baseline="0" dirty="0" smtClean="0"/>
                        <a:t> / </a:t>
                      </a:r>
                      <a:r>
                        <a:rPr lang="en-US" sz="1600" baseline="0" dirty="0" err="1" smtClean="0"/>
                        <a:t>Laboratoy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6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Cosmotron / 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Kaon</a:t>
                      </a:r>
                      <a:r>
                        <a:rPr lang="en-US" sz="1600" baseline="0" dirty="0" smtClean="0"/>
                        <a:t> &amp;</a:t>
                      </a:r>
                      <a:r>
                        <a:rPr lang="en-US" sz="1600" dirty="0" smtClean="0"/>
                        <a:t> meson</a:t>
                      </a:r>
                      <a:r>
                        <a:rPr lang="en-US" sz="1600" baseline="0" dirty="0" smtClean="0"/>
                        <a:t> production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11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6.2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Bevatron</a:t>
                      </a:r>
                      <a:r>
                        <a:rPr lang="en-US" sz="1600" baseline="0" dirty="0" smtClean="0"/>
                        <a:t> / Berkley (weak)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Antiproton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9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/ BNL (strong focus)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CPV, </a:t>
                      </a:r>
                      <a:r>
                        <a:rPr lang="en-DE" sz="1600" dirty="0" smtClean="0">
                          <a:sym typeface="Symbol" panose="05050102010706020507" pitchFamily="18" charset="2"/>
                        </a:rPr>
                        <a:t></a:t>
                      </a: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, J/, Muon neutrino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9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570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SPS /</a:t>
                      </a:r>
                      <a:r>
                        <a:rPr lang="en-US" sz="1600" baseline="0" dirty="0" smtClean="0"/>
                        <a:t> CERN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See </a:t>
                      </a:r>
                      <a:r>
                        <a:rPr lang="en-US" sz="1600" dirty="0" err="1" smtClean="0"/>
                        <a:t>SppS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2687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25253"/>
              </p:ext>
            </p:extLst>
          </p:nvPr>
        </p:nvGraphicFramePr>
        <p:xfrm>
          <a:off x="620484" y="3049980"/>
          <a:ext cx="771797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54">
                  <a:extLst>
                    <a:ext uri="{9D8B030D-6E8A-4147-A177-3AD203B41FA5}">
                      <a16:colId xmlns:a16="http://schemas.microsoft.com/office/drawing/2014/main" val="1592053478"/>
                    </a:ext>
                  </a:extLst>
                </a:gridCol>
                <a:gridCol w="1054818">
                  <a:extLst>
                    <a:ext uri="{9D8B030D-6E8A-4147-A177-3AD203B41FA5}">
                      <a16:colId xmlns:a16="http://schemas.microsoft.com/office/drawing/2014/main" val="245831268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931685640"/>
                    </a:ext>
                  </a:extLst>
                </a:gridCol>
                <a:gridCol w="3189513">
                  <a:extLst>
                    <a:ext uri="{9D8B030D-6E8A-4147-A177-3AD203B41FA5}">
                      <a16:colId xmlns:a16="http://schemas.microsoft.com/office/drawing/2014/main" val="3210362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540</a:t>
                      </a:r>
                      <a:r>
                        <a:rPr lang="en-US" sz="1600" baseline="0" dirty="0" smtClean="0"/>
                        <a:t>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ppbar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baseline="0" dirty="0" err="1" smtClean="0"/>
                        <a:t>SppS</a:t>
                      </a:r>
                      <a:r>
                        <a:rPr lang="en-US" sz="1600" baseline="0" dirty="0" smtClean="0"/>
                        <a:t> / CERN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W,</a:t>
                      </a:r>
                      <a:r>
                        <a:rPr lang="en-US" sz="1600" baseline="0" dirty="0" smtClean="0"/>
                        <a:t> Z Boson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6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 </a:t>
                      </a:r>
                      <a:r>
                        <a:rPr lang="en-US" sz="1600" dirty="0" err="1" smtClean="0"/>
                        <a:t>TeV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ppbar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1600" dirty="0" err="1" smtClean="0"/>
                        <a:t>Tevatron</a:t>
                      </a:r>
                      <a:r>
                        <a:rPr lang="en-US" sz="1600" dirty="0" smtClean="0"/>
                        <a:t> / </a:t>
                      </a:r>
                      <a:r>
                        <a:rPr lang="en-US" sz="1600" dirty="0" err="1" smtClean="0"/>
                        <a:t>Femilab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11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13.6 </a:t>
                      </a:r>
                      <a:r>
                        <a:rPr lang="en-US" sz="1600" baseline="0" dirty="0" err="1" smtClean="0"/>
                        <a:t>TeV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LHC</a:t>
                      </a:r>
                      <a:r>
                        <a:rPr lang="en-US" sz="1600" baseline="0" dirty="0" smtClean="0"/>
                        <a:t> / CERN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Higgs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974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0483" y="4417198"/>
            <a:ext cx="84037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Everyday tool: In 2016 - 30000 accelerators world wide</a:t>
            </a:r>
            <a:r>
              <a:rPr lang="en-US" baseline="30000" dirty="0" smtClean="0"/>
              <a:t>1)2)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 1% research w/ energy &gt;1GeV  	44% are for radiotherapy</a:t>
            </a:r>
          </a:p>
          <a:p>
            <a:r>
              <a:rPr lang="en-US" dirty="0" smtClean="0"/>
              <a:t>41% for ion implantation  		  9% for industrial process</a:t>
            </a:r>
          </a:p>
          <a:p>
            <a:r>
              <a:rPr lang="en-US" dirty="0" smtClean="0"/>
              <a:t>  4 % for biomedical and other low-energy research</a:t>
            </a:r>
          </a:p>
          <a:p>
            <a:endParaRPr lang="en-US" dirty="0" smtClean="0"/>
          </a:p>
          <a:p>
            <a:r>
              <a:rPr lang="en-US" baseline="30000" dirty="0" smtClean="0"/>
              <a:t>1) 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http://www.acceleratorsamerica.org/</a:t>
            </a:r>
            <a:endParaRPr lang="en-US" dirty="0" smtClean="0"/>
          </a:p>
          <a:p>
            <a:r>
              <a:rPr lang="en-US" baseline="30000" dirty="0" smtClean="0"/>
              <a:t>2)</a:t>
            </a:r>
            <a:r>
              <a:rPr lang="en-US" dirty="0" smtClean="0"/>
              <a:t>  T. </a:t>
            </a:r>
            <a:r>
              <a:rPr lang="en-US" dirty="0" err="1" smtClean="0"/>
              <a:t>Feder</a:t>
            </a:r>
            <a:r>
              <a:rPr lang="en-US" dirty="0" smtClean="0"/>
              <a:t>, </a:t>
            </a:r>
            <a:r>
              <a:rPr lang="en-US" i="1" dirty="0" smtClean="0"/>
              <a:t>Physics Today </a:t>
            </a:r>
            <a:r>
              <a:rPr lang="en-DE" b="1" dirty="0" smtClean="0"/>
              <a:t>63 </a:t>
            </a:r>
            <a:r>
              <a:rPr lang="en-DE" dirty="0" smtClean="0"/>
              <a:t>(2)</a:t>
            </a:r>
            <a:r>
              <a:rPr lang="en-US" dirty="0" smtClean="0"/>
              <a:t> . (2010).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05" r="6736"/>
          <a:stretch/>
        </p:blipFill>
        <p:spPr>
          <a:xfrm>
            <a:off x="7182348" y="4335732"/>
            <a:ext cx="1885457" cy="2147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483" y="179508"/>
            <a:ext cx="3222052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p/A-accelerators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586" y="2586372"/>
            <a:ext cx="2415839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p (pp) AA colliders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68361" y="2705435"/>
            <a:ext cx="7865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3973" y="179508"/>
            <a:ext cx="174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spectrum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87586" y="6264733"/>
            <a:ext cx="2138516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024352"/>
              </p:ext>
            </p:extLst>
          </p:nvPr>
        </p:nvGraphicFramePr>
        <p:xfrm>
          <a:off x="550402" y="1157955"/>
          <a:ext cx="20161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3" name="Equation" r:id="rId3" imgW="2108160" imgH="761760" progId="Equation.DSMT4">
                  <p:embed/>
                </p:oleObj>
              </mc:Choice>
              <mc:Fallback>
                <p:oleObj name="Equation" r:id="rId3" imgW="2108160" imgH="761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402" y="1157955"/>
                        <a:ext cx="2016125" cy="774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6608" y="1360638"/>
            <a:ext cx="79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226928"/>
              </p:ext>
            </p:extLst>
          </p:nvPr>
        </p:nvGraphicFramePr>
        <p:xfrm>
          <a:off x="3454197" y="1215898"/>
          <a:ext cx="1143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4" name="Equation" r:id="rId5" imgW="1193760" imgH="647640" progId="Equation.DSMT4">
                  <p:embed/>
                </p:oleObj>
              </mc:Choice>
              <mc:Fallback>
                <p:oleObj name="Equation" r:id="rId5" imgW="1193760" imgH="647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4197" y="1215898"/>
                        <a:ext cx="1143000" cy="658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506" y="367344"/>
            <a:ext cx="3479200" cy="314480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410926"/>
              </p:ext>
            </p:extLst>
          </p:nvPr>
        </p:nvGraphicFramePr>
        <p:xfrm>
          <a:off x="2359639" y="2226021"/>
          <a:ext cx="765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5" name="Equation" r:id="rId8" imgW="799920" imgH="761760" progId="Equation.DSMT4">
                  <p:embed/>
                </p:oleObj>
              </mc:Choice>
              <mc:Fallback>
                <p:oleObj name="Equation" r:id="rId8" imgW="799920" imgH="7617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9639" y="2226021"/>
                        <a:ext cx="765175" cy="774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4170" y="2428705"/>
            <a:ext cx="260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 function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34928" y="2519384"/>
            <a:ext cx="186878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4170" y="3967996"/>
            <a:ext cx="460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fraction emitted around </a:t>
            </a:r>
            <a:r>
              <a:rPr lang="en-DE" dirty="0" smtClean="0">
                <a:sym typeface="Symbol" panose="05050102010706020507" pitchFamily="18" charset="2"/>
              </a:rPr>
              <a:t></a:t>
            </a:r>
            <a:r>
              <a:rPr lang="en-US" baseline="-25000" dirty="0" smtClean="0">
                <a:sym typeface="Symbol" panose="05050102010706020507" pitchFamily="18" charset="2"/>
              </a:rPr>
              <a:t>c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with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44947"/>
              </p:ext>
            </p:extLst>
          </p:nvPr>
        </p:nvGraphicFramePr>
        <p:xfrm>
          <a:off x="4255269" y="3825123"/>
          <a:ext cx="17383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6" name="Equation" r:id="rId10" imgW="1815840" imgH="672840" progId="Equation.DSMT4">
                  <p:embed/>
                </p:oleObj>
              </mc:Choice>
              <mc:Fallback>
                <p:oleObj name="Equation" r:id="rId10" imgW="1815840" imgH="6728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55269" y="3825123"/>
                        <a:ext cx="1738312" cy="684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24170" y="3770675"/>
            <a:ext cx="5889817" cy="830822"/>
          </a:xfrm>
          <a:prstGeom prst="rect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421359" y="3813790"/>
            <a:ext cx="2670971" cy="2355948"/>
            <a:chOff x="6421359" y="3813790"/>
            <a:chExt cx="2670971" cy="2355948"/>
          </a:xfrm>
        </p:grpSpPr>
        <p:sp>
          <p:nvSpPr>
            <p:cNvPr id="18" name="TextBox 17"/>
            <p:cNvSpPr txBox="1"/>
            <p:nvPr/>
          </p:nvSpPr>
          <p:spPr>
            <a:xfrm>
              <a:off x="6421359" y="3831704"/>
              <a:ext cx="26709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Example: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e</a:t>
              </a:r>
              <a:r>
                <a:rPr lang="en-US" dirty="0" smtClean="0">
                  <a:solidFill>
                    <a:srgbClr val="0070C0"/>
                  </a:solidFill>
                </a:rPr>
                <a:t>-beam @ 3.5 GeV 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w/ R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US" dirty="0" smtClean="0">
                  <a:solidFill>
                    <a:srgbClr val="0070C0"/>
                  </a:solidFill>
                </a:rPr>
                <a:t> = 13.3 m, </a:t>
              </a:r>
              <a:r>
                <a:rPr lang="en-US" dirty="0" err="1" smtClean="0">
                  <a:solidFill>
                    <a:srgbClr val="0070C0"/>
                  </a:solidFill>
                </a:rPr>
                <a:t>I</a:t>
              </a:r>
              <a:r>
                <a:rPr lang="en-US" baseline="-25000" dirty="0" err="1" smtClean="0">
                  <a:solidFill>
                    <a:srgbClr val="0070C0"/>
                  </a:solidFill>
                </a:rPr>
                <a:t>e</a:t>
              </a:r>
              <a:r>
                <a:rPr lang="en-US" dirty="0" smtClean="0">
                  <a:solidFill>
                    <a:srgbClr val="0070C0"/>
                  </a:solidFill>
                </a:rPr>
                <a:t> = 1A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538892"/>
                </p:ext>
              </p:extLst>
            </p:nvPr>
          </p:nvGraphicFramePr>
          <p:xfrm>
            <a:off x="6895306" y="5415742"/>
            <a:ext cx="1630363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7" name="Equation" r:id="rId12" imgW="1701720" imgH="368280" progId="Equation.DSMT4">
                    <p:embed/>
                  </p:oleObj>
                </mc:Choice>
                <mc:Fallback>
                  <p:oleObj name="Equation" r:id="rId12" imgW="1701720" imgH="36828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895306" y="5415742"/>
                          <a:ext cx="1630363" cy="3746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971412"/>
                </p:ext>
              </p:extLst>
            </p:nvPr>
          </p:nvGraphicFramePr>
          <p:xfrm>
            <a:off x="6907135" y="5797597"/>
            <a:ext cx="149701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8" name="Equation" r:id="rId14" imgW="1562040" imgH="330120" progId="Equation.DSMT4">
                    <p:embed/>
                  </p:oleObj>
                </mc:Choice>
                <mc:Fallback>
                  <p:oleObj name="Equation" r:id="rId14" imgW="1562040" imgH="33012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07135" y="5797597"/>
                          <a:ext cx="1497013" cy="3349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6421359" y="3813790"/>
              <a:ext cx="2670971" cy="2355948"/>
            </a:xfrm>
            <a:prstGeom prst="rect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5886585"/>
                </p:ext>
              </p:extLst>
            </p:nvPr>
          </p:nvGraphicFramePr>
          <p:xfrm>
            <a:off x="6895306" y="4755034"/>
            <a:ext cx="1449387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9" name="Equation" r:id="rId16" imgW="1511280" imgH="342720" progId="Equation.DSMT4">
                    <p:embed/>
                  </p:oleObj>
                </mc:Choice>
                <mc:Fallback>
                  <p:oleObj name="Equation" r:id="rId16" imgW="1511280" imgH="34272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895306" y="4755034"/>
                          <a:ext cx="1449387" cy="349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6645973"/>
                </p:ext>
              </p:extLst>
            </p:nvPr>
          </p:nvGraphicFramePr>
          <p:xfrm>
            <a:off x="6952073" y="5088154"/>
            <a:ext cx="125412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20" name="Equation" r:id="rId18" imgW="1307880" imgH="330120" progId="Equation.DSMT4">
                    <p:embed/>
                  </p:oleObj>
                </mc:Choice>
                <mc:Fallback>
                  <p:oleObj name="Equation" r:id="rId18" imgW="1307880" imgH="33012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952073" y="5088154"/>
                          <a:ext cx="1254125" cy="3365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0"/>
          <a:srcRect l="29013" r="839" b="8512"/>
          <a:stretch/>
        </p:blipFill>
        <p:spPr>
          <a:xfrm>
            <a:off x="287401" y="4755034"/>
            <a:ext cx="2861187" cy="14139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48588" y="4959395"/>
            <a:ext cx="318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Effect of relativistic kinematics:</a:t>
            </a:r>
          </a:p>
          <a:p>
            <a:r>
              <a:rPr lang="en-US" sz="1600" dirty="0" smtClean="0"/>
              <a:t>w/ increasing electron energy photons are boosted forward</a:t>
            </a:r>
            <a:endParaRPr lang="en-US" sz="16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3511"/>
              </p:ext>
            </p:extLst>
          </p:nvPr>
        </p:nvGraphicFramePr>
        <p:xfrm>
          <a:off x="3793306" y="5761876"/>
          <a:ext cx="923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1" name="Equation" r:id="rId21" imgW="965160" imgH="672840" progId="Equation.DSMT4">
                  <p:embed/>
                </p:oleObj>
              </mc:Choice>
              <mc:Fallback>
                <p:oleObj name="Equation" r:id="rId21" imgW="965160" imgH="6728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93306" y="5761876"/>
                        <a:ext cx="923925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28604" y="6338341"/>
            <a:ext cx="844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Synchrotron is also emitted in focusing magnets and other beam optic elements.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Colliders and luminosity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85" y="2775826"/>
            <a:ext cx="5651635" cy="2087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02435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achieve maximum CMS energies collider experiments are preferred over fix target configurations.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622" y="5094913"/>
            <a:ext cx="343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particles (pp, AA) require two separate rings: e.g.  LHC  (A = (heavy) ions: e.g. Au, </a:t>
            </a:r>
            <a:r>
              <a:rPr lang="en-US" dirty="0" err="1" smtClean="0"/>
              <a:t>Pb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1477" y="5067472"/>
            <a:ext cx="425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Particles and anti-particles can be stored and accelerated in one ring (pp, </a:t>
            </a:r>
            <a:r>
              <a:rPr lang="en-US" dirty="0" err="1" smtClean="0"/>
              <a:t>e+e</a:t>
            </a:r>
            <a:r>
              <a:rPr lang="en-US" baseline="30000" dirty="0" smtClean="0"/>
              <a:t>-</a:t>
            </a:r>
            <a:r>
              <a:rPr lang="en-US" dirty="0" smtClean="0"/>
              <a:t>): LEP (</a:t>
            </a:r>
            <a:r>
              <a:rPr lang="en-US" dirty="0" err="1" smtClean="0"/>
              <a:t>e+e</a:t>
            </a:r>
            <a:r>
              <a:rPr lang="en-US" baseline="30000" dirty="0" smtClean="0"/>
              <a:t>-</a:t>
            </a:r>
            <a:r>
              <a:rPr lang="en-US" dirty="0" smtClean="0"/>
              <a:t>), </a:t>
            </a:r>
            <a:r>
              <a:rPr lang="en-US" dirty="0" err="1" smtClean="0"/>
              <a:t>SppS</a:t>
            </a:r>
            <a:r>
              <a:rPr lang="en-US" dirty="0" smtClean="0"/>
              <a:t> + </a:t>
            </a:r>
            <a:r>
              <a:rPr lang="en-US" dirty="0" err="1" smtClean="0"/>
              <a:t>Tevatron</a:t>
            </a:r>
            <a:r>
              <a:rPr lang="en-US" dirty="0" smtClean="0"/>
              <a:t> (pp)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35097" y="3203547"/>
            <a:ext cx="600423" cy="98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23355" y="3018881"/>
            <a:ext cx="141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bunches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2794" y="2321421"/>
            <a:ext cx="294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separate synchrotrons: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9098" y="2321421"/>
            <a:ext cx="268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synchrotrons: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94786" y="5707117"/>
            <a:ext cx="105104" cy="1051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71338" y="5454869"/>
            <a:ext cx="126124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97462" y="5717628"/>
            <a:ext cx="8933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174" y="97342"/>
            <a:ext cx="155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/>
              <a:t>L</a:t>
            </a:r>
            <a:r>
              <a:rPr lang="en-US" sz="2000" b="1" u="sng" dirty="0" smtClean="0"/>
              <a:t>uminosity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42174" y="768068"/>
            <a:ext cx="374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luminosity definition:</a:t>
            </a:r>
          </a:p>
          <a:p>
            <a:r>
              <a:rPr lang="en-US" dirty="0" smtClean="0"/>
              <a:t>Extracted beam on fixed target.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062678"/>
              </p:ext>
            </p:extLst>
          </p:nvPr>
        </p:nvGraphicFramePr>
        <p:xfrm>
          <a:off x="4425865" y="790574"/>
          <a:ext cx="11303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4" name="Equation" r:id="rId3" imgW="1180800" imgH="622080" progId="Equation.DSMT4">
                  <p:embed/>
                </p:oleObj>
              </mc:Choice>
              <mc:Fallback>
                <p:oleObj name="Equation" r:id="rId3" imgW="1180800" imgH="6220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5865" y="790574"/>
                        <a:ext cx="1130300" cy="633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>
            <a:off x="6196781" y="2462945"/>
            <a:ext cx="159774" cy="1081548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66291" y="579073"/>
                <a:ext cx="2848777" cy="377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beam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particle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s</m:t>
                      </m:r>
                      <m:r>
                        <m:rPr>
                          <m:nor/>
                        </m:rPr>
                        <a:rPr lang="en-US" baseline="30000" dirty="0" smtClean="0"/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91" y="579073"/>
                <a:ext cx="2848777" cy="377989"/>
              </a:xfrm>
              <a:prstGeom prst="rect">
                <a:avLst/>
              </a:prstGeom>
              <a:blipFill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41756" y="906567"/>
            <a:ext cx="290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area, N</a:t>
            </a:r>
            <a:r>
              <a:rPr lang="en-US" baseline="-25000" dirty="0" smtClean="0"/>
              <a:t>T</a:t>
            </a:r>
            <a:r>
              <a:rPr lang="en-US" dirty="0" smtClean="0"/>
              <a:t>=numb. </a:t>
            </a:r>
            <a:r>
              <a:rPr lang="en-US" dirty="0"/>
              <a:t>t</a:t>
            </a:r>
            <a:r>
              <a:rPr lang="en-US" dirty="0" smtClean="0"/>
              <a:t>argets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41756" y="1180778"/>
                <a:ext cx="2473312" cy="484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  target area density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56" y="1180778"/>
                <a:ext cx="2473312" cy="484172"/>
              </a:xfrm>
              <a:prstGeom prst="rect">
                <a:avLst/>
              </a:prstGeom>
              <a:blipFill>
                <a:blip r:embed="rId6"/>
                <a:stretch>
                  <a:fillRect r="-1478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481261" y="1595635"/>
            <a:ext cx="1772946" cy="3845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5520" y="2262572"/>
            <a:ext cx="341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Collider w/ two beams: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269503"/>
              </p:ext>
            </p:extLst>
          </p:nvPr>
        </p:nvGraphicFramePr>
        <p:xfrm>
          <a:off x="4425950" y="3949700"/>
          <a:ext cx="15303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5" name="Equation" r:id="rId8" imgW="1600200" imgH="698400" progId="Equation.DSMT4">
                  <p:embed/>
                </p:oleObj>
              </mc:Choice>
              <mc:Fallback>
                <p:oleObj name="Equation" r:id="rId8" imgW="1600200" imgH="698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5950" y="3949700"/>
                        <a:ext cx="153035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27229"/>
              </p:ext>
            </p:extLst>
          </p:nvPr>
        </p:nvGraphicFramePr>
        <p:xfrm>
          <a:off x="4509781" y="2815381"/>
          <a:ext cx="12890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" name="Equation" r:id="rId10" imgW="1346040" imgH="368280" progId="Equation.DSMT4">
                  <p:embed/>
                </p:oleObj>
              </mc:Choice>
              <mc:Fallback>
                <p:oleObj name="Equation" r:id="rId10" imgW="1346040" imgH="368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09781" y="2815381"/>
                        <a:ext cx="1289050" cy="376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/>
          <p:cNvSpPr/>
          <p:nvPr/>
        </p:nvSpPr>
        <p:spPr>
          <a:xfrm>
            <a:off x="6032397" y="674158"/>
            <a:ext cx="159774" cy="1081548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56555" y="2462945"/>
            <a:ext cx="278744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revolution frequency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 number of bunches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</a:t>
            </a:r>
            <a:r>
              <a:rPr lang="en-US" baseline="-25000" dirty="0"/>
              <a:t>1</a:t>
            </a:r>
            <a:r>
              <a:rPr lang="en-US" dirty="0" smtClean="0"/>
              <a:t> particles per bunch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1756" y="4008296"/>
            <a:ext cx="278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 = effective interaction area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5779" y="5040123"/>
            <a:ext cx="38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beam Gaussian beam profile: 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45172"/>
              </p:ext>
            </p:extLst>
          </p:nvPr>
        </p:nvGraphicFramePr>
        <p:xfrm>
          <a:off x="4486275" y="5094288"/>
          <a:ext cx="14192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7" name="Equation" r:id="rId12" imgW="1485720" imgH="355320" progId="Equation.DSMT4">
                  <p:embed/>
                </p:oleObj>
              </mc:Choice>
              <mc:Fallback>
                <p:oleObj name="Equation" r:id="rId12" imgW="1485720" imgH="3553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86275" y="5094288"/>
                        <a:ext cx="1419225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9668"/>
              </p:ext>
            </p:extLst>
          </p:nvPr>
        </p:nvGraphicFramePr>
        <p:xfrm>
          <a:off x="6690518" y="4954805"/>
          <a:ext cx="18589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8" name="Equation" r:id="rId14" imgW="1942920" imgH="723600" progId="Equation.DSMT4">
                  <p:embed/>
                </p:oleObj>
              </mc:Choice>
              <mc:Fallback>
                <p:oleObj name="Equation" r:id="rId14" imgW="1942920" imgH="723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90518" y="4954805"/>
                        <a:ext cx="1858963" cy="738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0300" y="5897851"/>
            <a:ext cx="612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Reminder:</a:t>
            </a:r>
            <a:r>
              <a:rPr lang="en-US" dirty="0" smtClean="0"/>
              <a:t>    The Gaussian width is given by the emittance 	      and the </a:t>
            </a:r>
            <a:r>
              <a:rPr lang="en-US" dirty="0" err="1" smtClean="0"/>
              <a:t>betatron</a:t>
            </a:r>
            <a:r>
              <a:rPr lang="en-US" dirty="0" smtClean="0"/>
              <a:t> value </a:t>
            </a:r>
            <a:r>
              <a:rPr lang="en-DE" b="1" dirty="0" smtClean="0">
                <a:sym typeface="Symbol" panose="05050102010706020507" pitchFamily="18" charset="2"/>
              </a:rPr>
              <a:t></a:t>
            </a:r>
            <a:r>
              <a:rPr lang="en-US" b="1" dirty="0" smtClean="0">
                <a:sym typeface="Symbol" panose="05050102010706020507" pitchFamily="18" charset="2"/>
              </a:rPr>
              <a:t> at the IA point (</a:t>
            </a:r>
            <a:r>
              <a:rPr lang="en-DE" b="1" dirty="0" smtClean="0">
                <a:sym typeface="Symbol" panose="05050102010706020507" pitchFamily="18" charset="2"/>
              </a:rPr>
              <a:t></a:t>
            </a:r>
            <a:r>
              <a:rPr lang="en-US" b="1" dirty="0" smtClean="0">
                <a:sym typeface="Symbol" panose="05050102010706020507" pitchFamily="18" charset="2"/>
              </a:rPr>
              <a:t>*): </a:t>
            </a:r>
            <a:endParaRPr lang="en-US" b="1" u="sng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12928"/>
              </p:ext>
            </p:extLst>
          </p:nvPr>
        </p:nvGraphicFramePr>
        <p:xfrm>
          <a:off x="6690518" y="5982098"/>
          <a:ext cx="13477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9" name="Equation" r:id="rId16" imgW="1409400" imgH="469800" progId="Equation.DSMT4">
                  <p:embed/>
                </p:oleObj>
              </mc:Choice>
              <mc:Fallback>
                <p:oleObj name="Equation" r:id="rId16" imgW="1409400" imgH="4698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90518" y="5982098"/>
                        <a:ext cx="1347787" cy="477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42174" y="579073"/>
            <a:ext cx="8244972" cy="1290824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19" grpId="0"/>
      <p:bldP spid="20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00" y="123353"/>
            <a:ext cx="8001000" cy="563563"/>
          </a:xfrm>
        </p:spPr>
        <p:txBody>
          <a:bodyPr/>
          <a:lstStyle/>
          <a:p>
            <a:r>
              <a:rPr lang="en-US" dirty="0" smtClean="0"/>
              <a:t>Example: Large Hadron Collider pp: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4" y="958363"/>
            <a:ext cx="4225644" cy="2973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958363"/>
            <a:ext cx="115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26.7 km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" y="5317684"/>
            <a:ext cx="4787849" cy="1308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448" y="4948352"/>
            <a:ext cx="525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FODO: 2 Quadrupoles + 6 dipoles + multipoles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448" y="4576340"/>
            <a:ext cx="51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arcs (octants,2450 m</a:t>
            </a:r>
            <a:r>
              <a:rPr lang="en-US" b="1" dirty="0" smtClean="0"/>
              <a:t>)</a:t>
            </a:r>
            <a:r>
              <a:rPr lang="en-US" dirty="0" smtClean="0"/>
              <a:t>:  </a:t>
            </a:r>
            <a:r>
              <a:rPr lang="en-US" b="1" dirty="0" smtClean="0"/>
              <a:t>23 arc cells (FODO)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4" y="4636657"/>
            <a:ext cx="1947649" cy="20109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78245" y="4576340"/>
            <a:ext cx="18261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1232 dipoles: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en-US" dirty="0" smtClean="0"/>
              <a:t>I = 11800 A</a:t>
            </a:r>
          </a:p>
          <a:p>
            <a:r>
              <a:rPr lang="en-US" dirty="0" smtClean="0"/>
              <a:t>B = 8.33 T</a:t>
            </a:r>
          </a:p>
          <a:p>
            <a:r>
              <a:rPr lang="en-US" dirty="0" smtClean="0"/>
              <a:t>R = 2804 m</a:t>
            </a:r>
          </a:p>
          <a:p>
            <a:r>
              <a:rPr lang="en-US" dirty="0" smtClean="0"/>
              <a:t>L = 14.3 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Stored energy:</a:t>
            </a:r>
            <a:endParaRPr lang="en-US" dirty="0"/>
          </a:p>
          <a:p>
            <a:r>
              <a:rPr lang="en-US" dirty="0" smtClean="0"/>
              <a:t>7 MJ / dipole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8245" y="4562207"/>
            <a:ext cx="3516373" cy="2159268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78245" y="3175872"/>
            <a:ext cx="3516373" cy="1200329"/>
            <a:chOff x="5378244" y="434183"/>
            <a:chExt cx="3598607" cy="1200329"/>
          </a:xfrm>
        </p:grpSpPr>
        <p:sp>
          <p:nvSpPr>
            <p:cNvPr id="12" name="Rectangle 11"/>
            <p:cNvSpPr/>
            <p:nvPr/>
          </p:nvSpPr>
          <p:spPr>
            <a:xfrm>
              <a:off x="5403750" y="434183"/>
              <a:ext cx="34698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RF Cavities:  </a:t>
              </a:r>
              <a:r>
                <a:rPr lang="en-US" dirty="0" smtClean="0"/>
                <a:t>8 per beam</a:t>
              </a:r>
            </a:p>
            <a:p>
              <a:r>
                <a:rPr lang="en-US" dirty="0" smtClean="0"/>
                <a:t>400.8 MHz</a:t>
              </a:r>
            </a:p>
            <a:p>
              <a:r>
                <a:rPr lang="en-US" dirty="0"/>
                <a:t>2 </a:t>
              </a:r>
              <a:r>
                <a:rPr lang="en-US" dirty="0" smtClean="0"/>
                <a:t>MV per cavity (5 </a:t>
              </a:r>
              <a:r>
                <a:rPr lang="en-US" dirty="0"/>
                <a:t>MV/m </a:t>
              </a:r>
              <a:r>
                <a:rPr lang="en-US" dirty="0" smtClean="0"/>
                <a:t>field)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16 MV in total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78244" y="434183"/>
              <a:ext cx="3598607" cy="1200329"/>
            </a:xfrm>
            <a:prstGeom prst="rect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03168" y="600143"/>
            <a:ext cx="330363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parameters: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  = 26659 m</a:t>
            </a:r>
          </a:p>
          <a:p>
            <a:r>
              <a:rPr lang="en-US" dirty="0" err="1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n-DE" dirty="0" smtClean="0"/>
              <a:t>2808</a:t>
            </a:r>
            <a:r>
              <a:rPr lang="en-US" dirty="0" smtClean="0"/>
              <a:t> / beam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n-DE" dirty="0" smtClean="0"/>
              <a:t>1,15·10</a:t>
            </a:r>
            <a:r>
              <a:rPr lang="en-DE" baseline="30000" dirty="0" smtClean="0"/>
              <a:t>11</a:t>
            </a:r>
            <a:endParaRPr lang="en-US" baseline="30000" dirty="0" smtClean="0"/>
          </a:p>
          <a:p>
            <a:r>
              <a:rPr lang="en-US" dirty="0" smtClean="0"/>
              <a:t>I</a:t>
            </a:r>
            <a:r>
              <a:rPr lang="en-US" baseline="-25000" dirty="0" smtClean="0"/>
              <a:t>B</a:t>
            </a:r>
            <a:r>
              <a:rPr lang="en-US" dirty="0" smtClean="0"/>
              <a:t>  =  0,54 A / beam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DE" dirty="0" smtClean="0">
                <a:sym typeface="Symbol" panose="05050102010706020507" pitchFamily="18" charset="2"/>
              </a:rPr>
              <a:t></a:t>
            </a:r>
            <a:r>
              <a:rPr lang="en-US" dirty="0" smtClean="0">
                <a:sym typeface="Symbol" panose="05050102010706020507" pitchFamily="18" charset="2"/>
              </a:rPr>
              <a:t> = 1.68 </a:t>
            </a:r>
            <a:r>
              <a:rPr lang="en-DE" dirty="0" smtClean="0">
                <a:sym typeface="Symbol" panose="05050102010706020507" pitchFamily="18" charset="2"/>
              </a:rPr>
              <a:t></a:t>
            </a:r>
            <a:r>
              <a:rPr lang="en-US" dirty="0" smtClean="0">
                <a:sym typeface="Symbol" panose="05050102010706020507" pitchFamily="18" charset="2"/>
              </a:rPr>
              <a:t> 10</a:t>
            </a:r>
            <a:r>
              <a:rPr lang="en-US" baseline="30000" dirty="0" smtClean="0">
                <a:sym typeface="Symbol" panose="05050102010706020507" pitchFamily="18" charset="2"/>
              </a:rPr>
              <a:t>-9 </a:t>
            </a:r>
            <a:r>
              <a:rPr lang="en-US" dirty="0" smtClean="0">
                <a:sym typeface="Symbol" panose="05050102010706020507" pitchFamily="18" charset="2"/>
              </a:rPr>
              <a:t>rad m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* = 0.55 (0.33) m</a:t>
            </a:r>
          </a:p>
          <a:p>
            <a:r>
              <a:rPr lang="en-US" dirty="0" smtClean="0">
                <a:sym typeface="Symbol" panose="05050102010706020507" pitchFamily="18" charset="2"/>
              </a:rPr>
              <a:t>L  = 10</a:t>
            </a:r>
            <a:r>
              <a:rPr lang="en-US" baseline="30000" dirty="0" smtClean="0">
                <a:sym typeface="Symbol" panose="05050102010706020507" pitchFamily="18" charset="2"/>
              </a:rPr>
              <a:t>34</a:t>
            </a:r>
            <a:r>
              <a:rPr lang="en-US" dirty="0" smtClean="0">
                <a:sym typeface="Symbol" panose="05050102010706020507" pitchFamily="18" charset="2"/>
              </a:rPr>
              <a:t> cm</a:t>
            </a:r>
            <a:r>
              <a:rPr lang="en-US" baseline="30000" dirty="0" smtClean="0">
                <a:sym typeface="Symbol" panose="05050102010706020507" pitchFamily="18" charset="2"/>
              </a:rPr>
              <a:t>-2</a:t>
            </a:r>
            <a:r>
              <a:rPr lang="en-US" dirty="0" smtClean="0">
                <a:sym typeface="Symbol" panose="05050102010706020507" pitchFamily="18" charset="2"/>
              </a:rPr>
              <a:t> s</a:t>
            </a:r>
            <a:r>
              <a:rPr lang="en-US" baseline="30000" dirty="0" smtClean="0">
                <a:sym typeface="Symbol" panose="05050102010706020507" pitchFamily="18" charset="2"/>
              </a:rPr>
              <a:t>-1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78244" y="580103"/>
            <a:ext cx="3516373" cy="2385268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97394" y="226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https://www.lhc-closer.es/taking_a_closer_look_at_lhc/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59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2" y="1958109"/>
            <a:ext cx="8044874" cy="4525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5407" r="4731" b="11206"/>
          <a:stretch/>
        </p:blipFill>
        <p:spPr>
          <a:xfrm>
            <a:off x="4184073" y="-4930"/>
            <a:ext cx="4300303" cy="2887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5066" y="249382"/>
            <a:ext cx="2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 cross section: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218" y="143646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tunnel: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39" y="6369256"/>
            <a:ext cx="674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https://op-webtools.web.cern.ch/vistar/vistars.php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9" y="151067"/>
            <a:ext cx="8288593" cy="62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Limits for future high-energy colliders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15726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Proton-Proton synchrotron:</a:t>
            </a:r>
            <a:endParaRPr lang="en-US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6451"/>
              </p:ext>
            </p:extLst>
          </p:nvPr>
        </p:nvGraphicFramePr>
        <p:xfrm>
          <a:off x="1704972" y="1613652"/>
          <a:ext cx="10922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Equation" r:id="rId3" imgW="1143000" imgH="304560" progId="Equation.DSMT4">
                  <p:embed/>
                </p:oleObj>
              </mc:Choice>
              <mc:Fallback>
                <p:oleObj name="Equation" r:id="rId3" imgW="1143000" imgH="3045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972" y="1613652"/>
                        <a:ext cx="1092200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>
            <a:off x="3734722" y="1204722"/>
            <a:ext cx="280218" cy="1310943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14940" y="1144990"/>
            <a:ext cx="467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field strength of dipole magnets:</a:t>
            </a:r>
          </a:p>
          <a:p>
            <a:r>
              <a:rPr lang="en-US" dirty="0" smtClean="0"/>
              <a:t>LHC magnets B</a:t>
            </a:r>
            <a:r>
              <a:rPr lang="en-DE" dirty="0" smtClean="0">
                <a:sym typeface="Symbol" panose="05050102010706020507" pitchFamily="18" charset="2"/>
              </a:rPr>
              <a:t></a:t>
            </a:r>
            <a:r>
              <a:rPr lang="en-US" dirty="0" smtClean="0">
                <a:sym typeface="Symbol" panose="05050102010706020507" pitchFamily="18" charset="2"/>
              </a:rPr>
              <a:t>8.3 T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future: ~16 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4939" y="1851053"/>
            <a:ext cx="467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radius: </a:t>
            </a:r>
          </a:p>
          <a:p>
            <a:r>
              <a:rPr lang="en-US" dirty="0" smtClean="0"/>
              <a:t>2</a:t>
            </a:r>
            <a:r>
              <a:rPr lang="en-DE" dirty="0" smtClean="0">
                <a:sym typeface="Symbol" panose="05050102010706020507" pitchFamily="18" charset="2"/>
              </a:rPr>
              <a:t></a:t>
            </a:r>
            <a:r>
              <a:rPr lang="en-US" dirty="0" smtClean="0"/>
              <a:t>R</a:t>
            </a:r>
            <a:r>
              <a:rPr lang="en-US" baseline="-25000" dirty="0" smtClean="0"/>
              <a:t>LHC </a:t>
            </a:r>
            <a:r>
              <a:rPr lang="en-US" dirty="0"/>
              <a:t> </a:t>
            </a:r>
            <a:r>
              <a:rPr lang="en-US" dirty="0" smtClean="0"/>
              <a:t>=26.7km 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future: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 (91)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6109831" y="132694"/>
            <a:ext cx="373927" cy="5124145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54447" y="2820549"/>
            <a:ext cx="579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TeV</a:t>
            </a:r>
            <a:r>
              <a:rPr lang="en-US" dirty="0" smtClean="0"/>
              <a:t> (CMS energy) machine: </a:t>
            </a:r>
          </a:p>
          <a:p>
            <a:r>
              <a:rPr lang="en-US" dirty="0" smtClean="0"/>
              <a:t>Requires 4 time more magnets w/ double field strength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0" y="3963403"/>
            <a:ext cx="3691246" cy="2472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44" y="3828436"/>
            <a:ext cx="2637503" cy="27428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3095933"/>
            <a:ext cx="29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FCC </a:t>
            </a:r>
          </a:p>
          <a:p>
            <a:r>
              <a:rPr lang="en-US" dirty="0" smtClean="0"/>
              <a:t>= Future circular collider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0263" y="4681297"/>
            <a:ext cx="180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W/ new super conducting magnets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18503" y="5647564"/>
            <a:ext cx="15534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561672"/>
            <a:ext cx="147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Limitation: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961" y="245007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Electron-positron colliders:</a:t>
            </a:r>
            <a:endParaRPr lang="en-US" b="1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40074"/>
              </p:ext>
            </p:extLst>
          </p:nvPr>
        </p:nvGraphicFramePr>
        <p:xfrm>
          <a:off x="3726836" y="245007"/>
          <a:ext cx="1990725" cy="41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Equation" r:id="rId3" imgW="2082600" imgH="393480" progId="Equation.DSMT4">
                  <p:embed/>
                </p:oleObj>
              </mc:Choice>
              <mc:Fallback>
                <p:oleObj name="Equation" r:id="rId3" imgW="20826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6836" y="245007"/>
                        <a:ext cx="1990725" cy="4116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961" y="743942"/>
            <a:ext cx="840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processes require in general smaller beam energy than pp colliders.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871" y="1369799"/>
            <a:ext cx="863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Synchrotrons: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Beam energy limited by  synchrotron radiation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821194"/>
              </p:ext>
            </p:extLst>
          </p:nvPr>
        </p:nvGraphicFramePr>
        <p:xfrm>
          <a:off x="2227571" y="1861944"/>
          <a:ext cx="20272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5" imgW="2120760" imgH="711000" progId="Equation.DSMT4">
                  <p:embed/>
                </p:oleObj>
              </mc:Choice>
              <mc:Fallback>
                <p:oleObj name="Equation" r:id="rId5" imgW="2120760" imgH="7110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7571" y="1861944"/>
                        <a:ext cx="2027237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4427025" y="2125571"/>
            <a:ext cx="614413" cy="196645"/>
          </a:xfrm>
          <a:prstGeom prst="rightArrow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3832" y="1906300"/>
            <a:ext cx="362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Huge electrical power needed to compensate synchrotron loss.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7871" y="3655029"/>
            <a:ext cx="863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Linear collider: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Beam energy limited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70C0"/>
                </a:solidFill>
              </a:rPr>
              <a:t>y accelerating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7571" y="2719800"/>
            <a:ext cx="678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study:  FCC-</a:t>
            </a:r>
            <a:r>
              <a:rPr lang="en-US" dirty="0" err="1" smtClean="0"/>
              <a:t>ee</a:t>
            </a:r>
            <a:r>
              <a:rPr lang="en-US" dirty="0" smtClean="0"/>
              <a:t> w/ 2</a:t>
            </a:r>
            <a:r>
              <a:rPr lang="en-DE" dirty="0" smtClean="0">
                <a:sym typeface="Symbol" panose="05050102010706020507" pitchFamily="18" charset="2"/>
              </a:rPr>
              <a:t></a:t>
            </a:r>
            <a:r>
              <a:rPr lang="en-US" dirty="0" smtClean="0">
                <a:sym typeface="Symbol" panose="05050102010706020507" pitchFamily="18" charset="2"/>
              </a:rPr>
              <a:t>R=~100 km and </a:t>
            </a:r>
            <a:r>
              <a:rPr lang="en-DE" dirty="0" smtClean="0">
                <a:sym typeface="Symbol" panose="05050102010706020507" pitchFamily="18" charset="2"/>
              </a:rPr>
              <a:t></a:t>
            </a:r>
            <a:r>
              <a:rPr lang="en-US" dirty="0" smtClean="0">
                <a:sym typeface="Symbol" panose="05050102010706020507" pitchFamily="18" charset="2"/>
              </a:rPr>
              <a:t>s=350 GeV</a:t>
            </a:r>
          </a:p>
          <a:p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         Synchrotron power loss per beam: 50 MW 	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5" y="4249258"/>
            <a:ext cx="4090219" cy="1822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21264" y="4168080"/>
            <a:ext cx="4522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Maximal achievable field gradient                   in accelerating cavities: </a:t>
            </a:r>
            <a:r>
              <a:rPr lang="en-US" dirty="0" smtClean="0">
                <a:solidFill>
                  <a:srgbClr val="0070C0"/>
                </a:solidFill>
              </a:rPr>
              <a:t>~35 MV/m</a:t>
            </a:r>
            <a:endParaRPr lang="en-US" dirty="0" smtClean="0"/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s=500 GeV (250 GeV / beam):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→ 2</a:t>
            </a:r>
            <a:r>
              <a:rPr lang="en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7.2 km of accelerating cavities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71" y="4218325"/>
            <a:ext cx="246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ILC Design study: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91032" y="5820755"/>
            <a:ext cx="663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size of 500 GeV machine ~30km , total AC power 250 MW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1045" y="6297005"/>
            <a:ext cx="823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concept for acceleration: </a:t>
            </a:r>
            <a:r>
              <a:rPr lang="en-US" dirty="0" smtClean="0">
                <a:solidFill>
                  <a:srgbClr val="0070C0"/>
                </a:solidFill>
              </a:rPr>
              <a:t>plasma acceleration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gradients of up to GV/m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1045" y="2001170"/>
            <a:ext cx="147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Limitation: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7798" y="281834"/>
            <a:ext cx="310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(point like electrons collide)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27" y="1467258"/>
            <a:ext cx="5671188" cy="368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01" y="1658289"/>
            <a:ext cx="351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Van de </a:t>
            </a:r>
            <a:r>
              <a:rPr lang="en-US" b="1" u="sng" dirty="0" err="1" smtClean="0"/>
              <a:t>Graaff</a:t>
            </a:r>
            <a:r>
              <a:rPr lang="en-US" b="1" u="sng" dirty="0" smtClean="0"/>
              <a:t> accelerator: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287" y="2192133"/>
            <a:ext cx="330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1930 v. d. </a:t>
            </a:r>
            <a:r>
              <a:rPr lang="en-US" dirty="0" err="1" smtClean="0"/>
              <a:t>Graaff</a:t>
            </a:r>
            <a:r>
              <a:rPr lang="en-US" dirty="0" smtClean="0"/>
              <a:t> builds 1</a:t>
            </a:r>
            <a:r>
              <a:rPr lang="en-US" baseline="30000" dirty="0" smtClean="0"/>
              <a:t>st</a:t>
            </a:r>
            <a:r>
              <a:rPr lang="en-US" dirty="0" smtClean="0"/>
              <a:t>         1.5 MeV voltage generator.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0421" y="5423762"/>
            <a:ext cx="249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void sharp edges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82919" y="5162505"/>
            <a:ext cx="10885" cy="2612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3751" y="2941215"/>
            <a:ext cx="28738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igh voltage resistance improved</a:t>
            </a:r>
            <a:r>
              <a:rPr lang="en-US" altLang="en-US" dirty="0" smtClean="0"/>
              <a:t> if generator and acceleration structure 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 inside a pressured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vessel filled with inert gas               (SF</a:t>
            </a:r>
            <a:r>
              <a: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6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N</a:t>
            </a:r>
            <a:r>
              <a: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(80)CO</a:t>
            </a:r>
            <a:r>
              <a: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(20).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 smtClean="0"/>
              <a:t>In air, </a:t>
            </a:r>
            <a:r>
              <a:rPr lang="en-GB" altLang="en-US" dirty="0" smtClean="0"/>
              <a:t>discharge </a:t>
            </a:r>
            <a:r>
              <a:rPr lang="en-GB" altLang="en-US" dirty="0" smtClean="0"/>
              <a:t>limit at ~100kV/cm (E ~ U/r )</a:t>
            </a:r>
            <a:endParaRPr kumimoji="0" lang="en-US" alt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aseline="0" dirty="0"/>
          </a:p>
        </p:txBody>
      </p:sp>
      <p:sp>
        <p:nvSpPr>
          <p:cNvPr id="15" name="TextBox 14"/>
          <p:cNvSpPr txBox="1"/>
          <p:nvPr/>
        </p:nvSpPr>
        <p:spPr>
          <a:xfrm>
            <a:off x="6904170" y="1103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63287" y="5685200"/>
            <a:ext cx="751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Accelerator tube evacuated (&lt; 10</a:t>
            </a:r>
            <a:r>
              <a:rPr lang="en-US" baseline="30000" dirty="0" smtClean="0"/>
              <a:t>-6 </a:t>
            </a:r>
            <a:r>
              <a:rPr lang="en-US" dirty="0" smtClean="0"/>
              <a:t>mbar ):</a:t>
            </a:r>
          </a:p>
          <a:p>
            <a:r>
              <a:rPr lang="en-US" dirty="0" smtClean="0"/>
              <a:t>Secondary electrons from rest gas leads to additional current and</a:t>
            </a:r>
          </a:p>
          <a:p>
            <a:r>
              <a:rPr lang="en-US" dirty="0" smtClean="0"/>
              <a:t>when the electrons hit the positive electrodes to emission of x-rays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772" y="12734"/>
            <a:ext cx="8001000" cy="563563"/>
          </a:xfrm>
        </p:spPr>
        <p:txBody>
          <a:bodyPr/>
          <a:lstStyle/>
          <a:p>
            <a:r>
              <a:rPr lang="en-US" dirty="0" smtClean="0"/>
              <a:t>2. Electrostatic (DC) Linear Accelerator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3751" y="544767"/>
            <a:ext cx="893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Idea: Use E-field of very high-voltage to accelerate particles. </a:t>
            </a:r>
          </a:p>
          <a:p>
            <a:r>
              <a:rPr lang="en-GB" dirty="0" smtClean="0"/>
              <a:t>         e.g. </a:t>
            </a:r>
            <a:r>
              <a:rPr lang="en-US" dirty="0" smtClean="0"/>
              <a:t>Cockcroft-Walton accelerators (still used as </a:t>
            </a:r>
            <a:r>
              <a:rPr lang="en-US" dirty="0" smtClean="0"/>
              <a:t>injectors),  </a:t>
            </a:r>
            <a:r>
              <a:rPr lang="en-US" dirty="0"/>
              <a:t>v</a:t>
            </a:r>
            <a:r>
              <a:rPr lang="en-US" dirty="0" smtClean="0"/>
              <a:t>an de </a:t>
            </a:r>
            <a:r>
              <a:rPr lang="en-US" dirty="0" err="1" smtClean="0"/>
              <a:t>Graaff</a:t>
            </a:r>
            <a:r>
              <a:rPr lang="en-US" dirty="0" smtClean="0"/>
              <a:t> </a:t>
            </a:r>
            <a:r>
              <a:rPr lang="en-US" dirty="0" err="1" smtClean="0"/>
              <a:t>accel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3" y="1603982"/>
            <a:ext cx="306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negative ions  (-e) accelerated to HV electrode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713" y="2313472"/>
            <a:ext cx="274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charge transfer by stripping off electrons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713" y="3019629"/>
            <a:ext cx="311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3: positive ions (+</a:t>
            </a:r>
            <a:r>
              <a:rPr lang="en-US" dirty="0" err="1" smtClean="0"/>
              <a:t>qe</a:t>
            </a:r>
            <a:r>
              <a:rPr lang="en-US" dirty="0" smtClean="0"/>
              <a:t>) are accelerated towards end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3" y="4018467"/>
            <a:ext cx="4539355" cy="23642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97275" y="5791187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BNL tandem </a:t>
            </a:r>
            <a:r>
              <a:rPr lang="en-US" dirty="0" err="1" smtClean="0"/>
              <a:t>v.d.Graaff</a:t>
            </a:r>
            <a:r>
              <a:rPr lang="en-US" dirty="0" smtClean="0"/>
              <a:t> accelerator:</a:t>
            </a:r>
          </a:p>
          <a:p>
            <a:r>
              <a:rPr lang="en-US" dirty="0" smtClean="0"/>
              <a:t>Max. terminal voltage of 15 MV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3090" y="4018467"/>
            <a:ext cx="41809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Depending on the ion species, large kin. Energies T can be reached.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Study of nuclear reaction with very high energy resolution.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Tandem v. d. </a:t>
            </a:r>
            <a:r>
              <a:rPr lang="en-US" dirty="0" err="1" smtClean="0"/>
              <a:t>Graaff</a:t>
            </a:r>
            <a:r>
              <a:rPr lang="en-US" dirty="0" smtClean="0"/>
              <a:t> at MPI-</a:t>
            </a:r>
            <a:r>
              <a:rPr lang="en-US" dirty="0" err="1" smtClean="0"/>
              <a:t>Kernphysik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32176" y="5796194"/>
            <a:ext cx="3777710" cy="614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420" y="502549"/>
            <a:ext cx="5399580" cy="30733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0953" y="894492"/>
            <a:ext cx="3905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Accelerating </a:t>
            </a:r>
            <a:r>
              <a:rPr lang="en-US" dirty="0"/>
              <a:t>voltage is used </a:t>
            </a:r>
            <a:r>
              <a:rPr lang="en-US" dirty="0" smtClean="0"/>
              <a:t>two </a:t>
            </a:r>
            <a:r>
              <a:rPr lang="en-US" dirty="0" smtClean="0"/>
              <a:t>times </a:t>
            </a:r>
            <a:r>
              <a:rPr lang="en-US" dirty="0" smtClean="0"/>
              <a:t>by </a:t>
            </a:r>
            <a:r>
              <a:rPr lang="en-US" dirty="0"/>
              <a:t>recharging  </a:t>
            </a:r>
            <a:r>
              <a:rPr lang="en-US" dirty="0" smtClean="0"/>
              <a:t>the particles.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713" y="317883"/>
            <a:ext cx="892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Tandem-van-de-</a:t>
            </a:r>
            <a:r>
              <a:rPr lang="en-US" b="1" u="sng" dirty="0" err="1" smtClean="0"/>
              <a:t>Graaff</a:t>
            </a:r>
            <a:r>
              <a:rPr lang="en-US" b="1" u="sng" dirty="0" smtClean="0"/>
              <a:t> accelerator</a:t>
            </a:r>
            <a:r>
              <a:rPr lang="en-US" b="1" dirty="0" smtClean="0"/>
              <a:t>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38630"/>
              </p:ext>
            </p:extLst>
          </p:nvPr>
        </p:nvGraphicFramePr>
        <p:xfrm>
          <a:off x="5041492" y="2922709"/>
          <a:ext cx="20907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Equation" r:id="rId5" imgW="1549080" imgH="304560" progId="Equation.DSMT4">
                  <p:embed/>
                </p:oleObj>
              </mc:Choice>
              <mc:Fallback>
                <p:oleObj name="Equation" r:id="rId5" imgW="1549080" imgH="3045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1492" y="2922709"/>
                        <a:ext cx="209073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4832679" y="5905450"/>
            <a:ext cx="147145" cy="417803"/>
          </a:xfrm>
          <a:prstGeom prst="rightArrow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54869" y="2774731"/>
            <a:ext cx="220717" cy="1525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32230" y="2754082"/>
            <a:ext cx="225011" cy="1421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195945"/>
            <a:ext cx="8001000" cy="563563"/>
          </a:xfrm>
        </p:spPr>
        <p:txBody>
          <a:bodyPr/>
          <a:lstStyle/>
          <a:p>
            <a:r>
              <a:rPr lang="en-US" dirty="0" smtClean="0"/>
              <a:t>3. Radio-frequency (RF) Linear Accelerator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C0769-4D7C-43B8-95C4-2F141257C3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1" y="953999"/>
            <a:ext cx="789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linear accelerator (= </a:t>
            </a:r>
            <a:r>
              <a:rPr lang="en-US" dirty="0" err="1" smtClean="0"/>
              <a:t>LINear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dirty="0" err="1"/>
              <a:t>C</a:t>
            </a:r>
            <a:r>
              <a:rPr lang="en-US" dirty="0" err="1" smtClean="0"/>
              <a:t>celerator</a:t>
            </a:r>
            <a:r>
              <a:rPr lang="en-US" dirty="0" smtClean="0"/>
              <a:t> = LINAC): </a:t>
            </a:r>
          </a:p>
          <a:p>
            <a:r>
              <a:rPr lang="en-US" dirty="0" smtClean="0"/>
              <a:t>Particle acceleration using an AC voltage.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970" y="1981201"/>
            <a:ext cx="834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Wideröe</a:t>
            </a:r>
            <a:r>
              <a:rPr lang="en-US" u="sng" dirty="0" smtClean="0"/>
              <a:t> </a:t>
            </a:r>
            <a:r>
              <a:rPr lang="en-US" u="sng" dirty="0" smtClean="0"/>
              <a:t>linear accelerator:</a:t>
            </a:r>
            <a:r>
              <a:rPr lang="en-US" dirty="0" smtClean="0"/>
              <a:t>     </a:t>
            </a:r>
            <a:r>
              <a:rPr lang="en-US" dirty="0" smtClean="0"/>
              <a:t>1927, </a:t>
            </a:r>
            <a:r>
              <a:rPr lang="en-US" dirty="0" smtClean="0"/>
              <a:t>progenitor of high-energy accelerators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901543" y="822851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LINAC: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used only for RF linear accelerators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327" y="2615194"/>
            <a:ext cx="5866179" cy="1401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970" y="3131345"/>
            <a:ext cx="14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voltage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29416" y="3316011"/>
            <a:ext cx="872670" cy="9076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02086" y="3365398"/>
            <a:ext cx="54428" cy="858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5751" y="4207617"/>
            <a:ext cx="332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Drift tubes: field free, become                  longer as particle gets faster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969" y="5462033"/>
            <a:ext cx="834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development towards powerful accelerators:</a:t>
            </a:r>
          </a:p>
          <a:p>
            <a:r>
              <a:rPr lang="en-US" b="1" dirty="0" smtClean="0"/>
              <a:t>Klystron</a:t>
            </a:r>
            <a:r>
              <a:rPr lang="en-US" dirty="0" smtClean="0"/>
              <a:t> (1937): vacuum tube used for power amplification of RF signals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8838" y="4409300"/>
            <a:ext cx="4229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Operation in </a:t>
            </a:r>
            <a:r>
              <a:rPr lang="en-DE" b="1" dirty="0" smtClean="0">
                <a:sym typeface="Symbol" panose="05050102010706020507" pitchFamily="18" charset="2"/>
              </a:rPr>
              <a:t></a:t>
            </a:r>
            <a:r>
              <a:rPr lang="en-US" b="1" dirty="0" smtClean="0">
                <a:sym typeface="Symbol" panose="05050102010706020507" pitchFamily="18" charset="2"/>
              </a:rPr>
              <a:t>-mode: 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E-field</a:t>
            </a:r>
            <a:r>
              <a:rPr lang="en-US" dirty="0" smtClean="0">
                <a:sym typeface="Symbol" panose="05050102010706020507" pitchFamily="18" charset="2"/>
              </a:rPr>
              <a:t> in neighboring acceleration gaps</a:t>
            </a:r>
          </a:p>
          <a:p>
            <a:r>
              <a:rPr lang="en-US" dirty="0">
                <a:sym typeface="Symbol" panose="05050102010706020507" pitchFamily="18" charset="2"/>
              </a:rPr>
              <a:t>h</a:t>
            </a:r>
            <a:r>
              <a:rPr lang="en-US" dirty="0" smtClean="0">
                <a:sym typeface="Symbol" panose="05050102010706020507" pitchFamily="18" charset="2"/>
              </a:rPr>
              <a:t>as opposite sign: phase difference = </a:t>
            </a:r>
            <a:r>
              <a:rPr lang="en-DE" dirty="0" smtClean="0">
                <a:sym typeface="Symbol" panose="05050102010706020507" pitchFamily="18" charset="2"/>
              </a:rPr>
              <a:t>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0528" y="5992129"/>
            <a:ext cx="191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(micro wave)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66366" y="3266181"/>
            <a:ext cx="210207" cy="10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84265" y="3271441"/>
            <a:ext cx="210207" cy="10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220291" y="3271437"/>
            <a:ext cx="210207" cy="10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180467" y="3266183"/>
            <a:ext cx="210207" cy="10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15118" y="3271438"/>
            <a:ext cx="210207" cy="10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29561"/>
              </p:ext>
            </p:extLst>
          </p:nvPr>
        </p:nvGraphicFramePr>
        <p:xfrm>
          <a:off x="2681454" y="2814142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4" imgW="228600" imgH="304560" progId="Equation.DSMT4">
                  <p:embed/>
                </p:oleObj>
              </mc:Choice>
              <mc:Fallback>
                <p:oleObj name="Equation" r:id="rId4" imgW="228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1454" y="2814142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8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6" y="163286"/>
            <a:ext cx="788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acceleration of electrons, protons and ions;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depending on the velocity </a:t>
            </a:r>
            <a:r>
              <a:rPr lang="en-DE" dirty="0" smtClean="0">
                <a:solidFill>
                  <a:srgbClr val="0070C0"/>
                </a:solidFill>
                <a:sym typeface="Symbol" panose="05050102010706020507" pitchFamily="18" charset="2"/>
              </a:rPr>
              <a:t></a:t>
            </a:r>
            <a:r>
              <a:rPr lang="en-US" dirty="0" smtClean="0">
                <a:solidFill>
                  <a:srgbClr val="0070C0"/>
                </a:solidFill>
              </a:rPr>
              <a:t> different RF-accelerating structure </a:t>
            </a:r>
            <a:r>
              <a:rPr lang="en-US" dirty="0" smtClean="0"/>
              <a:t>are used: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5514" y="228678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 smtClean="0">
                <a:solidFill>
                  <a:srgbClr val="0070C0"/>
                </a:solidFill>
                <a:sym typeface="Symbol" panose="05050102010706020507" pitchFamily="18" charset="2"/>
              </a:rPr>
              <a:t>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electrons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010399" y="1064901"/>
            <a:ext cx="272143" cy="1523999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98229" y="173082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Protons, 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656112"/>
            <a:ext cx="272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(already relativistic at very moderate energies)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9188" y="1142998"/>
            <a:ext cx="5949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Wideröe</a:t>
            </a:r>
            <a:r>
              <a:rPr lang="en-US" dirty="0" smtClean="0"/>
              <a:t> </a:t>
            </a:r>
            <a:r>
              <a:rPr lang="en-US" dirty="0" smtClean="0"/>
              <a:t>structure: 	</a:t>
            </a:r>
            <a:r>
              <a:rPr lang="en-DE" dirty="0" smtClean="0">
                <a:sym typeface="Symbol" panose="05050102010706020507" pitchFamily="18" charset="2"/>
              </a:rPr>
              <a:t></a:t>
            </a:r>
            <a:r>
              <a:rPr lang="en-US" dirty="0" smtClean="0">
                <a:sym typeface="Symbol" panose="05050102010706020507" pitchFamily="18" charset="2"/>
              </a:rPr>
              <a:t>0.005 </a:t>
            </a:r>
            <a:r>
              <a:rPr lang="en-DE" dirty="0" smtClean="0">
                <a:sym typeface="Symbol" panose="05050102010706020507" pitchFamily="18" charset="2"/>
              </a:rPr>
              <a:t>–</a:t>
            </a:r>
            <a:r>
              <a:rPr lang="en-US" dirty="0" smtClean="0">
                <a:sym typeface="Symbol" panose="05050102010706020507" pitchFamily="18" charset="2"/>
              </a:rPr>
              <a:t> 0.05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RFQ structure:	</a:t>
            </a:r>
            <a:r>
              <a:rPr lang="en-DE" dirty="0" smtClean="0">
                <a:sym typeface="Symbol" panose="05050102010706020507" pitchFamily="18" charset="2"/>
              </a:rPr>
              <a:t></a:t>
            </a:r>
            <a:r>
              <a:rPr lang="en-US" dirty="0" smtClean="0">
                <a:sym typeface="Symbol" panose="05050102010706020507" pitchFamily="18" charset="2"/>
              </a:rPr>
              <a:t>0.005 </a:t>
            </a:r>
            <a:r>
              <a:rPr lang="en-DE" dirty="0" smtClean="0">
                <a:sym typeface="Symbol" panose="05050102010706020507" pitchFamily="18" charset="2"/>
              </a:rPr>
              <a:t>–</a:t>
            </a:r>
            <a:r>
              <a:rPr lang="en-US" dirty="0" smtClean="0">
                <a:sym typeface="Symbol" panose="05050102010706020507" pitchFamily="18" charset="2"/>
              </a:rPr>
              <a:t> 0.05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Single RF-cavity:	</a:t>
            </a:r>
            <a:r>
              <a:rPr lang="en-DE" dirty="0" smtClean="0">
                <a:sym typeface="Symbol" panose="05050102010706020507" pitchFamily="18" charset="2"/>
              </a:rPr>
              <a:t></a:t>
            </a:r>
            <a:r>
              <a:rPr lang="en-US" dirty="0" smtClean="0">
                <a:sym typeface="Symbol" panose="05050102010706020507" pitchFamily="18" charset="2"/>
              </a:rPr>
              <a:t>0.04 </a:t>
            </a:r>
            <a:r>
              <a:rPr lang="en-DE" dirty="0" smtClean="0">
                <a:sym typeface="Symbol" panose="05050102010706020507" pitchFamily="18" charset="2"/>
              </a:rPr>
              <a:t>–</a:t>
            </a:r>
            <a:r>
              <a:rPr lang="en-US" dirty="0" smtClean="0">
                <a:sym typeface="Symbol" panose="05050102010706020507" pitchFamily="18" charset="2"/>
              </a:rPr>
              <a:t> 0.2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Alvarez-structure:	</a:t>
            </a:r>
            <a:r>
              <a:rPr lang="en-DE" dirty="0" smtClean="0">
                <a:sym typeface="Symbol" panose="05050102010706020507" pitchFamily="18" charset="2"/>
              </a:rPr>
              <a:t></a:t>
            </a:r>
            <a:r>
              <a:rPr lang="en-US" dirty="0" smtClean="0">
                <a:sym typeface="Symbol" panose="05050102010706020507" pitchFamily="18" charset="2"/>
              </a:rPr>
              <a:t>0.04 </a:t>
            </a:r>
            <a:r>
              <a:rPr lang="en-DE" dirty="0" smtClean="0">
                <a:sym typeface="Symbol" panose="05050102010706020507" pitchFamily="18" charset="2"/>
              </a:rPr>
              <a:t>–</a:t>
            </a:r>
            <a:r>
              <a:rPr lang="en-US" dirty="0" smtClean="0">
                <a:sym typeface="Symbol" panose="05050102010706020507" pitchFamily="18" charset="2"/>
              </a:rPr>
              <a:t> 0.6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ym typeface="Symbol" panose="05050102010706020507" pitchFamily="18" charset="2"/>
              </a:rPr>
              <a:t>RF cavities: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	</a:t>
            </a:r>
            <a:r>
              <a:rPr lang="en-DE" dirty="0" smtClean="0">
                <a:sym typeface="Symbol" panose="05050102010706020507" pitchFamily="18" charset="2"/>
              </a:rPr>
              <a:t></a:t>
            </a:r>
            <a:r>
              <a:rPr lang="en-US" dirty="0" smtClean="0">
                <a:sym typeface="Symbol" panose="05050102010706020507" pitchFamily="18" charset="2"/>
              </a:rPr>
              <a:t>1</a:t>
            </a:r>
            <a:endParaRPr lang="en-US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63486" y="2588900"/>
            <a:ext cx="2177143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3242" y="5760968"/>
            <a:ext cx="460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RF </a:t>
            </a:r>
            <a:r>
              <a:rPr lang="en-US" u="sng" dirty="0" smtClean="0"/>
              <a:t>cavities:</a:t>
            </a:r>
          </a:p>
          <a:p>
            <a:r>
              <a:rPr lang="en-GB" dirty="0" smtClean="0"/>
              <a:t>Travelling or standing wave.</a:t>
            </a:r>
            <a:endParaRPr lang="en-US" dirty="0" smtClean="0"/>
          </a:p>
          <a:p>
            <a:r>
              <a:rPr lang="en-US" dirty="0" smtClean="0"/>
              <a:t>Mostly used today, will be discussed here.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242" y="3215043"/>
            <a:ext cx="542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Alvarez-Structure:</a:t>
            </a:r>
          </a:p>
          <a:p>
            <a:r>
              <a:rPr lang="en-US" dirty="0" smtClean="0"/>
              <a:t>Series of coupled </a:t>
            </a:r>
            <a:r>
              <a:rPr lang="en-US" dirty="0" smtClean="0"/>
              <a:t>oscillator cavities </a:t>
            </a:r>
            <a:r>
              <a:rPr lang="en-US" dirty="0" smtClean="0"/>
              <a:t>w/ drift-tubes.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34" y="4490688"/>
            <a:ext cx="2826563" cy="2147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9414" y="4178236"/>
            <a:ext cx="151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cavity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6862" y="4235116"/>
            <a:ext cx="2929305" cy="2465798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3934127"/>
            <a:ext cx="4596400" cy="15510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59597" y="4482962"/>
            <a:ext cx="130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(2</a:t>
            </a:r>
            <a:r>
              <a:rPr lang="en-DE" sz="1600" dirty="0" smtClean="0">
                <a:sym typeface="Symbol" panose="05050102010706020507" pitchFamily="18" charset="2"/>
              </a:rPr>
              <a:t></a:t>
            </a:r>
            <a:r>
              <a:rPr lang="en-US" sz="1600" dirty="0" smtClean="0">
                <a:sym typeface="Symbol" panose="05050102010706020507" pitchFamily="18" charset="2"/>
              </a:rPr>
              <a:t> mode)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23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343" y="261257"/>
            <a:ext cx="833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RF cavities: Travelling or standing wave accelerating structures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10" y="1450933"/>
            <a:ext cx="7131890" cy="1428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764" y="752419"/>
            <a:ext cx="718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win of particle travelling with the electromagnetic wave: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620" y="1463375"/>
            <a:ext cx="203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 “surfs” on the </a:t>
            </a:r>
            <a:r>
              <a:rPr lang="en-US" dirty="0" err="1" smtClean="0"/>
              <a:t>e.m</a:t>
            </a:r>
            <a:r>
              <a:rPr lang="en-US" dirty="0" smtClean="0"/>
              <a:t>. wave: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343" y="3101017"/>
            <a:ext cx="646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win given by the phase </a:t>
            </a:r>
            <a:r>
              <a:rPr lang="en-DE" dirty="0" smtClean="0">
                <a:sym typeface="Symbol" panose="05050102010706020507" pitchFamily="18" charset="2"/>
              </a:rPr>
              <a:t></a:t>
            </a:r>
            <a:r>
              <a:rPr lang="en-US" baseline="-25000" dirty="0" smtClean="0">
                <a:sym typeface="Symbol" panose="05050102010706020507" pitchFamily="18" charset="2"/>
              </a:rPr>
              <a:t>s</a:t>
            </a:r>
            <a:r>
              <a:rPr lang="en-US" dirty="0" smtClean="0"/>
              <a:t> of the particle: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982" y="3062667"/>
            <a:ext cx="2156377" cy="48106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14533"/>
              </p:ext>
            </p:extLst>
          </p:nvPr>
        </p:nvGraphicFramePr>
        <p:xfrm>
          <a:off x="7202184" y="664042"/>
          <a:ext cx="1282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Equation" r:id="rId5" imgW="1282680" imgH="622080" progId="Equation.DSMT4">
                  <p:embed/>
                </p:oleObj>
              </mc:Choice>
              <mc:Fallback>
                <p:oleObj name="Equation" r:id="rId5" imgW="1282680" imgH="6220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02184" y="664042"/>
                        <a:ext cx="1282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8343" y="3904521"/>
            <a:ext cx="431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Phase focusing:</a:t>
            </a:r>
            <a:endParaRPr lang="en-US" u="sn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018001"/>
              </a:clrFrom>
              <a:clrTo>
                <a:srgbClr val="018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62" y="3995211"/>
            <a:ext cx="3939750" cy="207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72442" y="4003534"/>
            <a:ext cx="1992430" cy="9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20058" y="5257163"/>
            <a:ext cx="606754" cy="9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9002" y="4305996"/>
            <a:ext cx="606754" cy="9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886" y="4352107"/>
            <a:ext cx="423076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Non-relativistic particles: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Particle too fast w/r to “stable” particle:</a:t>
            </a:r>
          </a:p>
          <a:p>
            <a:r>
              <a:rPr lang="en-US" dirty="0" smtClean="0"/>
              <a:t>It arrives earlier and will see less volts.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1886" y="5357850"/>
            <a:ext cx="423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too slow w/r to “stable” particle:</a:t>
            </a:r>
          </a:p>
          <a:p>
            <a:r>
              <a:rPr lang="en-US" dirty="0" smtClean="0"/>
              <a:t>It arrives later and will see higher volts.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1886" y="6044505"/>
            <a:ext cx="473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focusing will keep particles together: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oscillation around stable phase.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9380" y="3916511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Veksler</a:t>
            </a:r>
            <a:r>
              <a:rPr lang="en-US" dirty="0" smtClean="0"/>
              <a:t>, McMillian, 1945)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2184" y="4432117"/>
            <a:ext cx="148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LINAC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2479" y="1403140"/>
            <a:ext cx="1671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E-field of wave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49329" y="1249251"/>
            <a:ext cx="1794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</a:t>
            </a:r>
            <a:r>
              <a:rPr lang="en-GB" sz="1400" dirty="0" smtClean="0"/>
              <a:t>hase velocity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3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A3F2-7ED1-4352-BE48-714A6BB894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7" y="3396239"/>
            <a:ext cx="5493095" cy="3051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5869" y="3090329"/>
            <a:ext cx="57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87394" y="3712317"/>
            <a:ext cx="57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02726" y="4679644"/>
            <a:ext cx="1306286" cy="12518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2812" y="5001988"/>
            <a:ext cx="57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34188"/>
              </p:ext>
            </p:extLst>
          </p:nvPr>
        </p:nvGraphicFramePr>
        <p:xfrm>
          <a:off x="6341468" y="4744948"/>
          <a:ext cx="2273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" name="Equation" r:id="rId4" imgW="2273040" imgH="736560" progId="Equation.DSMT4">
                  <p:embed/>
                </p:oleObj>
              </mc:Choice>
              <mc:Fallback>
                <p:oleObj name="Equation" r:id="rId4" imgW="2273040" imgH="7365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1468" y="4744948"/>
                        <a:ext cx="2273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07566" y="3276163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TX</a:t>
            </a:r>
            <a:r>
              <a:rPr lang="en-US" b="1" baseline="-25000" dirty="0" err="1" smtClean="0"/>
              <a:t>mn</a:t>
            </a:r>
            <a:r>
              <a:rPr lang="en-US" b="1" dirty="0" smtClean="0"/>
              <a:t> mode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270039" y="3282739"/>
            <a:ext cx="2435678" cy="2940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19423" y="3521181"/>
            <a:ext cx="871308" cy="71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41880" y="3216594"/>
            <a:ext cx="23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808635"/>
              </p:ext>
            </p:extLst>
          </p:nvPr>
        </p:nvGraphicFramePr>
        <p:xfrm>
          <a:off x="6898518" y="3665779"/>
          <a:ext cx="1054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2" name="Equation" r:id="rId6" imgW="1054080" imgH="368280" progId="Equation.DSMT4">
                  <p:embed/>
                </p:oleObj>
              </mc:Choice>
              <mc:Fallback>
                <p:oleObj name="Equation" r:id="rId6" imgW="1054080" imgH="3682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8518" y="3665779"/>
                        <a:ext cx="1054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84994"/>
              </p:ext>
            </p:extLst>
          </p:nvPr>
        </p:nvGraphicFramePr>
        <p:xfrm>
          <a:off x="6891036" y="4004189"/>
          <a:ext cx="100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3" name="Equation" r:id="rId8" imgW="1002960" imgH="393480" progId="Equation.DSMT4">
                  <p:embed/>
                </p:oleObj>
              </mc:Choice>
              <mc:Fallback>
                <p:oleObj name="Equation" r:id="rId8" imgW="1002960" imgH="393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91036" y="4004189"/>
                        <a:ext cx="1003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419871" y="5519168"/>
            <a:ext cx="233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cavities:</a:t>
            </a:r>
            <a:r>
              <a:rPr lang="en-US" b="1" dirty="0" smtClean="0"/>
              <a:t>TM</a:t>
            </a:r>
            <a:r>
              <a:rPr lang="en-US" b="1" baseline="-25000" dirty="0" smtClean="0"/>
              <a:t>01</a:t>
            </a:r>
            <a:r>
              <a:rPr lang="en-US" b="1" dirty="0" smtClean="0"/>
              <a:t> mode</a:t>
            </a:r>
          </a:p>
          <a:p>
            <a:r>
              <a:rPr lang="en-GB" dirty="0" smtClean="0"/>
              <a:t>(electrical field in z)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2309" y="2894898"/>
            <a:ext cx="279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“transversal electric”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63375" y="2860419"/>
            <a:ext cx="279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“transversal magnetic”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8343" y="130629"/>
            <a:ext cx="677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E</a:t>
            </a:r>
            <a:r>
              <a:rPr lang="en-US" b="1" u="sng" dirty="0" err="1" smtClean="0"/>
              <a:t>.m</a:t>
            </a:r>
            <a:r>
              <a:rPr lang="en-US" b="1" u="sng" dirty="0" smtClean="0"/>
              <a:t>. wave inside an RF cavity and its phase velocity:</a:t>
            </a:r>
            <a:endParaRPr lang="en-US" b="1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446315" y="564394"/>
            <a:ext cx="616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Travelling wave inside a wave guide:                                            </a:t>
            </a:r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need to </a:t>
            </a:r>
            <a:r>
              <a:rPr lang="en-US" dirty="0" smtClean="0"/>
              <a:t>solve the wave equation w/ boundary conditions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955174" y="632365"/>
            <a:ext cx="612982" cy="382966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6955174" y="182356"/>
            <a:ext cx="1239910" cy="44594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568156" y="189172"/>
            <a:ext cx="1239910" cy="44594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579879" y="561478"/>
            <a:ext cx="1239910" cy="44594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194879" y="192376"/>
            <a:ext cx="602913" cy="124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797792" y="189172"/>
            <a:ext cx="0" cy="38139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725978" y="600637"/>
            <a:ext cx="1244600" cy="4728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18383" y="737241"/>
            <a:ext cx="3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632103" y="497341"/>
            <a:ext cx="787400" cy="2784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421825" y="243960"/>
            <a:ext cx="4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5356" y="2096035"/>
            <a:ext cx="828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d</a:t>
            </a:r>
            <a:r>
              <a:rPr lang="en-US" dirty="0" smtClean="0"/>
              <a:t>ifferent solutions w/ different transverse modes defined by geometry 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246475"/>
              </p:ext>
            </p:extLst>
          </p:nvPr>
        </p:nvGraphicFramePr>
        <p:xfrm>
          <a:off x="6738636" y="4433546"/>
          <a:ext cx="1308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4" name="Equation" r:id="rId10" imgW="1307880" imgH="393480" progId="Equation.DSMT4">
                  <p:embed/>
                </p:oleObj>
              </mc:Choice>
              <mc:Fallback>
                <p:oleObj name="Equation" r:id="rId10" imgW="1307880" imgH="393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38636" y="4433546"/>
                        <a:ext cx="1308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32612"/>
              </p:ext>
            </p:extLst>
          </p:nvPr>
        </p:nvGraphicFramePr>
        <p:xfrm>
          <a:off x="4491102" y="1324253"/>
          <a:ext cx="149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5" name="Equation" r:id="rId12" imgW="1498320" imgH="444240" progId="Equation.DSMT4">
                  <p:embed/>
                </p:oleObj>
              </mc:Choice>
              <mc:Fallback>
                <p:oleObj name="Equation" r:id="rId12" imgW="1498320" imgH="44424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1102" y="1324253"/>
                        <a:ext cx="1498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679125" y="1362059"/>
            <a:ext cx="178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ree </a:t>
            </a:r>
            <a:r>
              <a:rPr lang="en-GB" dirty="0" err="1" smtClean="0"/>
              <a:t>e.m</a:t>
            </a:r>
            <a:r>
              <a:rPr lang="en-GB" dirty="0" smtClean="0"/>
              <a:t>. wave: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423379" y="1357426"/>
            <a:ext cx="1148621" cy="37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cavity: 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113393" y="1373169"/>
            <a:ext cx="2532993" cy="37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nd   </a:t>
            </a:r>
            <a:endParaRPr lang="en-US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30043"/>
              </p:ext>
            </p:extLst>
          </p:nvPr>
        </p:nvGraphicFramePr>
        <p:xfrm>
          <a:off x="6792310" y="1392400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6" name="Equation" r:id="rId14" imgW="736560" imgH="330120" progId="Equation.DSMT4">
                  <p:embed/>
                </p:oleObj>
              </mc:Choice>
              <mc:Fallback>
                <p:oleObj name="Equation" r:id="rId14" imgW="736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92310" y="1392400"/>
                        <a:ext cx="736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7554174" y="1333600"/>
            <a:ext cx="123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(otherwise damping)</a:t>
            </a:r>
            <a:endParaRPr lang="en-US" sz="1600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43012"/>
              </p:ext>
            </p:extLst>
          </p:nvPr>
        </p:nvGraphicFramePr>
        <p:xfrm>
          <a:off x="2446562" y="1226909"/>
          <a:ext cx="685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7" name="Equation" r:id="rId16" imgW="685800" imgH="634680" progId="Equation.DSMT4">
                  <p:embed/>
                </p:oleObj>
              </mc:Choice>
              <mc:Fallback>
                <p:oleObj name="Equation" r:id="rId16" imgW="685800" imgH="63468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46562" y="1226909"/>
                        <a:ext cx="685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/>
          <p:nvPr/>
        </p:nvCxnSpPr>
        <p:spPr>
          <a:xfrm>
            <a:off x="5890715" y="1742261"/>
            <a:ext cx="662485" cy="26617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21316</TotalTime>
  <Words>2854</Words>
  <Application>Microsoft Office PowerPoint</Application>
  <PresentationFormat>On-screen Show (4:3)</PresentationFormat>
  <Paragraphs>495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Cambria Math</vt:lpstr>
      <vt:lpstr>Helvetica</vt:lpstr>
      <vt:lpstr>Symbol</vt:lpstr>
      <vt:lpstr>Wingdings</vt:lpstr>
      <vt:lpstr>1_Standarddesign</vt:lpstr>
      <vt:lpstr>Equation</vt:lpstr>
      <vt:lpstr>MathType 6.0 Equation</vt:lpstr>
      <vt:lpstr>Introduction to Accelerators</vt:lpstr>
      <vt:lpstr>1. Accelerators:  From discovery machines to everyday tool </vt:lpstr>
      <vt:lpstr>PowerPoint Presentation</vt:lpstr>
      <vt:lpstr>2. Electrostatic (DC) Linear Accelerator </vt:lpstr>
      <vt:lpstr>PowerPoint Presentation</vt:lpstr>
      <vt:lpstr>3. Radio-frequency (RF) Linear Accelerator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Circular accelerators: Cyclotron &amp; Betatron (not discussed)</vt:lpstr>
      <vt:lpstr>PowerPoint Presentation</vt:lpstr>
      <vt:lpstr>PowerPoint Presentation</vt:lpstr>
      <vt:lpstr>PowerPoint Presentation</vt:lpstr>
      <vt:lpstr>5. Circular accelerators: Synchrotrons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Beam optics and particle tracing</vt:lpstr>
      <vt:lpstr>PowerPoint Presentation</vt:lpstr>
      <vt:lpstr>7. Transverse beam dynamics: betatron oscillation</vt:lpstr>
      <vt:lpstr>Betatron oscillation</vt:lpstr>
      <vt:lpstr>Phase ellipse and Liouville theorem</vt:lpstr>
      <vt:lpstr>PowerPoint Presentation</vt:lpstr>
      <vt:lpstr>8. Synchrotron Radiation</vt:lpstr>
      <vt:lpstr>Radiation spectrum</vt:lpstr>
      <vt:lpstr>9. Colliders and luminosity</vt:lpstr>
      <vt:lpstr>PowerPoint Presentation</vt:lpstr>
      <vt:lpstr>Example: Large Hadron Collider pp:</vt:lpstr>
      <vt:lpstr>PowerPoint Presentation</vt:lpstr>
      <vt:lpstr>PowerPoint Presentation</vt:lpstr>
      <vt:lpstr>10. Limits for future high-energy colliders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Accelerators</dc:title>
  <dc:creator>Uwer</dc:creator>
  <cp:lastModifiedBy>Uwer</cp:lastModifiedBy>
  <cp:revision>208</cp:revision>
  <cp:lastPrinted>2022-10-26T07:44:27Z</cp:lastPrinted>
  <dcterms:created xsi:type="dcterms:W3CDTF">2022-10-19T13:49:42Z</dcterms:created>
  <dcterms:modified xsi:type="dcterms:W3CDTF">2024-11-14T09:11:54Z</dcterms:modified>
</cp:coreProperties>
</file>