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8"/>
  </p:notesMasterIdLst>
  <p:sldIdLst>
    <p:sldId id="428" r:id="rId2"/>
    <p:sldId id="293" r:id="rId3"/>
    <p:sldId id="294" r:id="rId4"/>
    <p:sldId id="423" r:id="rId5"/>
    <p:sldId id="382" r:id="rId6"/>
    <p:sldId id="416" r:id="rId7"/>
    <p:sldId id="296" r:id="rId8"/>
    <p:sldId id="443" r:id="rId9"/>
    <p:sldId id="346" r:id="rId10"/>
    <p:sldId id="289" r:id="rId11"/>
    <p:sldId id="389" r:id="rId12"/>
    <p:sldId id="440" r:id="rId13"/>
    <p:sldId id="354" r:id="rId14"/>
    <p:sldId id="424" r:id="rId15"/>
    <p:sldId id="429" r:id="rId16"/>
    <p:sldId id="430" r:id="rId17"/>
    <p:sldId id="419" r:id="rId18"/>
    <p:sldId id="414" r:id="rId19"/>
    <p:sldId id="441" r:id="rId20"/>
    <p:sldId id="310" r:id="rId21"/>
    <p:sldId id="426" r:id="rId22"/>
    <p:sldId id="427" r:id="rId23"/>
    <p:sldId id="316" r:id="rId24"/>
    <p:sldId id="390" r:id="rId25"/>
    <p:sldId id="400" r:id="rId26"/>
    <p:sldId id="431" r:id="rId27"/>
    <p:sldId id="403" r:id="rId28"/>
    <p:sldId id="410" r:id="rId29"/>
    <p:sldId id="417" r:id="rId30"/>
    <p:sldId id="442" r:id="rId31"/>
    <p:sldId id="387" r:id="rId32"/>
    <p:sldId id="393" r:id="rId33"/>
    <p:sldId id="422" r:id="rId34"/>
    <p:sldId id="436" r:id="rId35"/>
    <p:sldId id="444" r:id="rId36"/>
    <p:sldId id="44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0E6"/>
    <a:srgbClr val="FFF7ED"/>
    <a:srgbClr val="FAEFE4"/>
    <a:srgbClr val="D8D8D9"/>
    <a:srgbClr val="EDEDED"/>
    <a:srgbClr val="B55282"/>
    <a:srgbClr val="283D4A"/>
    <a:srgbClr val="4346EE"/>
    <a:srgbClr val="011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031"/>
    <p:restoredTop sz="94901"/>
  </p:normalViewPr>
  <p:slideViewPr>
    <p:cSldViewPr snapToGrid="0" snapToObjects="1">
      <p:cViewPr>
        <p:scale>
          <a:sx n="133" d="100"/>
          <a:sy n="133" d="100"/>
        </p:scale>
        <p:origin x="104" y="120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1028 24575,'0'-14'0,"0"-2"0,0-8 0,5 1 0,3-2 0,2 4 0,0 6 0,-3-3 0,1 8 0,0-2 0,-2 5 0,-1 0 0,-1 3 0,0 0 0,0-1 0,1 1 0,-1 0 0,0-1 0,0 1 0,1 0 0,-1-1 0,0-1 0,3 1 0,0-4 0,3-1 0,-1 0 0,2-5 0,2-2 0,1 0 0,4-7 0,-4 7 0,3-3 0,-6 7 0,1 0 0,-4 4 0,0 2 0,-3 0 0,2 3 0,-3-1 0,0 1 0,1 0 0,-3-1 0,2 1 0,-2 2 0,2-2 0,-1 1 0,1-1 0,-2 0 0,2 0 0,0-1 0,0 1 0,1-3 0,-1 0 0,3-2 0,0-1 0,3-2 0,0 2 0,-1-2 0,1 3 0,-1-1 0,1 3 0,-1-2 0,1 1 0,2-2 0,-2 1 0,2-1 0,-3 3 0,1-2 0,-1 3 0,-2-2 0,2 2 0,-4 0 0,4 1 0,-4 0 0,4-1 0,-2 1 0,2-4 0,1 1 0,-1-1 0,0-1 0,-1 1 0,1 1 0,-4 2 0,3-1 0,-3 2 0,4-2 0,-4 3 0,2-3 0,-1 2 0,-1-4 0,4 4 0,-1-2 0,-1 0 0,2 2 0,-4-2 0,1 3 0,-2 0 0,3-1 0,-2 1 0,1-1 0,-1 1 0,-1 0 0,0-1 0,0 1 0,3-1 0,-2 1 0,1 0 0,-2 1 0,1-1 0,-1 2 0,0 0 0,0-2 0,1 1 0,-1-1 0,0 2 0,0-2 0,1 3 0,-1-2 0,0 0 0,0 1 0,1-2 0,-1 3 0,0-2 0,0 0 0,0 1 0,1 0 0,-3 0 0,2 0 0,-2-1 0,2 0 0,0 2 0,1-3 0,-1 2 0,0-2 0,3 1 0,-2-1 0,1 4 0,-2-4 0,1 4 0,-1-4 0,0 3 0,0-1 0,0 0 0,1 2 0,-1-4 0,0 4 0,0-4 0,1 3 0,-1-1 0,0 2 0,-1-1 0,0 0 0,0-1 0,1 0 0,0 2 0,0-2 0,0 2 0,0 0 0,0 0 0,0 0 0,0-2 0,0 2 0,0-2 0,0 2 0,-2-2 0,2 2 0,-2-2 0,2 0 0,0 1 0,-2-2 0,2 2 0,-2-1 0,0 0 0,1 2 0,-2-4 0,3 4 0,-2-2 0,2 2 0,0 0 0,0 0 0,0 0 0,0 0 0,0 0 0,0 0 0,0 0 0,0 0 0,0-2 0,0 2 0,0-2 0,0 2 0,0-2 0,0 2 0,0-2 0,0 2 0,-2-2 0,2 2 0,-2-2 0,2 2 0,0 0 0,0 0 0,0 0 0,0 0 0,0 0 0,0 0 0,0 0 0,0 0 0,0 0 0,1 0 0,-1 0 0,0 0 0,0-2 0,1 1 0,-1-1 0,0 2 0,0 0 0,1 0 0,-1 0 0,2 0 0,-1 0 0,2 0 0,-3 0 0,0 0 0,0 0 0,1 0 0,-1 0 0,0 0 0,0 0 0,0 0 0,0 0 0,0 0 0,0 0 0,0 0 0,0 0 0,1 0 0,-1 0 0,0 0 0,0 0 0,0 0 0,1 0 0,-1 0 0,0 0 0,0 0 0,0 0 0,1 0 0,-1 0 0,0 0 0,0 0 0,0 0 0,1 0 0,-1 0 0,0 0 0,0 0 0,-1 0 0,1 0 0,0 0 0,0 0 0,1 0 0,-1 0 0,0 0 0,0 0 0,0 0 0,0 2 0,1-1 0,1 3 0,-1-4 0,4 4 0,-4-3 0,3 1 0,-3 0 0,2-2 0,-1 2 0,-1 0 0,2-1 0,-3 1 0,0-1 0,0 0 0,1 1 0,1 0 0,-1-2 0,1 4 0,-1-3 0,-1 1 0,0 0 0,0-2 0,1 4 0,-1-4 0,0 4 0,0-3 0,1 2 0,-1-2 0,-2 3 0,2-4 0,-2 4 0,3-2 0,-1 2 0,-2 0 0,2-1 0,-4 0 0,4-2 0,-4 3 0,4-2 0,-2 2 0,2-2 0,-1 2 0,0-2 0,0 3 0,1-1 0,-2 0 0,2 0 0,-2-1 0,2 0 0,1 0 0,-1 1 0,0 0 0,0 0 0,1 0 0,-1 1 0,0-1 0,0 0 0,1 0 0,-1 1 0,0-1 0,0 0 0,0 0 0,1 3 0,-1-2 0,1 1 0,-1-2 0,0 1 0,0-1 0,0 0 0,1 0 0,-1 1 0,0-1 0,0 0 0,1 0 0,-1 1 0,0-1 0,0 0 0,-1 0 0,0 0 0,0-1 0,1 1 0,-2-2 0,2 0 0,-1 2 0,1-2 0,-2 3 0,2-3 0,-2 2 0,3-2 0,-3 2 0,2 1 0,-2-3 0,2 2 0,1-2 0,-3 2 0,2 1 0,-2-3 0,2 2 0,-1-2 0,0 2 0,0-1 0,-1 0 0,2 0 0,-2-1 0,1 2 0,0-2 0,-2 2 0,3-1 0,-2 1 0,0-2 0,2 0 0,-1 2 0,1-2 0,-2 3 0,2-3 0,-2 2 0,2-2 0,1 2 0,-3 1 0,2-3 0,-2 2 0,2-2 0,1 2 0,-1 1 0,0-1 0,0 0 0,1 0 0,-1 1 0,0-1 0,0 0 0,1 0 0,1 1 0,1-1 0,1 3 0,1-2 0,-2 4 0,2-1 0,1 1 0,-1 0 0,0 1 0,1-1 0,-1-2 0,1 5 0,-1-4 0,1 4 0,0-3 0,-3 1 0,2-1 0,-2 1 0,0-1 0,2 0 0,-4 1 0,4-1 0,-3 1 0,0-1 0,1 0 0,0 1 0,1 2 0,1-2 0,-2 2 0,1-3 0,1 3 0,-2-1 0,3 1 0,-2-3 0,0 0 0,0 4 0,0-3 0,-1 2 0,-1-3 0,0 0 0,0 1 0,-1-1 0,0 1 0,0-1 0,-1 0 0,1-1 0,-1 0 0,1-1 0,-1 1 0,1-2 0,-3-2 0,2 1 0,-4 1 0,4-1 0,-3 1 0,2-1 0,-2-1 0,3 0 0,-4 0 0,4 1 0,-4-1 0,4 0 0,-1 3 0,-1-2 0,2 1 0,-4 1 0,4-3 0,-3 5 0,3-2 0,-4 0 0,4 2 0,-3-2 0,3 3 0,-3-1 0,3 0 0,-4 1 0,2-3 0,0 2 0,-1-2 0,1 0 0,0-1 0,-2 1 0,2-2 0,0 1 0,-1-1 0,1-1 0,-1 0 0,0 3 0,1-3 0,-2 3 0,2-3 0,-2 0 0,2 1 0,0-1 0,-2 3 0,2-3 0,-2 3 0,2-3 0,-1 0 0,1 3 0,-2-2 0,1 1 0,0 1 0,1-2 0,-2 3 0,0-1 0,0 1 0,0 0 0,2-3 0,-2 4 0,2-4 0,-2 4 0,0-2 0,2 0 0,-2 2 0,2-5 0,-2 5 0,0-2 0,0 1 0,0 0 0,0-3 0,0 4 0,0-4 0,0 4 0,2-5 0,-1 5 0,0-4 0,-1 4 0,0-4 0,0 4 0,0-5 0,0 3 0,0-3 0,0 0 0,0 1 0,0-1 0,0 0 0,0 0 0,0 1 0,0-1 0,0 0 0,0 0 0,0 0 0,0 1 0,0-1 0,0 0 0,0 0 0,0 1 0,0-1 0,0 0 0,0 0 0,0 0 0,0 1 0,0-1 0,0 0 0,0 0 0,0 1 0,0-1 0,0 0 0,0 0 0,0 0 0,0 1 0,0-1 0,0 0 0,0 0 0,0 0 0,0 0 0,0 0 0,0 1 0,0-1 0,0 0 0,0 0 0,0 0 0,0 1 0,0-1 0,0 0 0,0 0 0,0 1 0,0-1 0,0 0 0,0 0 0,0 1 0,0-1 0,0 0 0,0 0 0,0 0 0,0 1 0,0 1 0,0-1 0,0 2 0,0-3 0,-1 0 0,0 0 0,-3 1 0,4-1 0,-4 0 0,3 0 0,0 1 0,-1-3 0,1 2 0,-3-2 0,4 2 0,-4 0 0,4 1 0,-4-1 0,2-2 0,-1 2 0,-1-4 0,4 4 0,-4-2 0,2 1 0,-1 1 0,-1-4 0,2 4 0,-2-4 0,1 4 0,0-4 0,2 4 0,-3-3 0,2 2 0,0 0 0,-2-1 0,4 2 0,-4-4 0,1 4 0,-1-2 0,0 0 0,0 2 0,0-4 0,0 4 0,-1-4 0,3 4 0,-2-4 0,2 2 0,-3 0 0,1-1 0,0 2 0,0-2 0,0 3 0,-1-4 0,1 2 0,0 0 0,0-2 0,-1 2 0,-1-2 0,1 0 0,-2 0 0,3 0 0,-3 2 0,2-1 0,-1 1 0,-1-2 0,2 2 0,-1-2 0,2 4 0,-1-4 0,1 4 0,0-2 0,-1 1 0,1-2 0,0 1 0,0-1 0,-1 1 0,1 0 0,0-2 0,0 2 0,2 0 0,-2-2 0,2 2 0,-3 0 0,1-2 0,0 4 0,0-4 0,0 4 0,0-4 0,0 2 0,1 0 0,-1-2 0,2 4 0,-2-4 0,0 4 0,0-2 0,-1 0 0,3 2 0,-1-3 0,0 0 0,-1 1 0,0-1 0,1 3 0,0-4 0,0 2 0,1 0 0,-2-2 0,2 2 0,0 0 0,-2-1 0,1 0 0,-1-1 0,2 2 0,-2-1 0,2 1 0,-2-2 0,0 0 0,-1 0 0,1 0 0,0 0 0,0 0 0,-1 0 0,1 0 0,0 0 0,0 0 0,0 0 0,0 0 0,-1 0 0,1 2 0,0-2 0,0 2 0,-1-2 0,1 0 0,0 0 0,0 0 0,-1 0 0,1 0 0,0 2 0,-1-2 0,1 2 0,0-2 0,-1 0 0,1 0 0,0 0 0,0 0 0,-1 0 0,1 0 0,0 0 0,0 0 0,1 2 0,-1-2 0,2 2 0,-2-2 0,-1 0 0,1 0 0,0 0 0,0 2 0,-1-1 0,1 0 0,0-1 0,0 0 0,0 2 0,0-1 0,-1 1 0,1-2 0,0 0 0,0 0 0,1 1 0,0 0 0,0 1 0,-1 0 0,0-2 0,0 2 0,-1-2 0,1 0 0,0 0 0,0 0 0,2 2 0,-2-2 0,2 2 0,-2-2 0,-1 0 0,1 0 0,0 0 0,0 0 0,0 0 0,0 0 0,0 0 0,0 0 0,0 0 0,0 0 0,0 0 0,0 0 0,0 0 0,0 0 0,0 0 0,0 0 0,0 0 0,0 0 0,-1 0 0,1 0 0,0 0 0,0 0 0,0 0 0,0 0 0,-1 0 0,1 0 0,0 0 0,0 0 0,0 0 0,-1 0 0,1 0 0,0 0 0,0 0 0,-1 0 0,1 0 0,0 0 0,0 0 0,-1 0 0,1 0 0,0 0 0,0 0 0,0 0 0,-1 0 0,1 0 0,0 0 0,-1 0 0,1 0 0,0 0 0,0 0 0,-1 0 0,1 0 0,0 0 0,0 0 0,-1 0 0,1 0 0,0 0 0,0 0 0,-1 0 0,1 0 0,0 0 0,-1 0 0,1 0 0,0 0 0,-1 0 0,1 0 0,0 0 0,0-2 0,0 2 0,-1-2 0,1 2 0,0 0 0,0-2 0,-1 1 0,1-1 0,0 2 0,0-1 0,-1 0 0,1-1 0,0 2 0,0 0 0,-1 0 0,1 0 0,0 0 0,0 0 0,-1 0 0,1-2 0,0 2 0,0-2 0,-1 2 0,1 0 0,0 0 0,0-2 0,-1 1 0,1 0 0,0 1 0,0 0 0,-1 0 0,-1 0 0,1 0 0,-2 0 0,3 0 0,0 0 0,-3 0 0,2 0 0,-4 0 0,4 0 0,-1 0 0,-1 0 0,2 0 0,-4 0 0,4 0 0,-1-2 0,-1 1 0,2-1 0,-1 2 0,1 0 0,1-2 0,0 2 0,0-2 0,-1 2 0,1 0 0,0 0 0,-3 0 0,2-2 0,-4 2 0,3-2 0,-1 0 0,0 1 0,3 0 0,0 1 0,0 0 0,0-2 0,-1 1 0,1-1 0,0 2 0,-1 0 0,3-2 0,-2 2 0,2-2 0,-3 2 0,1 0 0,0 0 0,0 0 0,-3 0 0,0-2 0,0 2 0,1-2 0,2 2 0,-1 0 0,1 0 0,0 0 0,-3 0 0,2-2 0,-3 1 0,3 0 0,-2 1 0,3 0 0,0 0 0,0 0 0,1-2 0,-1 1 0,2-1 0,-2 2 0,0 0 0,0 0 0,-1 0 0,1 0 0,0 0 0,0-2 0,0 2 0,-1-2 0,1 2 0,0 0 0,0 0 0,0 0 0,0 0 0,-1 0 0,1 0 0,0 0 0,0 0 0,-3 0 0,2 0 0,-1 0 0,1 0 0,1 0 0,0-2 0,-1 2 0,1-2 0,0 2 0,0 0 0,1-2 0,-1 1 0,2-1 0,-2 1 0,0 0 0,-1-1 0,1 2 0,0 0 0,0 0 0,0-1 0,0 0 0,0-1 0,0 2 0,-1 0 0,1 0 0,0 0 0,0 0 0,0 0 0,0 0 0,0 0 0,0 0 0,0 0 0,2-2 0,-2 2 0,2-2 0,-2 2 0,0-2 0,0 2 0,0-2 0,2 0 0,-2 1 0,2 0 0,0-1 0,-2 1 0,4-3 0,-4 4 0,4-4 0,-4 4 0,4-4 0,-4 4 0,3-4 0,-1 2 0,0 0 0,2-2 0,-4 4 0,4-4 0,-4 3 0,2 0 0,-1-1 0,0 1 0,2-3 0,-2 4 0,2-4 0,-2 4 0,2-4 0,-2 4 0,2-4 0,-2 2 0,2-3 0,-2 1 0,0 0 0,1 0 0,-2 2 0,4-2 0,-2 2 0,0 0 0,2-2 0,-2 2 0,0-1 0,1-1 0,-1 2 0,0 0 0,2-2 0,-2 1 0,0-1 0,2 0 0,-2-1 0,2 1 0,0 0 0,0 0 0,0 0 0,0-1 0,0 1 0,0 0 0,0-1 0,0-1 0,0 1 0,0-1 0,0 1 0,0 1 0,0 0 0,0-1 0,0 1 0,0 0 0,0-1 0,0 1 0,0 0 0,0 0 0,0-1 0,0 1 0,0 0 0,0-3 0,0 2 0,0-1 0,0 1 0,0 1 0,0 0 0,0 0 0,0-1 0,0 1 0,2 0 0,-2-1 0,2 1 0,0 0 0,-2 0 0,4-1 0,-4 1 0,2 0 0,-2 0 0,0 0 0,0 0 0,2-1 0,-1 1 0,0 0 0,1 0 0,-1-1 0,0 1 0,1 0 0,-1 0 0,0 0 0,1-1 0,-1 1 0,3-3 0,-2 3 0,1-5 0,1 4 0,-2-2 0,0 1 0,2 1 0,-1-4 0,1-1 0,1 0 0,0-5 0,0 2 0,0-2 0,0 2 0,-2 1 0,1 0 0,-1 1 0,0 2 0,1 2 0,-4 0 0,4 3 0,-4-3 0,4 3 0,-1-3 0,-1 2 0,2-1 0,-4-1 0,4 2 0,-3-1 0,2 1 0,-2 1 0,3-3 0,-4 3 0,4-3 0,-1 0 0,1 0 0,-1-2 0,1 1 0,-1 0 0,1 3 0,-2-2 0,2 0 0,-3 3 0,3-3 0,-2 0 0,1 3 0,1-5 0,-3 4 0,3-2 0,-4 1 0,4 3 0,-4-4 0,4 5 0,-3-2 0,2-1 0,0 1 0,-1 0 0,2 2 0,-4-2 0,2 1 0,0-1 0,-2 0 0,4 2 0,-4-2 0,4 3 0,-3-3 0,2 2 0,0-2 0,1-1 0,0-1 0,1-1 0,-1 0 0,1-2 0,-1 2 0,-1-1 0,1 2 0,-4 2 0,2-1 0,0 3 0,-1-2 0,0 2 0,1-2 0,-1 0 0,2 2 0,-2-2 0,0 2 0,1-1 0,-1 0 0,2 2 0,-2-3 0,3 2 0,-4-2 0,4-1 0,-4 1 0,4 2 0,-3-2 0,2 2 0,-2-3 0,3 1 0,-2-3 0,3 3 0,-1-5 0,0 4 0,-1-2 0,1 3 0,-4 0 0,4 2 0,-4-2 0,4 3 0,-4-3 0,4 2 0,-4-2 0,4 2 0,-4-2 0,4 2 0,-2-3 0,0 1 0,2 0 0,-2 2 0,0-2 0,2 1 0,-1-1 0,1 0 0,-2 0 0,2 2 0,-2-2 0,0 1 0,2 1 0,-1-2 0,1 2 0,0-3 0,-2 1 0,2 2 0,-1-2 0,-1 1 0,2 1 0,-2-2 0,0 2 0,2-1 0,-3 0 0,2 2 0,0-3 0,1 2 0,0-2 0,0 0 0,3-1 0,0-2 0,2 0 0,1 0 0,-1-2 0,0 3 0,1-2 0,-3 2 0,2 0 0,-4 1 0,1 1 0,-2 0 0,3 1 0,0-3 0,2 3 0,3-6 0,-2 3 0,3-1 0,-1 0 0,-2 1 0,0-1 0,-2 2 0,-3 1 0,2 0 0,-3 1 0,2-1 0,-1 2 0,4-3 0,-2 0 0,3 1 0,-3-1 0,1-2 0,0 2 0,-1-1 0,-1 1 0,1 1 0,-2 1 0,1-1 0,-2 4 0,0-4 0,1 3 0,-1-2 0,0 2 0,-2-2 0,2 2 0,-2-3 0,2 2 0,0-2 0,0 2 0,-1-2 0,1 3 0,-2-3 0,2 2 0,0 0 0,-2-2 0,2 4 0,-3-4 0,2 3 0,-2-3 0,3 4 0,-4-4 0,4 4 0,-2-2 0,1 0 0,0 1 0,-2-2 0,3 2 0,-2-1 0,2 1 0,0 0 0,-1-3 0,0 4 0,-1-2 0,3 2 0,-2 0 0,1 0 0,0 0 0,0 0 0,-1-2 0,4-16 0,-5 12 0,4-11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24575,'6'6'0,"-1"-2"0,-1 1 0,-1-2 0,0 0 0,0-2 0,1 2 0,-1-1 0,0 1 0,0-1 0,0 0 0,0-1 0,-1 1 0,0 0 0,0 0 0,1 1 0,-1-2 0,0 1 0,0 1 0,1-3 0,-1 3 0,0-3 0,-1 3 0,2-3 0,-2 1 0,1 1 0,1-2 0,-2 3 0,2-3 0,-1 3 0,1-3 0,-2 1 0,1 1 0,0-2 0,-1 3 0,1-3 0,0 2 0,-1-1 0,2-1 0,-3 3 0,3-3 0,-2 3 0,1-2 0,1 1 0,-3 0 0,1 0 0,-1 1 0,0 0 0,0 0 0,0-1 0,0 1 0,-1 0 0,-1-1 0,1 0 0,-2-2 0,1 3 0,-1-3 0,2 3 0,-2-1 0,1-1 0,0 2 0,0-2 0,0 1 0,-1-1 0,0 1 0,0-1 0,-2 2 0,1-3 0,0 3 0,0-3 0,1 3 0,0-3 0,0 3 0,0-3 0,0 2 0,0-1 0,0-1 0,0 2 0,-1-2 0,1 0 0,2 1 0,-2-1 0,1 2 0,-1-2 0,2 1 0,-2-1 0,1 2 0,0-1 0,0-1 0,0 3 0,-1-2 0,0 1 0,2 1 0,-2-3 0,3 2 0,-3-1 0,1 0 0,0 0 0,0 0 0,1 1 0,-1-1 0,2 2 0,-3-3 0,3 3 0,-3-3 0,3 3 0,-3-3 0,2 2 0,-1-1 0,0 1 0,-1 0 0,0 1 0,2-2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24575,'9'0'0,"-1"0"0,2 0 0,-1 0 0,1 0 0,-1-3 0,-2 3 0,2-4 0,-2 1 0,2-2 0,4 0 0,-3 1 0,2 1 0,-3-2 0,1 3 0,-1-1 0,0-1 0,1 3 0,-1-1 0,-2 0 0,2 2 0,-2-4 0,0 3 0,2-3 0,-4 3 0,4-1 0,-2 2 0,0-2 0,2 2 0,-2-4 0,0 3 0,2-3 0,-2 2 0,2-1 0,1-1 0,-3 3 0,2-1 0,-4 0 0,3 2 0,-3-2 0,4 2 0,-4-2 0,4 1 0,-5-1 0,5 0 0,-2 2 0,0-2 0,2 2 0,-2-3 0,3 3 0,-1-2 0,1 2 0,-1-2 0,0 1 0,4-1 0,-1 0 0,1 1 0,2-1 0,-2 0 0,-1 1 0,3-1 0,-5-1 0,5 3 0,-5-4 0,5 3 0,-5-3 0,2 3 0,0-1 0,-2 0 0,2 2 0,-2-2 0,-1-1 0,0 3 0,1-2 0,-1 2 0,1-2 0,2 1 0,-2-1 0,2 0 0,-3 1 0,0-1 0,4 2 0,-3 0 0,2 0 0,-3 0 0,1 0 0,2 0 0,-2 0 0,4 0 0,-1 0 0,6 0 0,-3 0 0,2 0 0,1 0 0,-3 0 0,3 0 0,-4 0 0,1 0 0,-4 0 0,3 0 0,-5 0 0,2 0 0,-2 0 0,-1 0 0,3 0 0,-2 0 0,2 0 0,-2 0 0,-1 0 0,1 0 0,2 0 0,-2 0 0,2 0 0,0 0 0,1 0 0,-1 0 0,1 0 0,-1 0 0,-2 0 0,2 0 0,-3 2 0,3-1 0,-2 1 0,3-2 0,-1 2 0,-2-1 0,2 3 0,0-3 0,-2 3 0,2-2 0,-3 3 0,4-2 0,-3 1 0,2-1 0,-3 1 0,3 1 0,-2-2 0,2 1 0,-2-1 0,-1 1 0,1 1 0,-1-2 0,-2 1 0,2-4 0,-4 4 0,3-4 0,-3 4 0,4-1 0,-2-1 0,0 2 0,2-3 0,-4 2 0,4 0 0,-2-1 0,2 2 0,1-1 0,-3 0 0,2 1 0,-2-2 0,2 3 0,0 0 0,1-3 0,-3 2 0,2-1 0,-2 1 0,2 1 0,-2 0 0,2-1 0,-2-1 0,3 1 0,-1-2 0,-2 3 0,2 0 0,-4-1 0,4 0 0,-5 1 0,3-1 0,-1 1 0,-1-1 0,2-2 0,-3 2 0,0-1 0,1 1 0,1 0 0,-1 1 0,1-1 0,-1 0 0,-1 0 0,0 1 0,0-1 0,1 0 0,-1 0 0,0 1 0,0-1 0,1 2 0,-1-1 0,1 2 0,-1-1 0,0-1 0,3 2 0,-2-3 0,2 3 0,-3-2 0,0 1 0,1 1 0,-1-2 0,1 1 0,-1 1 0,0-2 0,1 1 0,-1-2 0,0 3 0,1-2 0,-1 1 0,1 1 0,-1-2 0,0 1 0,-1-2 0,1 1 0,-2-1 0,0 2 0,2-1 0,-2 2 0,3-3 0,-3 0 0,2 0 0,-2 3 0,3-2 0,-1 1 0,-2 1 0,2-2 0,-1 1 0,1-1 0,0-1 0,0 0 0,1 0 0,-3 1 0,2-1 0,-2 2 0,3-1 0,-1 2 0,0-3 0,-1 2 0,0-1 0,0 2 0,1-3 0,0 0 0,1 3 0,-1-2 0,0 1 0,1 1 0,-1-3 0,1 3 0,-1 0 0,1 0 0,-1 0 0,1 2 0,-1-2 0,1 2 0,2-2 0,-2 2 0,4-1 0,-4-1 0,4 2 0,-5-5 0,5 5 0,-2-4 0,1 4 0,1-4 0,-2 4 0,0-4 0,2 4 0,-2-4 0,0 4 0,2-2 0,-2 3 0,0-3 0,0 1 0,-3-3 0,1 4 0,-1-4 0,1 1 0,-1-1 0,0 1 0,1-1 0,-1 2 0,1-1 0,-1-1 0,-2 4 0,2-2 0,-1 0 0,-1 2 0,2-4 0,-3 1 0,3 1 0,-4-3 0,4 3 0,-4-1 0,2-1 0,0 2 0,-1-1 0,1-1 0,-2 2 0,0-3 0,0 0 0,0 0 0,1 1 0,0-1 0,1 0 0,-2 0 0,0 1 0,0-1 0,0 0 0,0 0 0,0 3 0,0-2 0,0 1 0,0-1 0,0-1 0,0 0 0,0 0 0,0 1 0,0-1 0,0 0 0,0 0 0,0 1 0,0-1 0,0 0 0,0 0 0,0 0 0,0 1 0,0-1 0,0 0 0,0 1 0,0-1 0,0 0 0,0 0 0,0 0 0,0 1 0,0-1 0,0 0 0,0 0 0,0 1 0,0-1 0,0 0 0,0 3 0,0-2 0,0 1 0,0 1 0,0-3 0,0 3 0,0-1 0,0-1 0,0 2 0,0-1 0,0-1 0,0 2 0,0-1 0,0-1 0,0 4 0,0-4 0,0 3 0,0-3 0,0 4 0,0-2 0,0 0 0,0 0 0,-2-1 0,1-1 0,-1 4 0,0-4 0,2 4 0,-2-5 0,0 5 0,1-4 0,-3 2 0,4-1 0,-4-1 0,1 4 0,1-4 0,-2 3 0,3-3 0,-3 4 0,1-2 0,1 0 0,-3 2 0,5-4 0,-4 4 0,3-2 0,-3 0 0,1 2 0,-1-4 0,1 3 0,0-3 0,0 4 0,-1-4 0,-1 1 0,1 1 0,1-2 0,-1 1 0,2-2 0,-3 3 0,1-2 0,-1 1 0,1-1 0,0 1 0,1-1 0,-1 1 0,2-1 0,-2-1 0,-3 2 0,2-1 0,-2 2 0,3-1 0,0-1 0,-1 2 0,1-1 0,-1-1 0,1 1 0,0-1 0,-1-1 0,1 0 0,0 0 0,-1 3 0,1-2 0,-1 1 0,-1-1 0,1-1 0,-2 0 0,3 1 0,-3-1 0,3 0 0,-3 1 0,0-1 0,2 0 0,-1 1 0,-1-1 0,2 1 0,-1-3 0,2 2 0,-3-2 0,2 3 0,-2-1 0,3-1 0,0 0 0,0 0 0,-3 1 0,2 0 0,-2-1 0,3 1 0,-2-4 0,1 4 0,-2-2 0,3 1 0,0 0 0,-1-2 0,1 3 0,0-4 0,-1 2 0,1 0 0,0-2 0,-1 4 0,1-3 0,0 1 0,-3-2 0,2 1 0,-1 0 0,1 1 0,1 0 0,0-2 0,-1 2 0,1-2 0,0 2 0,-1-2 0,1 2 0,-2-2 0,1 0 0,-2 0 0,0 0 0,3 0 0,-3 0 0,0 0 0,3 0 0,-3 0 0,3 0 0,-3 0 0,2 0 0,-4 0 0,4 0 0,-4 0 0,2 0 0,0 2 0,-2-1 0,4 1 0,-3-2 0,3 0 0,-2 0 0,0 0 0,3 0 0,-5 0 0,4 0 0,-2 0 0,1 0 0,1 0 0,-4 0 0,4 0 0,-2 0 0,1 0 0,1 0 0,-2 0 0,3 0 0,-2 0 0,1 0 0,-2 0 0,0 0 0,3 0 0,-3 0 0,0 0 0,3 0 0,-3 0 0,0 0 0,2 0 0,-1 0 0,2 0 0,-1 0 0,-1 0 0,1 0 0,-2 0 0,3 0 0,0 0 0,-1 0 0,-1 0 0,1 0 0,-2 0 0,3 0 0,0 0 0,-1 0 0,-1 0 0,1 0 0,-4 0 0,4 0 0,-3 0 0,3 0 0,-2 0 0,1 0 0,1 0 0,-2 0 0,1 0 0,1 0 0,-1 0 0,2 0 0,0-2 0,-1 1 0,1-1 0,0 2 0,-3 0 0,2 0 0,-1 0 0,-1 0 0,2 0 0,-2 0 0,3 0 0,0 0 0,-1-2 0,-1 2 0,1-2 0,-2 2 0,3 0 0,-3-2 0,3 1 0,-5-1 0,2 0 0,-1 1 0,-1-1 0,5 0 0,-5 2 0,4-4 0,-4 4 0,4-4 0,-4 3 0,4-3 0,-4 4 0,4-2 0,-1 0 0,-1 2 0,2-4 0,-4 3 0,5-1 0,-3 1 0,0 0 0,3-3 0,-5 4 0,4-2 0,-4 0 0,4 1 0,-4-1 0,4 0 0,-4 2 0,5-4 0,-5 3 0,1-3 0,1 4 0,-2-4 0,2 3 0,-2-3 0,-1 3 0,1-1 0,-1 0 0,3 0 0,-2-1 0,2-1 0,-2 3 0,1-3 0,0 2 0,0-1 0,1-1 0,-2 2 0,2-1 0,-2 1 0,-1 0 0,1 1 0,2-2 0,-2 2 0,2-3 0,-3 3 0,1-3 0,-1 4 0,3-4 0,-2 3 0,2-3 0,-2 4 0,-1-4 0,1 1 0,1 0 0,0-1 0,0 4 0,1-3 0,-2 1 0,2 2 0,0-2 0,-2 0 0,4 1 0,-4-1 0,2 0 0,0 1 0,-2-3 0,2 3 0,0-3 0,-2 4 0,4-4 0,-2 4 0,1-4 0,1 3 0,-2-3 0,1 4 0,1-2 0,-4 0 0,2 1 0,0-1 0,-2 0 0,2 1 0,-3-1 0,3 0 0,-2 2 0,4-4 0,-4 3 0,4-2 0,-3 2 0,3-3 0,-2 4 0,1-2 0,1 2 0,-2-2 0,3 1 0,-1-2 0,1 2 0,0-3 0,-3 2 0,3-2 0,-3-1 0,3 3 0,-1-2 0,1 4 0,0-4 0,0 2 0,1-3 0,0 3 0,2-2 0,-3 2 0,2-3 0,-2 1 0,1 0 0,2 0 0,-1 1 0,1 0 0,-1 0 0,0 1 0,2-2 0,-2 2 0,2-3 0,0 1 0,-2 0 0,2-1 0,-2 1 0,2 0 0,0-3 0,0 2 0,0-1 0,0 2 0,0-1 0,0 1 0,0 0 0,0-1 0,0 1 0,0 0 0,0 0 0,0 0 0,0 0 0,0-1 0,0 1 0,0 0 0,0 0 0,0 0 0,0-1 0,0 1 0,0 0 0,0 0 0,0 0 0,0-1 0,0 1 0,0 0 0,0-1 0,0 1 0,0 0 0,0 0 0,0-1 0,0 1 0,0 0 0,0-1 0,0 1 0,0 0 0,0 0 0,0-1 0,0 1 0,0 0 0,0-1 0,0 1 0,0 0 0,0 0 0,0-1 0,0 1 0,0 0 0,0 0 0,0-1 0,0 1 0,0 0 0,0 0 0,0-1 0,0 1 0,0-2 0,0 1 0,1-1 0,0 1 0,1 1 0,0 0 0,-2 0 0,2-1 0,-2 1 0,0 0 0,0 0 0,2 1 0,-2-1 0,2 2 0,-2-2 0,0 0 0,2 1 0,-1 0 0,1 0 0,-1-1 0,0 0 0,1 0 0,-1-1 0,0 1 0,3 0 0,-4 0 0,2-1 0,0-1 0,-1 1 0,1-2 0,-2 3 0,2 0 0,-2-1 0,2 1 0,0 2 0,-2-2 0,4 1 0,-3-1 0,1 0 0,-1-1 0,2 1 0,-1-3 0,2 3 0,-1-11 0,7 0 0,-3-8 0,10-1 0,-7 1 0,4 0 0,-3 3 0,-1 4 0,-2 1 0,-1 8 0,-3-3 0,1 6 0,-1 2 0,0 0 0,-2 0 0,2 1 0,-2-1 0,3 2 0,-1-1 0,0 0 0,0-1 0,0 2 0,0 0 0,1 0 0,-1-2 0,0 2 0,0-4 0,0 2 0,0 0 0,-1-2 0,0 4 0,0-4 0,1 3 0,0-3 0,0 2 0,1-2 0,-1-3 0,3 2 0,0-4 0,2 2 0,-1 0 0,0-2 0,-3 4 0,2-4 0,-1 4 0,-1-2 0,2 3 0,0-3 0,0 2 0,5-4 0,-2 3 0,2-1 0,-3 0 0,-2 2 0,2-2 0,-4 3 0,4-1 0,-4 1 0,1-1 0,1 1 0,-2 0 0,3 1 0,-3-1 0,4 2 0,-4-3 0,1 1 0,1-1 0,-2 1 0,1-1 0,-2 3 0,1-2 0,-1 4 0,0-4 0,0 3 0,0-2 0,1 2 0,-1-3 0,0 4 0,0-4 0,3 1 0,-2-1 0,4-1 0,-5 1 0,5 1 0,-4 0 0,1 0 0,-1-1 0,1-1 0,-1 1 0,4-1 0,-4 1 0,1-1 0,-2 1 0,3 0 0,-2-1 0,1 1 0,-2 0 0,1-1 0,-1 1 0,0-3 0,3 0 0,0 0 0,1-2 0,1 4 0,-4-4 0,4 3 0,-4 0 0,1 1 0,-2 1 0,3-1 0,-2 1 0,1-3 0,1 4 0,0-5 0,0 5 0,2-4 0,-4 3 0,4-1 0,-4 1 0,1 1 0,-1-1 0,-1 2 0,0-1 0,0 0 0,3 0 0,-2 0 0,4-1 0,-5 2 0,3-1 0,-1-1 0,-1 2 0,2-1 0,-3 1 0,0 0 0,0 2 0,1-4 0,-1 4 0,0-2 0,0 0 0,1 1 0,-1-1 0,-2 0 0,2 2 0,-2-4 0,3 4 0,-1-2 0,0 0 0,0 1 0,1-1 0,-1 0 0,0 2 0,0-2 0,1 2 0,-1 0 0,0-2 0,0 2 0,0-2 0,1 0 0,-2 2 0,0-4 0,-2 2 0,-1-1 0,0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24575,'13'0'0,"-2"0"0,4 0 0,1 0 0,0 0 0,3 0 0,-7 0 0,3 0 0,-5 0 0,5 0 0,-5 0 0,2 0 0,0 0 0,4 0 0,0 0 0,6 0 0,-3-5 0,1 4 0,-2-4 0,-2 5 0,-4 0 0,0 0 0,-2 0 0,-3 0 0,-1 0 0,-1 0 0,-1 0 0,0 0 0,3 0 0,-2 0 0,1 0 0,-2 0 0,3 0 0,-2 0 0,1 0 0,1 0 0,-2 0 0,3 0 0,0 0 0,1-2 0,0 2 0,3-3 0,-1 1 0,1 2 0,-3-2 0,0 0 0,1 1 0,-1-1 0,0 2 0,-1-2 0,0 2 0,-1-4 0,3 3 0,-1-1 0,-2 2 0,2-2 0,-2 1 0,0-3 0,2 4 0,-4-2 0,4 0 0,-4 1 0,3-3 0,-3 3 0,4-1 0,-4 2 0,1 0 0,1-2 0,-2 2 0,1-2 0,-1 0 0,-1 1 0,0-1 0,3 2 0,-3 0 0,5 0 0,-4-2 0,4 2 0,-4-2 0,3 2 0,-3 0 0,4 0 0,-4 0 0,4 0 0,-4 0 0,1 0 0,-2 0 0,1 0 0,-1 0 0,0 0 0,-2 2 0,0 0 0,-2 2 0,0 0 0,-4 3 0,3-4 0,-3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0 24575,'6'2'0,"0"0"0,1 2 0,0 0 0,0 3 0,0-4 0,-2 2 0,1-1 0,-2-1 0,0 0 0,-1 0 0,0 0 0,0-1 0,1 0 0,-1-1 0,-2 1 0,2-1 0,-3 2 0,3-2 0,-1 1 0,0 1 0,0-3 0,-1 3 0,1-3 0,0 3 0,0-1 0,0-1 0,-1 2 0,1-3 0,-1 3 0,1-3 0,0 2 0,0-1 0,0-1 0,-2 3 0,3-3 0,-3 3 0,1-1 0,1-1 0,-2 2 0,1-2 0,1 1 0,-2 0 0,1 0 0,-1 1 0,0 0 0,0-1 0,0 1 0,0 0 0,0 0 0,0 0 0,0 0 0,0 0 0,0 0 0,-1 0 0,-1 0 0,-1 0 0,0 0 0,0 0 0,0 0 0,-2-1 0,1 1 0,0-3 0,-1 3 0,1-3 0,0 2 0,0-1 0,0-1 0,0 2 0,-1-1 0,1-1 0,-2 2 0,1-2 0,-1 1 0,1 0 0,-1 0 0,0-1 0,3 0 0,-4 0 0,4 0 0,-2 0 0,0 0 0,2 0 0,-4 0 0,4 0 0,-2 0 0,2 2 0,0-2 0,-1 1 0,1-1 0,0 2 0,0-2 0,0 3 0,0-3 0,0 1 0,1 1 0,-1-2 0,2 3 0,-2-3 0,0 3 0,0-3 0,0 2 0,1 0 0,0 0 0,0 0 0,-1 0 0,1 1 0,0 0 0,1-1 0,0 1 0,0 0 0,0 0 0,0 0 0,-1-1 0,2 1 0,-1-2 0,-1 1 0,2 1 0,-1-2 0,1 1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24575,'6'0'0,"2"0"0,-2 0 0,1-2 0,-1 2 0,-2-2 0,0 0 0,1 2 0,-1-2 0,0 0 0,0 1 0,1-2 0,-1 2 0,0-3 0,0 4 0,0-4 0,1 4 0,-3-4 0,2 3 0,-2-2 0,2 2 0,1-1 0,-3 0 0,2 2 0,-2-4 0,2 4 0,1-4 0,-1 3 0,0-3 0,0 4 0,0-4 0,1 4 0,-1-4 0,0 3 0,0-1 0,1 0 0,-1 2 0,0-2 0,0 0 0,1 2 0,1-4 0,-1 3 0,1-1 0,-1 0 0,-1 2 0,0-4 0,0 3 0,1-3 0,-1 4 0,2-4 0,-1 3 0,2-3 0,-3 4 0,0-4 0,1 4 0,-1-4 0,0 3 0,0-1 0,1 0 0,-1 2 0,0-2 0,0 0 0,1 2 0,-1-4 0,0 3 0,0-3 0,1 4 0,-1-4 0,0 4 0,0-2 0,0 0 0,1 1 0,-1 0 0,0 1 0,0-2 0,1 1 0,-1-3 0,0 2 0,0-1 0,1 0 0,1 0 0,-1 1 0,2-2 0,-1 1 0,-1 1 0,2-1 0,-1 1 0,-1 2 0,1-4 0,-1 3 0,-1-3 0,2 4 0,-1-4 0,2 4 0,-1-4 0,-1 3 0,2-3 0,-3 4 0,0-2 0,0 2 0,1-2 0,-1 1 0,2-1 0,-1 1 0,2 0 0,-3-1 0,0 2 0,0 0 0,1 0 0,-1 0 0,0 0 0,3 0 0,-3 0 0,3-2 0,-3 2 0,0-2 0,3 2 0,-2-2 0,1 1 0,-1 0 0,-1 1 0,0 0 0,0 0 0,1 0 0,-1 0 0,0 0 0,0 0 0,1-2 0,-1 1 0,0-1 0,0 2 0,1 0 0,-1 0 0,0 0 0,0 0 0,0 0 0,1 0 0,-1-2 0,0 2 0,0-2 0,0 2 0,0 0 0,0 0 0,1 0 0,-1 0 0,0 0 0,0 0 0,0 0 0,0 0 0,-2-2 0,2 2 0,-2-2 0,2 2 0,0 0 0,0 0 0,0 0 0,1 0 0,-1 0 0,0 0 0,0 0 0,1 0 0,-1 0 0,0 0 0,0 0 0,1 0 0,1 0 0,1 0 0,3 0 0,-1 0 0,0 0 0,1 0 0,-1 0 0,1 0 0,-1 0 0,0 0 0,1-2 0,2 1 0,-2-1 0,2 2 0,0 0 0,-2-2 0,5 2 0,-5-3 0,2 3 0,0 0 0,-2 0 0,5 0 0,-5 0 0,2 0 0,-5 0 0,2 0 0,-2 0 0,0 0 0,0 0 0,-3 0 0,0 0 0,1 0 0,-1 0 0,0 0 0,0 0 0,1 0 0,-1 0 0,0 0 0,0 2 0,1-1 0,-1 1 0,0 0 0,0-2 0,0 2 0,1 0 0,-1-2 0,0 4 0,0-3 0,1 0 0,-1 1 0,0-1 0,0 2 0,0-2 0,1 1 0,-1-2 0,0 0 0,0 0 0,1 0 0,-1 2 0,0-2 0,0 2 0,1-2 0,-1 0 0,0 0 0,0 2 0,0-2 0,1 2 0,-1-2 0,2 2 0,-1-1 0,2 1 0,-1 0 0,-1-2 0,4 3 0,-4-2 0,1 0 0,-1 1 0,1 0 0,-1-2 0,1 4 0,1-3 0,-2 1 0,1 0 0,-1-2 0,1 4 0,-1-4 0,1 4 0,-1-3 0,-1 3 0,0-4 0,0 2 0,1 0 0,-1 0 0,0 1 0,0 0 0,1 0 0,-1-1 0,0 2 0,0-2 0,0 2 0,0 0 0,-1 0 0,0-1 0,-2 0 0,1 0 0,0 1 0,-2 0 0,4 0 0,-2 1 0,1-1 0,0 0 0,0 0 0,1 0 0,-2 1 0,0-1 0,0-2 0,-2 2 0,4-4 0,-3 4 0,2-2 0,-1 2 0,2 0 0,0-2 0,-1 2 0,-2-2 0,1 1 0,-1 1 0,3-4 0,-4 4 0,4-2 0,-2 2 0,0 1 0,2-1 0,-3 0 0,2 0 0,-2 1 0,3-1 0,-2 0 0,0 0 0,4 4 0,-4-3 0,5 3 0,-5-4 0,0 1 0,0-3 0,0 2 0,0-2 0,2 2 0,-4 0 0,4-1 0,-1 1 0,-1-2 0,2 2 0,-2 0 0,2 1 0,-1-1 0,0 0 0,0 0 0,1 1 0,0-1 0,0 0 0,0 0 0,1-2 0,-1 2 0,0-2 0,0 2 0,0 0 0,-2 0 0,2-1 0,-3 1 0,2-2 0,0 2 0,-1 0 0,2-1 0,-4 0 0,4 0 0,-2 1 0,2 0 0,-1 0 0,0-1 0,-2 0 0,3 0 0,-2 1 0,2-2 0,-2 2 0,2-2 0,-1 3 0,1-1 0,0 0 0,0 0 0,0 0 0,1 1 0,-1-1 0,-2 0 0,2 0 0,-2 1 0,1-1 0,0 0 0,0 0 0,-1 1 0,2-1 0,-4 0 0,4 0 0,-1 0 0,-1 1 0,2-1 0,-2 0 0,2 0 0,0 1 0,-1-1 0,1 0 0,-2 0 0,2 1 0,1 1 0,-3-1 0,2 1 0,-2-1 0,3 1 0,-3-1 0,2 2 0,-1-3 0,-1 0 0,2 0 0,-4 1 0,4-1 0,-4 0 0,4 0 0,-1 1 0,-1-1 0,2 0 0,-4 0 0,4 1 0,-2-1 0,1 0 0,0 0 0,-2 0 0,3 1 0,-4-1 0,4 0 0,-2 0 0,1 1 0,0-1 0,0 0 0,-1 3 0,2-2 0,-2 1 0,3-2 0,-3 1 0,2-1 0,-4 0 0,4 0 0,-4 1 0,2-1 0,0 0 0,-1 0 0,2 1 0,-2-1 0,3 0 0,-2 0 0,2 0 0,-2 1 0,2-1 0,-3 0 0,2 0 0,0 0 0,-1 1 0,2-1 0,-2 0 0,0 0 0,2 1 0,-2-1 0,1 0 0,1 0 0,-2 1 0,0-1 0,2 0 0,-3 0 0,2 1 0,0-1 0,-1 0 0,2 0 0,-4 1 0,4-1 0,-3 0 0,2 0 0,0 1 0,-1-1 0,2 0 0,-4 0 0,4 1 0,-3-1 0,2 0 0,-2 0 0,1 1 0,0-1 0,-2 0 0,4 0 0,-2 1 0,0-1 0,2 0 0,-3 0 0,2 0 0,0 0 0,-1 1 0,2-1 0,-4 0 0,4 0 0,-4 0 0,2 1 0,0-1 0,-2 0 0,2 0 0,0-2 0,-1 2 0,0-1 0,-1 1 0,2 0 0,-1 0 0,3 0 0,-4 1 0,2-1 0,0 0 0,-2 0 0,2 0 0,-2 0 0,2 1 0,-2-1 0,2 0 0,0 0 0,-2 1 0,2-1 0,-2 0 0,2 0 0,-1 0 0,0 1 0,-1-1 0,0 0 0,0 0 0,0 1 0,2-1 0,-1 0 0,1 0 0,-2 1 0,0-1 0,0 0 0,0 3 0,2-2 0,-2 3 0,2-3 0,-2 2 0,2-1 0,-1-1 0,1 2 0,-2-3 0,0 0 0,2 0 0,-2 3 0,2-2 0,-2 1 0,0-2 0,0 1 0,0-1 0,2 0 0,-2 0 0,2 1 0,-2-1 0,0 0 0,0 0 0,0 1 0,0-1 0,0 0 0,0 0 0,2 1 0,-1-1 0,0 0 0,-1 0 0,0 1 0,0-1 0,0 0 0,2 0 0,-1 0 0,1 1 0,-2-1 0,0 0 0,0 0 0,0 3 0,0-2 0,0 1 0,0-2 0,0 1 0,0-1 0,0 0 0,0 0 0,0 1 0,0-1 0,0 0 0,0 0 0,0 1 0,0-1 0,0 0 0,0 0 0,0 1 0,0-1 0,0 3 0,0-3 0,0 3 0,0-3 0,0 0 0,0 1 0,0-1 0,0 0 0,0 0 0,0 1 0,0 1 0,0-1 0,0 1 0,0-1 0,0-1 0,0 0 0,0 0 0,0 3 0,0-2 0,0 1 0,0-2 0,0 3 0,0-2 0,0 1 0,0-1 0,0-1 0,0 2 0,0-1 0,-2 2 0,1-3 0,-1 0 0,2 3 0,0-3 0,-2 3 0,2-3 0,-2 0 0,0 1 0,2-1 0,-4 0 0,3 0 0,-3 1 0,4-1 0,-4 0 0,4 0 0,-4 1 0,3-1 0,-2 0 0,2 0 0,-3 1 0,4-1 0,-4 0 0,3 0 0,-2 1 0,2-1 0,-3 0 0,2 0 0,-1 0 0,0 1 0,2-1 0,-3-2 0,4 2 0,-4-2 0,2 3 0,-2-1 0,-1 0 0,1 0 0,2 0 0,-2-2 0,4 2 0,-4-4 0,2 4 0,-2-2 0,1 2 0,0-2 0,2 2 0,-3-3 0,4 2 0,-4 0 0,2 1 0,-2-2 0,1 2 0,-1-4 0,2 2 0,0 0 0,-2-2 0,2 4 0,-2-3 0,1 2 0,0-2 0,2 2 0,-2-2 0,0 1 0,-1 0 0,0-2 0,2 4 0,-2-4 0,2 4 0,-1-2 0,0 0 0,2 2 0,-3-4 0,2 4 0,-2-2 0,0 2 0,0-1 0,0 0 0,0-1 0,0 1 0,1 0 0,0-2 0,2 3 0,-3-4 0,4 4 0,-4-4 0,2 4 0,-2-4 0,2 4 0,-2-3 0,1 0 0,1 1 0,-2-1 0,2 1 0,-2 0 0,-1-2 0,1 4 0,0-4 0,0 4 0,-1-4 0,1 4 0,0-2 0,0 1 0,1 0 0,-1-2 0,2 1 0,0 0 0,-2-2 0,1 4 0,-1-4 0,2 4 0,-2-3 0,2 0 0,0 1 0,-2-1 0,2 1 0,-3-2 0,1 1 0,0 0 0,0 1 0,-1-2 0,1 0 0,0 0 0,0 0 0,-1 0 0,1 0 0,0 0 0,0 0 0,-1 0 0,1 0 0,0 0 0,-1 0 0,1 0 0,0 0 0,0 0 0,-1 0 0,1 0 0,0 0 0,0 0 0,-1 0 0,1 0 0,0 0 0,-1 0 0,1 0 0,0 0 0,-1 0 0,1 0 0,0 0 0,0 0 0,-1 0 0,1 0 0,0 0 0,0 0 0,0 0 0,0 0 0,0 0 0,-1 0 0,1 0 0,0 0 0,0 0 0,0 0 0,0 0 0,0 0 0,-1 0 0,1 0 0,0 0 0,0 0 0,0 0 0,0 0 0,0 0 0,0 0 0,-1 0 0,1 0 0,0 0 0,0 0 0,0 0 0,0 0 0,0 0 0,0 0 0,-1 0 0,1 0 0,0 0 0,0 0 0,-1 0 0,1 0 0,0 0 0,0 0 0,-1 0 0,1 0 0,0 0 0,-1 0 0,1 0 0,0 0 0,-1 0 0,-1 0 0,1 0 0,-2 0 0,1 0 0,1 0 0,-2 0 0,1 0 0,1 0 0,-2 1 0,3 0 0,0 1 0,-3-2 0,2 0 0,-1 0 0,1 0 0,1 0 0,0 0 0,-1 0 0,1 0 0,0 0 0,-1 2 0,1-2 0,0 2 0,0-2 0,-1 0 0,1 0 0,0 0 0,-1 0 0,1 0 0,0 0 0,-1 0 0,1 0 0,0 0 0,-1 0 0,3 2 0,-2-2 0,2 2 0,-3-2 0,1 0 0,0 0 0,0 0 0,-1 0 0,1 0 0,0 0 0,0 0 0,0 0 0,-1 0 0,1 0 0,0 0 0,-1 0 0,1 2 0,0-1 0,0 0 0,0-1 0,-1 0 0,1 0 0,0 0 0,0 0 0,0 0 0,-1 0 0,1 0 0,0 0 0,2 2 0,-2-1 0,2 1 0,-3-2 0,1 0 0,0 0 0,0 0 0,0 0 0,0 0 0,-1 0 0,1 0 0,0 0 0,0 0 0,0 0 0,0 0 0,-1 0 0,1 0 0,0 0 0,0 1 0,-1 0 0,1 1 0,0-2 0,-1 0 0,1 0 0,0 0 0,0 0 0,-1 0 0,1 0 0,0 2 0,-1-2 0,1 2 0,0-2 0,-1 0 0,1 0 0,0 0 0,0 0 0,-1 0 0,1 0 0,0 0 0,0 0 0,0 0 0,-1 0 0,1 0 0,0 0 0,0 0 0,0 0 0,-1 0 0,1 0 0,0 0 0,0 0 0,0 0 0,0 0 0,-1 0 0,1 0 0,0 0 0,0 0 0,0 0 0,0 0 0,0 0 0,0 0 0,0 0 0,0 0 0,0 0 0,-1 0 0,1 0 0,0 0 0,0 0 0,0 0 0,0 0 0,2-2 0,-2 2 0,2-2 0,-2 0 0,0 2 0,1-4 0,0 3 0,2-2 0,-3 2 0,2-1 0,0 0 0,-2 2 0,2-4 0,-2 4 0,0-2 0,2 0 0,-2 2 0,2-2 0,-2 0 0,0 2 0,2-4 0,-2 3 0,4-2 0,-4 2 0,2 0 0,0-1 0,-2 1 0,2-1 0,0 1 0,-2 0 0,4-2 0,-4 2 0,4-2 0,-4 2 0,2-2 0,-2 2 0,0-1 0,2 0 0,-2 2 0,4-4 0,-4 4 0,2-2 0,-2 2 0,0 0 0,0-2 0,0 2 0,2-4 0,-2 4 0,3-4 0,-2 4 0,0-4 0,-1 4 0,2-4 0,-2 2 0,2-1 0,0 0 0,-2 2 0,2-1 0,0 0 0,-2 2 0,2-2 0,-2 2 0,0 0 0,1-2 0,0 2 0,2-4 0,-2 4 0,2-4 0,-2 4 0,2-4 0,-1 2 0,0 0 0,2-2 0,-2 2 0,2-2 0,-2 1 0,2 0 0,-2 0 0,2-1 0,-2 0 0,1 0 0,-2 2 0,2-2 0,-2 4 0,2-4 0,-3 4 0,2-4 0,0 2 0,0-2 0,2 0 0,-2 2 0,2-2 0,-2 2 0,2-2 0,-2 2 0,2-2 0,-2 2 0,0-2 0,2-1 0,-2 1 0,2 0 0,-2 2 0,2-2 0,-2 2 0,2-2 0,0 0 0,0 0 0,0-1 0,0 1 0,0 0 0,0-1 0,-2 3 0,2-2 0,-2 0 0,2-1 0,0-2 0,0 3 0,0-1 0,0 1 0,0 0 0,0 0 0,0-1 0,-2 1 0,1 0 0,-1 0 0,2-1 0,0 1 0,0 0 0,0 0 0,0-1 0,0 1 0,0 0 0,0 0 0,0 0 0,0 0 0,0 0 0,0-1 0,0 1 0,0 0 0,0 0 0,0 0 0,0-1 0,0 1 0,0 0 0,0 0 0,0 0 0,0 0 0,0-1 0,0 1 0,0 0 0,0 0 0,0-1 0,0 1 0,0 0 0,0-1 0,0 1 0,0 0 0,0 0 0,0-3 0,0 0 0,0-3 0,0-2 0,0-1 0,0 1 0,0-1 0,0 4 0,0-1 0,0 3 0,0 1 0,0 1 0,0 1 0,0 0 0,0 0 0,0 0 0,0-1 0,0 1 0,0 0 0,0 0 0,0 0 0,0 0 0,0 0 0,0-1 0,0 1 0,0 0 0,0 0 0,0 0 0,0-1 0,0 1 0,0 0 0,0 0 0,0-3 0,2 2 0,-1-2 0,1 3 0,0-3 0,-2 3 0,2-3 0,0 3 0,-1 0 0,2-1 0,-2 1 0,1 0 0,0-3 0,-2 3 0,4-3 0,-1 0 0,-1 2 0,0-1 0,0 2 0,-1-1 0,2 1 0,0 0 0,-1-1 0,2 1 0,-4 0 0,4-1 0,-3 1 0,2 0 0,-2 0 0,3-1 0,-2-1 0,3-4 0,3-6 0,-3 0 0,6-6 0,-3 6 0,3-3 0,-1 3 0,-2 1 0,1 2 0,-3 3 0,0 1 0,-1 4 0,-1 1 0,-2 0 0,2 3 0,-4-2 0,4 2 0,-2 0 0,2-1 0,0-1 0,0-1 0,0 2 0,-1-2 0,0 2 0,0-2 0,1-1 0,0 1 0,0 0 0,1-2 0,-1-4 0,3 0 0,-2-3 0,4 6 0,-3-2 0,0 2 0,-1 0 0,-1 0 0,1 3 0,-1-1 0,-2 1 0,2 2 0,-2-2 0,0 2 0,2-3 0,-3 1 0,2 0 0,-2-1 0,3 3 0,-4-2 0,4 2 0,-2-2 0,2-3 0,1 2 0,-1-1 0,1-1 0,-1 2 0,0-1 0,1-1 0,-3 2 0,2-1 0,-2 1 0,3-1 0,-1-2 0,3-1 0,3-1 0,1-2 0,3 1 0,-3-4 0,4 4 0,-4-1 0,-2 4 0,0 2 0,-4 1 0,2 1 0,-3 1 0,0 1 0,0 2 0,-1-2 0,0 2 0,0-2 0,1 0 0,0 2 0,0-2 0,1 0 0,-1 0 0,0-3 0,8-2 0,-3 2 0,12-6 0,-7 0 0,8-1 0,-5-1 0,1 2 0,-5 1 0,-1 3 0,-3 0 0,-1 4 0,-2 1 0,-2 2 0,-1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0 179 24575,'5'-2'0,"-1"-2"0,0 4 0,0-4 0,-2 1 0,2 1 0,-2-2 0,3 2 0,-1 0 0,0 0 0,0 0 0,0 2 0,0-4 0,1 4 0,-1-4 0,0 1 0,0-1 0,0 2 0,1 0 0,-1 0 0,0 2 0,0-4 0,1 3 0,-1-3 0,2 4 0,-1-4 0,2 2 0,-3-1 0,0 0 0,3 0 0,-2 0 0,1 1 0,-2 0 0,1 2 0,1-4 0,-1 3 0,1-3 0,1 2 0,-2-1 0,4-1 0,-5 4 0,3-4 0,-3 1 0,3 1 0,-2-2 0,1 1 0,1 1 0,-2-2 0,1 2 0,-2-1 0,1 0 0,-1 2 0,0-3 0,0 4 0,1-2 0,-1 0 0,2 1 0,-1-2 0,2 2 0,-3-1 0,0 0 0,1 2 0,1-2 0,-1 2 0,1-2 0,1 2 0,-2-4 0,1 3 0,1-1 0,-3 0 0,3 2 0,0-2 0,-3 2 0,3 0 0,-3 0 0,0 0 0,1-2 0,-1 2 0,0-2 0,3 2 0,-2 0 0,3 0 0,-3 0 0,4 0 0,-4 0 0,4 0 0,-4 0 0,1 0 0,1 0 0,-3 0 0,3 0 0,-3 0 0,0 0 0,1 0 0,1 0 0,-1-2 0,2 1 0,-3-1 0,0 2 0,0 0 0,3 0 0,-2 0 0,1 0 0,-1 0 0,-1 0 0,0 0 0,0 0 0,1 0 0,-1 0 0,0 0 0,0 0 0,1 0 0,-1 0 0,0 0 0,0 0 0,0 0 0,1 0 0,-1 0 0,0 0 0,0 0 0,1 0 0,-1 0 0,0 0 0,0 0 0,1 0 0,-1 0 0,0 0 0,0 0 0,1 0 0,-1 0 0,0 0 0,0 0 0,1 0 0,-1 0 0,2 0 0,-1-2 0,4 2 0,-2-2 0,2 2 0,-1 0 0,0 0 0,0 0 0,1 0 0,0 0 0,-2 0 0,2 0 0,-4 0 0,4 0 0,-4 0 0,4 0 0,-5 0 0,5 0 0,-2 0 0,0 0 0,2 0 0,-2 0 0,0 0 0,2 0 0,-2 0 0,0 0 0,2 0 0,-2 0 0,3 0 0,-1 0 0,1 0 0,-1 0 0,0 0 0,1 0 0,2-2 0,-2 1 0,2-1 0,-3 2 0,1 0 0,-1 0 0,0 0 0,-1 0 0,0 0 0,-3 0 0,4 0 0,-4 0 0,1 0 0,1 0 0,-2 0 0,1 0 0,-2 0 0,1 0 0,-1 0 0,0 2 0,0-2 0,1 4 0,-3-2 0,2 3 0,-2-1 0,2 0 0,1-2 0,-1 2 0,0-1 0,0 1 0,1 0 0,-1-2 0,0 2 0,0-2 0,1 3 0,-1-1 0,0-2 0,0 2 0,0-2 0,1 3 0,-1-3 0,0 2 0,0-2 0,1 2 0,-1 1 0,0-3 0,0 2 0,1-2 0,-1 0 0,2 2 0,-1-1 0,2 1 0,-3-1 0,3 1 0,-3-2 0,3 3 0,-3-1 0,0 0 0,1-2 0,-1 2 0,0-1 0,0 1 0,3 0 0,-2 0 0,1 1 0,-2-1 0,3 1 0,-2-1 0,1 0 0,1 1 0,-2-1 0,1 1 0,1-1 0,-2 0 0,1 1 0,-2-1 0,1 0 0,-1 0 0,0 1 0,0-1 0,1 0 0,-1 1 0,0-1 0,0 0 0,3 0 0,-2 1 0,1-1 0,-1 3 0,-1-3 0,0 3 0,1-3 0,-1 1 0,0 1 0,3-1 0,-2 2 0,1-3 0,1 3 0,-2 0 0,4 0 0,-4 2 0,4-2 0,-2 3 0,0-1 0,2 0 0,-4-2 0,4 2 0,-4-2 0,4 1 0,-4 0 0,4 0 0,-4 1 0,4 1 0,-4-3 0,4 1 0,-4-1 0,2 3 0,-1-1 0,0 1 0,3-1 0,-4 0 0,4 1 0,-4-1 0,4 1 0,-4 2 0,4-2 0,-3 2 0,1 0 0,-2 1 0,0 0 0,-1-1 0,1 0 0,0-2 0,0 2 0,0-3 0,-1 1 0,-1-1 0,1-2 0,-4 2 0,4-4 0,-3 4 0,2-5 0,-2 3 0,1 0 0,0-3 0,-2 5 0,4-4 0,-4 2 0,4-3 0,-3 2 0,2-1 0,-2 2 0,3-3 0,-4 2 0,4-1 0,-4 2 0,4-1 0,-3-1 0,3 2 0,-4-1 0,4-1 0,-4 1 0,4-1 0,-3-1 0,3 3 0,-4-3 0,4 3 0,-3-3 0,0 0 0,1 1 0,-1-1 0,1 0 0,0 0 0,-2 0 0,2 1 0,0-1 0,-2 0 0,2 0 0,-2 1 0,0-1 0,2 0 0,-1 0 0,0 1 0,-1-1 0,0 0 0,0 0 0,0 1 0,0-1 0,2 0 0,-1 0 0,1 1 0,-2-1 0,0 0 0,0 0 0,2 1 0,-2-1 0,2 0 0,-2 0 0,0 3 0,0 0 0,0 0 0,0 2 0,0-2 0,0 3 0,0-1 0,2 0 0,-1 1 0,1-1 0,-2 0 0,0 1 0,0 2 0,0-2 0,0 2 0,0-3 0,0 1 0,0-3 0,0 2 0,0-2 0,0 2 0,0-2 0,0 2 0,0-4 0,0 4 0,0-2 0,0 2 0,0-2 0,0 5 0,0-7 0,0 10 0,-2-8 0,-1 6 0,0-4 0,-1-2 0,2 2 0,-1-2 0,-1 2 0,1-2 0,-1 2 0,1-4 0,-1 4 0,2-4 0,-1 1 0,-1 1 0,3-2 0,-3 1 0,4-2 0,-4 1 0,4-1 0,-4 0 0,3 0 0,-3 3 0,4-2 0,-4 1 0,1-2 0,1 3 0,-2-2 0,2 1 0,-3-1 0,3 1 0,-2-1 0,2 1 0,-3-1 0,1-1 0,2 0 0,-2 1 0,2-1 0,-3 2 0,1-1 0,-1 2 0,3-3 0,-2 0 0,1 0 0,1 1 0,-2-1 0,2 0 0,-2 0 0,1 1 0,-1-1 0,2 0 0,-2 0 0,-1 3 0,3-2 0,-2 1 0,1-2 0,-1 1 0,0-1 0,1 0 0,-1 3 0,2-2 0,-3 1 0,1-2 0,2 0 0,-2 1 0,1-1 0,-1 0 0,0 3 0,-1-3 0,3 3 0,-2-3 0,1 0 0,-1 1 0,0-1 0,1 0 0,0 1 0,0-1 0,-1 0 0,0 0 0,-1 0 0,1 1 0,0 1 0,-1-1 0,1 2 0,-1-3 0,1 2 0,0-1 0,-1 2 0,1-3 0,-1 2 0,1-1 0,-1 2 0,1-3 0,0 0 0,-1 1 0,1-1 0,0 0 0,0 0 0,-1 1 0,-1-1 0,1 0 0,-2 1 0,3-1 0,-1-2 0,1 2 0,0-2 0,0 1 0,-1 1 0,1-2 0,0 0 0,-1 2 0,1-3 0,0 2 0,-1-2 0,1 3 0,0-4 0,-1 4 0,1-4 0,0 4 0,-1-3 0,1 0 0,0-1 0,1 2 0,0-1 0,0 1 0,-1-2 0,0 0 0,-3 0 0,2 0 0,-1 0 0,1 2 0,1-2 0,0 2 0,-3-2 0,2 0 0,-1 0 0,-1 0 0,2 0 0,-1 0 0,1 0 0,-1 2 0,1-1 0,-4 1 0,4 0 0,-4-2 0,2 2 0,-3 0 0,1-1 0,0 1 0,-1 0 0,1 0 0,2 1 0,-2 1 0,1-3 0,1 3 0,1-4 0,-1 2 0,2-2 0,-1 0 0,1 0 0,-1 0 0,1 0 0,-2 0 0,3 0 0,0 0 0,-1 0 0,1 0 0,0 0 0,0 0 0,-1 0 0,1 0 0,0 0 0,-1 0 0,1 0 0,0 0 0,-1 0 0,1 0 0,0 0 0,-1 0 0,1 0 0,0 0 0,0 0 0,-1 0 0,1 0 0,0 0 0,-1 0 0,1 0 0,0 0 0,-1 0 0,-1 0 0,1 0 0,-2 0 0,3 0 0,-3 0 0,3 0 0,-3 0 0,3 0 0,-3 0 0,2 0 0,-1 0 0,1 0 0,1 0 0,0 0 0,-1 0 0,1 0 0,0 0 0,0 0 0,-1 0 0,1 0 0,0 0 0,-1 0 0,1 0 0,0 0 0,-1 0 0,1 0 0,0 0 0,-1 0 0,1 0 0,0 0 0,0-2 0,-1 2 0,1-2 0,0 2 0,0 0 0,-1-2 0,-1 1 0,1-3 0,-1 4 0,2-2 0,0 0 0,-1 2 0,1-4 0,0 3 0,-1-2 0,1 2 0,-3-3 0,3 4 0,-3-5 0,0 5 0,2-2 0,-1 2 0,1-2 0,-1 2 0,1-2 0,-2 0 0,3 1 0,0-1 0,0 2 0,-1-1 0,1 0 0,0-1 0,0 2 0,-1 0 0,1 0 0,0 0 0,0-2 0,0 2 0,-1-2 0,1 2 0,0 0 0,-1-2 0,1 1 0,0 0 0,0 1 0,1-2 0,-1 1 0,2-1 0,-2 2 0,-1 0 0,1 0 0,2-2 0,-2 2 0,2-4 0,-3 2 0,1-1 0,0 0 0,0 0 0,0-1 0,-1 2 0,1-2 0,0 4 0,0-4 0,-1 4 0,1-4 0,0 3 0,2-2 0,-2 2 0,1-3 0,-1 4 0,0-2 0,-1 2 0,1 0 0,0-2 0,0 1 0,0-1 0,-1 2 0,1 0 0,0 0 0,0-1 0,0 0 0,0-1 0,2 1 0,-2 0 0,2-1 0,-1 1 0,0 0 0,0-3 0,-1 4 0,2-4 0,-2 4 0,4-4 0,-4 3 0,4-2 0,-4 2 0,3-3 0,-2 4 0,0-2 0,1 0 0,-2 0 0,2-1 0,0 0 0,-2 2 0,4-3 0,-4 4 0,3-4 0,-2 4 0,2-4 0,-1 2 0,0-1 0,2-1 0,-4 4 0,3-4 0,-2 2 0,2-2 0,-3 1 0,4 0 0,-4 2 0,4-3 0,-2 2 0,0 0 0,1-2 0,-2 2 0,2-3 0,-1 1 0,0 0 0,2 0 0,-4 1 0,4-1 0,-2 2 0,2-2 0,-2-1 0,2 1 0,-2 0 0,2 0 0,0 0 0,-2-1 0,1 1 0,-1 0 0,2 0 0,-1-1 0,0 1 0,-1 0 0,2 0 0,0 0 0,0-1 0,-2 1 0,2 0 0,-2-1 0,2 1 0,0 0 0,0 0 0,0 0 0,0-1 0,0 1 0,0 0 0,0 0 0,0 0 0,0-1 0,0 1 0,0 0 0,0 0 0,0 0 0,0 0 0,0 0 0,0-1 0,0 1 0,0 0 0,0 0 0,0-1 0,0 1 0,0 0 0,0 0 0,0-1 0,0 1 0,0-2 0,0 1 0,0-2 0,0 3 0,0 0 0,0-3 0,0 3 0,0-3 0,0 3 0,0 0 0,0 0 0,0-1 0,0 1 0,0 0 0,0 0 0,0 0 0,0-1 0,0 1 0,2 0 0,-2-1 0,4 1 0,-4 0 0,4 0 0,-3-1 0,1 1 0,-2 0 0,1 1 0,0 0 0,1 0 0,0-1 0,-2 0 0,4-1 0,-2 1 0,1 0 0,0 0 0,-1 0 0,1-1 0,0 1 0,-1 0 0,1 0 0,0 0 0,-2-1 0,3 1 0,-4 0 0,4 1 0,-4-1 0,2 2 0,0 0 0,-1-2 0,1 2 0,-1-1 0,0 0 0,3 2 0,-4-3 0,4 2 0,-2-3 0,3-4 0,-1 1 0,2-7 0,-1 3 0,2-1 0,-2-2 0,2 5 0,0-2 0,-2 2 0,2 1 0,-3 2 0,1 0 0,-3 3 0,0 0 0,0 1 0,-2 0 0,4 2 0,-4-2 0,2 0 0,0-1 0,-1 0 0,2-2 0,0 1 0,2-4 0,-3 2 0,2 0 0,-4 0 0,4 0 0,-1 3 0,-1-3 0,2 0 0,-1-2 0,2-4 0,2-3 0,-1 3 0,1 1 0,-2 3 0,0-1 0,-1 1 0,1 4 0,-1-4 0,-1 6 0,1-1 0,-4 0 0,4 1 0,-4-1 0,4 2 0,-4-2 0,4 2 0,-2-2 0,3-1 0,-1-1 0,3-1 0,0-3 0,3-2 0,-1 2 0,1-2 0,-3 2 0,2 1 0,-4 1 0,2 2 0,-3 2 0,0 1 0,1-1 0,-1 4 0,-2-4 0,2 4 0,-4-4 0,4 1 0,-2-1 0,2-2 0,1-1 0,2-5 0,0 4 0,1-4 0,1 5 0,-4-3 0,2 3 0,-3 0 0,0 3 0,1 2 0,-1-2 0,0 1 0,0 1 0,1-2 0,-1 0 0,0-4 0,1 1 0,2-2 0,-3 4 0,3-1 0,-3 2 0,1-1 0,-1 1 0,0 2 0,0-2 0,0 3 0,0-3 0,1 4 0,-1-4 0,0 2 0,0-2 0,0 1 0,1-1 0,-1 2 0,0 0 0,0-2 0,1 3 0,-1-2 0,0 2 0,0-1 0,0 2 0,1-2 0,-1 2 0,0-2 0,0 2 0,1 0 0,-1 0 0,0-2 0,0 1 0,-2-2 0,2 0 0,-1-1 0,3-1 0,1 1 0,3-3 0,-1 2 0,3-2 0,-4 2 0,3 0 0,-6 1 0,2 1 0,-3 1 0,0 0 0,0 2 0,1-2 0,-1 0 0,0 2 0,-2-4 0,2 3 0,-1-1 0,1 0 0,0 2 0,0-4 0,0 4 0,-2-4 0,2 3 0,-2 0 0,1-1 0,0 1 0,0 0 0,-1-1 0,2 1 0,-2-3 0,2 4 0,-2-4 0,2 4 0,-1-2 0,-1 0 0,2 1 0,-4-2 0,4 2 0,-2-1 0,3 0 0,-1 2 0,0-4 0,0 3 0,1 0 0,-1-1 0,0 1 0,0-1 0,1 2 0,-1-2 0,0 2 0,-2-4 0,2 4 0,-2-2 0,3 0 0,-1 1 0,0-3 0,0 2 0,3-3 0,-2 1 0,4-1 0,-5 1 0,3 1 0,-3 1 0,0 2 0,0 0 0,-1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153 262 24575,'-8'-3'0,"1"-1"0,1-1 0,3 2 0,-4-4 0,2 4 0,0-4 0,-2 2 0,2-2 0,0 2 0,0-2 0,2 4 0,-1 0 0,1 0 0,0 1 0,0-1 0,0 0 0,0 0 0,1 0 0,0 0 0,0 1 0,0-1 0,-1 2 0,2-1 0,-2-1 0,0 3 0,0-1 0,0 1 0,0 0 0,0 0 0,2-2 0,-2 2 0,1-3 0,-1 3 0,0-3 0,1 1 0,0 1 0,1-2 0,-1 3 0,0-3 0,-1 1 0,0-1 0,0 0 0,0 2 0,1-2 0,0 3 0,2-3 0,0 3 0,1-2 0,2 1 0,0 0 0,0 0 0,0 0 0,2 0 0,-1-1 0,2 0 0,-3 0 0,4-1 0,-4 1 0,4 0 0,-2-1 0,0 3 0,1-3 0,-2 1 0,0-1 0,1 0 0,-1 1 0,0-1 0,-1 3 0,0-3 0,1 3 0,-1-3 0,0 2 0,0-1 0,0 1 0,0-1 0,0 1 0,0-2 0,0 3 0,0-3 0,0 2 0,0-2 0,0-1 0,-1 1 0,1 2 0,-2-2 0,2 1 0,0 1 0,-1-2 0,1 3 0,-3-3 0,3 1 0,-3-1 0,3 1 0,-2 0 0,2 1 0,-1-1 0,1 0 0,-2 0 0,1 0 0,1 1 0,-2 0 0,1 0 0,0 0 0,-1-1 0,2 0 0,-2 0 0,1-1 0,1 2 0,-2-1 0,2-1 0,0 1 0,1 1 0,-2-1 0,0 1 0,1 1 0,-1-2 0,-1 1 0,2 1 0,-2-2 0,2 2 0,0-1 0,0 1 0,0-2 0,0 2 0,-2-1 0,1 1 0,-2-2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201 311 24575,'-9'-6'0,"2"2"0,-4-6 0,2 5 0,-1-4 0,0 4 0,2-2 0,1 2 0,0 1 0,4 1 0,-2 0 0,2 3 0,1-3 0,-1 1 0,1 0 0,-1 0 0,0 0 0,0 0 0,-2-1 0,2 2 0,-2-3 0,2 1 0,-2 0 0,2 0 0,-2 0 0,0-1 0,1-1 0,-2 2 0,2-2 0,-1 2 0,2 0 0,0-1 0,0 3 0,1-2 0,0 1 0,0-1 0,-1 0 0,0 1 0,0 0 0,0 0 0,-1-1 0,1 1 0,2-1 0,-2 3 0,2-3 0,-1 3 0,0-1 0,6-2 0,-1 1 0,6-3 0,-2 1 0,1-1 0,0 0 0,1-1 0,-3 1 0,1 2 0,0-1 0,-2-1 0,2 2 0,-4-1 0,2 1 0,0 1 0,-2 1 0,2-2 0,-2 2 0,0 0 0,0 0 0,0 0 0,0-1 0,0 0 0,0 0 0,0-1 0,0 3 0,0-3 0,0 2 0,0-1 0,-1-1 0,1 3 0,-3-3 0,3 3 0,-2-3 0,2 3 0,-1-3 0,1 3 0,-2-3 0,2 3 0,-1-3 0,1 1 0,-2-1 0,1 0 0,0 2 0,-1-2 0,2 1 0,-2-1 0,2 0 0,0 0 0,0 0 0,0 0 0,1-1 0,-1 1 0,0 0 0,0 0 0,0 1 0,0 0 0,0 1 0,0 0 0,-1-1 0,0 2 0,0-1 0,1 1 0,0-2 0,0 2 0,-2-3 0,2 3 0,-1-1 0,-1 0 0,1 0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167 298 24575,'-2'-5'0,"2"-1"0,-3 5 0,2-2 0,-2 0 0,-1-1 0,1 1 0,0 0 0,0 0 0,0 0 0,0 0 0,0 0 0,0 0 0,0 0 0,0 0 0,-2-2 0,1 1 0,-1-1 0,2 2 0,-1 0 0,0-2 0,-3 0 0,4-2 0,-4 0 0,3 0 0,-1 1 0,2-1 0,-2 1 0,1 2 0,0 0 0,0 1 0,1 1 0,2 0 0,-2 0 0,1-1 0,-1 0 0,0 0 0,0 0 0,0 0 0,0 0 0,1 0 0,0 1 0,1 0 0,-1 1 0,0-1 0,-1 0 0,0-1 0,0 0 0,0 2 0,2-2 0,-2 3 0,2-3 0,-1 3 0,0-2 0,0 1 0,5 1 0,-1-1 0,4 1 0,-3 0 0,-1 0 0,1 0 0,0 0 0,0 0 0,0 0 0,0 0 0,0 0 0,0 0 0,0 0 0,0-2 0,0 2 0,0-3 0,1 1 0,-1 1 0,0-2 0,0 2 0,0-1 0,0 0 0,0 0 0,0-1 0,0 3 0,0-3 0,0 3 0,0-3 0,-1 1 0,1 1 0,-2-2 0,3 3 0,-3-3 0,2 2 0,-1-1 0,1 0 0,0-1 0,0 0 0,-2 0 0,2 0 0,-3 0 0,3 0 0,-3-1 0,3 0 0,-1 0 0,0-1 0,1 2 0,-2 2 0,2-2 0,0 1 0,0 0 0,-1 0 0,0 1 0,0 0 0,1 1 0,-1-1 0,0 0 0,0 0 0,1 0 0,0 0 0,0-1 0,0 1 0,0-1 0,0 0 0,0 0 0,-2 0 0,2 1 0,-1-1 0,1 1 0,-2-1 0,0 1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119 269 24575,'-4'-3'0,"-2"0"0,2-2 0,-2 0 0,1 0 0,-1-2 0,1 4 0,2-2 0,-2 2 0,2-1 0,-2-1 0,2 2 0,0-2 0,-1 2 0,0-2 0,0 2 0,-1-2 0,2 2 0,1 0 0,0 0 0,0 0 0,-1 0 0,0 0 0,0 1 0,1-1 0,0 3 0,1-3 0,-1 3 0,2-3 0,-3 3 0,3-3 0,-3 3 0,3-3 0,-3 3 0,3-3 0,-3 3 0,3-3 0,-3 3 0,3-3 0,-3 3 0,3-3 0,0 1 0,1 0 0,2 0 0,2-1 0,0 1 0,2-3 0,0 1 0,0-2 0,-1 2 0,1-2 0,-2 2 0,2-1 0,-4 2 0,2 0 0,-2 0 0,0-1 0,0 1 0,0 2 0,0-2 0,0 2 0,-1-1 0,1 1 0,-2-1 0,2 1 0,-1-2 0,1 2 0,-1-1 0,1-1 0,0 1 0,0 1 0,-1-2 0,0 3 0,0-2 0,0 1 0,0 1 0,0-2 0,0 1 0,1 0 0,-2-1 0,2 1 0,-1-1 0,0 1 0,-1-1 0,1 0 0,0-1 0,1 1 0,-1 0 0,0 0 0,0-1 0,1 0 0,0 0 0,-2 0 0,2 0 0,-1 0 0,-1 0 0,2-1 0,-3 1 0,2 0 0,-1 2 0,0-2 0,0 3 0,-1-2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24575,'7'0'0,"-1"0"0,-1 1 0,-2 0 0,4 3 0,-2-2 0,0 3 0,1-1 0,-2-1 0,2 0 0,-2 0 0,0 0 0,-1 0 0,0 0 0,0-1 0,0 1 0,0-1 0,1-1 0,-1 2 0,0-3 0,0 3 0,0-3 0,0 3 0,0-1 0,0 0 0,0 0 0,0 0 0,0 0 0,0 0 0,0 0 0,2 1 0,-1-1 0,0 1 0,-1-3 0,0 3 0,1-3 0,-1 3 0,0-1 0,0-1 0,-2 2 0,2-3 0,-3 3 0,3-3 0,-1 3 0,1-3 0,-2 3 0,2-3 0,-1 3 0,0-3 0,0 3 0,1-3 0,-2 3 0,2-3 0,-1 3 0,-1-2 0,-1 2 0,0 0 0,0 0 0,0 0 0,0 0 0,0 0 0,0 0 0,0 0 0,0 0 0,0 0 0,-3 0 0,1 2 0,-5-1 0,2 1 0,-2-2 0,0 1 0,0-1 0,1 0 0,-1 1 0,2-1 0,-2 0 0,2-1 0,0 0 0,-2-1 0,2 0 0,0 0 0,-1-1 0,2 1 0,-2 0 0,2 0 0,0-1 0,0 0 0,1 0 0,0 0 0,0 0 0,0 0 0,0 0 0,0 0 0,1 2 0,0-2 0,0 1 0,0 1 0,0-2 0,0 1 0,1-1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19:51:02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24575,'5'1'0,"-1"0"0,-1 1 0,0 0 0,0 0 0,0 0 0,0 0 0,0 1 0,0-1 0,0 0 0,-1 0 0,1 1 0,-2-1 0,2 1 0,0-2 0,1 2 0,-3 1 0,2-1 0,-1-2 0,1 2 0,0-1 0,-1 1 0,0-1 0,0 0 0,1 0 0,-1 1 0,0 0 0,0 0 0,1 0 0,0 0 0,0 0 0,0 0 0,0 0 0,-1 0 0,1-1 0,-3 1 0,3-3 0,-3 3 0,3-2 0,-2 2 0,2 0 0,-1 0 0,0-1 0,-1 0 0,1-1 0,-1 1 0,1-2 0,-2 3 0,3-3 0,-3 3 0,1-1 0,-1 0 0,0 1 0,0 0 0,0 0 0,0 0 0,0 0 0,-1 0 0,1 0 0,-3-2 0,3 2 0,-3-3 0,1 3 0,-1-1 0,0 0 0,1 0 0,0 0 0,0 0 0,-1 1 0,0-3 0,-1 3 0,1-3 0,0 3 0,0-3 0,0 3 0,0-2 0,0 1 0,0 1 0,0-2 0,0 1 0,1 1 0,0-3 0,0 3 0,-1-3 0,1 3 0,0-2 0,0 1 0,1 1 0,-2-3 0,3 3 0,-3-3 0,1 1 0,1 0 0,-2 1 0,1 1 0,0 0 0,0 0 0,-1-2 0,3 2 0,-3-3 0,2 3 0,-1-3 0,1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FC106-FA4C-D84B-894A-FD5A3108A1DF}" type="datetimeFigureOut">
              <a:rPr lang="de-DE" smtClean="0"/>
              <a:t>20.12.21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23017-8984-CF45-9344-DD2E163C37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32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23017-8984-CF45-9344-DD2E163C37C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43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23017-8984-CF45-9344-DD2E163C37C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01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23017-8984-CF45-9344-DD2E163C37C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06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23017-8984-CF45-9344-DD2E163C37C6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603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23017-8984-CF45-9344-DD2E163C37C6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BDB8-BD52-8B4D-9621-43186A10D3DA}" type="datetime1">
              <a:rPr lang="de-DE" smtClean="0"/>
              <a:t>20.12.21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47EA-A9E4-BF48-B68F-FB806D906D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10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2EEDB-77B9-7C45-8817-6C8A15FA3B12}" type="datetime1">
              <a:rPr lang="de-DE" smtClean="0"/>
              <a:t>20.12.21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47EA-A9E4-BF48-B68F-FB806D906D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09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E06E-AB6D-1845-B2E9-2F34D05BF1FF}" type="datetime1">
              <a:rPr lang="de-DE" smtClean="0"/>
              <a:t>20.12.21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47EA-A9E4-BF48-B68F-FB806D906D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36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AB61-A62A-194C-B4D1-035E8BD6A3BC}" type="datetime1">
              <a:rPr lang="de-DE" smtClean="0"/>
              <a:t>20.12.21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‹Nr.›</a:t>
            </a:fld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59845F81-A722-A848-96B2-685CD538F7FB}"/>
              </a:ext>
            </a:extLst>
          </p:cNvPr>
          <p:cNvCxnSpPr>
            <a:cxnSpLocks/>
          </p:cNvCxnSpPr>
          <p:nvPr userDrawn="1"/>
        </p:nvCxnSpPr>
        <p:spPr>
          <a:xfrm>
            <a:off x="628650" y="1271371"/>
            <a:ext cx="78867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5B55A43C-068F-E244-AF44-233AF4BD0BF7}"/>
              </a:ext>
            </a:extLst>
          </p:cNvPr>
          <p:cNvCxnSpPr/>
          <p:nvPr userDrawn="1"/>
        </p:nvCxnSpPr>
        <p:spPr>
          <a:xfrm>
            <a:off x="8199383" y="6471580"/>
            <a:ext cx="0" cy="18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17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5DDE9-0208-C54D-929B-5FC82C968F50}" type="datetime1">
              <a:rPr lang="de-DE" smtClean="0"/>
              <a:t>20.12.21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47EA-A9E4-BF48-B68F-FB806D906D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11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727-2D6D-9E4D-9334-9375B8549FA2}" type="datetime1">
              <a:rPr lang="de-DE" smtClean="0"/>
              <a:t>20.12.21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47EA-A9E4-BF48-B68F-FB806D906D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86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CC5F-662E-E440-B1B1-61A5F02E51BB}" type="datetime1">
              <a:rPr lang="de-DE" smtClean="0"/>
              <a:t>20.12.21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47EA-A9E4-BF48-B68F-FB806D906D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41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1075-AD8C-6041-B579-5255738C940D}" type="datetime1">
              <a:rPr lang="de-DE" smtClean="0"/>
              <a:t>20.12.21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47EA-A9E4-BF48-B68F-FB806D906D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930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B65A-164C-FE4B-A4D2-D9EF48DA2B08}" type="datetime1">
              <a:rPr lang="de-DE" smtClean="0"/>
              <a:t>20.12.21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47EA-A9E4-BF48-B68F-FB806D906D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70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A364A-FB2B-D94B-95A5-B52E207A1FA3}" type="datetime1">
              <a:rPr lang="de-DE" smtClean="0"/>
              <a:t>20.12.21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47EA-A9E4-BF48-B68F-FB806D906D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42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D32C-6515-3D49-AFEF-A57AEFC83E18}" type="datetime1">
              <a:rPr lang="de-DE" smtClean="0"/>
              <a:t>20.12.21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47EA-A9E4-BF48-B68F-FB806D906D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97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1153"/>
            <a:ext cx="7886700" cy="780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35431"/>
            <a:ext cx="7886700" cy="49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341E9-95D8-2340-98B4-A98FE5D09A1D}" type="datetime1">
              <a:rPr lang="de-DE" smtClean="0"/>
              <a:t>20.12.21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768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LM Sans 10" pitchFamily="2" charset="77"/>
              </a:defRPr>
            </a:lvl1pPr>
          </a:lstStyle>
          <a:p>
            <a:fld id="{829A47EA-A9E4-BF48-B68F-FB806D906D7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01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LM Sans 1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M Sans 1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M Sans 1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M Sans 1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M Sans 1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M Sans 1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10" Type="http://schemas.openxmlformats.org/officeDocument/2006/relationships/image" Target="../media/image43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35.emf"/><Relationship Id="rId7" Type="http://schemas.openxmlformats.org/officeDocument/2006/relationships/image" Target="../media/image48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16.jpg"/><Relationship Id="rId7" Type="http://schemas.openxmlformats.org/officeDocument/2006/relationships/image" Target="../media/image56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10" Type="http://schemas.openxmlformats.org/officeDocument/2006/relationships/image" Target="../media/image58.emf"/><Relationship Id="rId4" Type="http://schemas.openxmlformats.org/officeDocument/2006/relationships/image" Target="../media/image53.emf"/><Relationship Id="rId9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11" Type="http://schemas.openxmlformats.org/officeDocument/2006/relationships/image" Target="../media/image72.emf"/><Relationship Id="rId5" Type="http://schemas.openxmlformats.org/officeDocument/2006/relationships/image" Target="../media/image66.png"/><Relationship Id="rId10" Type="http://schemas.openxmlformats.org/officeDocument/2006/relationships/image" Target="../media/image71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microsoft.com/office/2007/relationships/hdphoto" Target="../media/hdphoto1.wdp"/><Relationship Id="rId7" Type="http://schemas.openxmlformats.org/officeDocument/2006/relationships/image" Target="../media/image76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11" Type="http://schemas.openxmlformats.org/officeDocument/2006/relationships/image" Target="../media/image80.emf"/><Relationship Id="rId5" Type="http://schemas.openxmlformats.org/officeDocument/2006/relationships/image" Target="../media/image74.emf"/><Relationship Id="rId10" Type="http://schemas.openxmlformats.org/officeDocument/2006/relationships/image" Target="../media/image79.emf"/><Relationship Id="rId4" Type="http://schemas.openxmlformats.org/officeDocument/2006/relationships/image" Target="../media/image35.emf"/><Relationship Id="rId9" Type="http://schemas.openxmlformats.org/officeDocument/2006/relationships/image" Target="../media/image7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2.mp4"/><Relationship Id="rId7" Type="http://schemas.openxmlformats.org/officeDocument/2006/relationships/image" Target="../media/image8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3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85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21" Type="http://schemas.openxmlformats.org/officeDocument/2006/relationships/image" Target="../media/image890.png"/><Relationship Id="rId7" Type="http://schemas.openxmlformats.org/officeDocument/2006/relationships/image" Target="../media/image820.png"/><Relationship Id="rId12" Type="http://schemas.openxmlformats.org/officeDocument/2006/relationships/customXml" Target="../ink/ink5.xml"/><Relationship Id="rId17" Type="http://schemas.openxmlformats.org/officeDocument/2006/relationships/image" Target="../media/image870.png"/><Relationship Id="rId25" Type="http://schemas.openxmlformats.org/officeDocument/2006/relationships/image" Target="../media/image91.png"/><Relationship Id="rId2" Type="http://schemas.openxmlformats.org/officeDocument/2006/relationships/customXml" Target="../ink/ink1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840.png"/><Relationship Id="rId24" Type="http://schemas.openxmlformats.org/officeDocument/2006/relationships/customXml" Target="../ink/ink11.xml"/><Relationship Id="rId5" Type="http://schemas.openxmlformats.org/officeDocument/2006/relationships/image" Target="../media/image810.png"/><Relationship Id="rId15" Type="http://schemas.openxmlformats.org/officeDocument/2006/relationships/image" Target="../media/image860.png"/><Relationship Id="rId23" Type="http://schemas.openxmlformats.org/officeDocument/2006/relationships/image" Target="../media/image90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880.png"/><Relationship Id="rId9" Type="http://schemas.openxmlformats.org/officeDocument/2006/relationships/image" Target="../media/image83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92.png"/><Relationship Id="rId30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image" Target="../media/image99.emf"/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12" Type="http://schemas.openxmlformats.org/officeDocument/2006/relationships/image" Target="../media/image98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11" Type="http://schemas.openxmlformats.org/officeDocument/2006/relationships/image" Target="../media/image97.emf"/><Relationship Id="rId5" Type="http://schemas.openxmlformats.org/officeDocument/2006/relationships/image" Target="../media/image91.emf"/><Relationship Id="rId15" Type="http://schemas.openxmlformats.org/officeDocument/2006/relationships/image" Target="../media/image101.emf"/><Relationship Id="rId10" Type="http://schemas.openxmlformats.org/officeDocument/2006/relationships/image" Target="../media/image96.emf"/><Relationship Id="rId4" Type="http://schemas.openxmlformats.org/officeDocument/2006/relationships/image" Target="../media/image90.emf"/><Relationship Id="rId9" Type="http://schemas.openxmlformats.org/officeDocument/2006/relationships/image" Target="../media/image95.emf"/><Relationship Id="rId14" Type="http://schemas.openxmlformats.org/officeDocument/2006/relationships/image" Target="../media/image10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13" Type="http://schemas.openxmlformats.org/officeDocument/2006/relationships/image" Target="../media/image101.emf"/><Relationship Id="rId3" Type="http://schemas.openxmlformats.org/officeDocument/2006/relationships/image" Target="../media/image92.emf"/><Relationship Id="rId7" Type="http://schemas.openxmlformats.org/officeDocument/2006/relationships/image" Target="../media/image100.emf"/><Relationship Id="rId12" Type="http://schemas.openxmlformats.org/officeDocument/2006/relationships/image" Target="../media/image88.png"/><Relationship Id="rId17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11" Type="http://schemas.openxmlformats.org/officeDocument/2006/relationships/image" Target="../media/image99.emf"/><Relationship Id="rId5" Type="http://schemas.openxmlformats.org/officeDocument/2006/relationships/image" Target="../media/image94.emf"/><Relationship Id="rId15" Type="http://schemas.openxmlformats.org/officeDocument/2006/relationships/image" Target="../media/image89.emf"/><Relationship Id="rId10" Type="http://schemas.openxmlformats.org/officeDocument/2006/relationships/image" Target="../media/image98.emf"/><Relationship Id="rId4" Type="http://schemas.openxmlformats.org/officeDocument/2006/relationships/image" Target="../media/image93.emf"/><Relationship Id="rId9" Type="http://schemas.openxmlformats.org/officeDocument/2006/relationships/image" Target="../media/image97.emf"/><Relationship Id="rId1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jp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8699D16-5D82-9D46-AA80-46DDC2E1A0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8398933"/>
          </a:xfrm>
          <a:prstGeom prst="rect">
            <a:avLst/>
          </a:prstGeom>
        </p:spPr>
      </p:pic>
      <p:pic>
        <p:nvPicPr>
          <p:cNvPr id="1026" name="Picture 2" descr="Memes For Ages! — Schrödinger&amp;#39;s cat">
            <a:extLst>
              <a:ext uri="{FF2B5EF4-FFF2-40B4-BE49-F238E27FC236}">
                <a16:creationId xmlns:a16="http://schemas.microsoft.com/office/drawing/2014/main" id="{D489C10E-70FE-B74D-92B8-8D11087D7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428">
            <a:off x="3651032" y="3541661"/>
            <a:ext cx="3302957" cy="37668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fe Death Schrödinger&amp;#39;s Cat Large Pp Meme | Life Meme on awwmemes.com">
            <a:extLst>
              <a:ext uri="{FF2B5EF4-FFF2-40B4-BE49-F238E27FC236}">
                <a16:creationId xmlns:a16="http://schemas.microsoft.com/office/drawing/2014/main" id="{83FF5EA6-306A-1846-85E8-A07CD0FE2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/>
        </p:blipFill>
        <p:spPr bwMode="auto">
          <a:xfrm>
            <a:off x="6523711" y="1142381"/>
            <a:ext cx="2125479" cy="30430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5273D401-F4CE-7947-ADA8-E54EFB5AE107}"/>
              </a:ext>
            </a:extLst>
          </p:cNvPr>
          <p:cNvSpPr txBox="1"/>
          <p:nvPr/>
        </p:nvSpPr>
        <p:spPr>
          <a:xfrm rot="586885">
            <a:off x="3935973" y="3613847"/>
            <a:ext cx="3332790" cy="52322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LM Sans 10" pitchFamily="2" charset="77"/>
              </a:rPr>
              <a:t>Meanwhile, inside the box, Schrödinger’s cat plans its revenge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D4976984-2D3E-7B40-BD0B-DB25AC9521E4}"/>
              </a:ext>
            </a:extLst>
          </p:cNvPr>
          <p:cNvSpPr/>
          <p:nvPr/>
        </p:nvSpPr>
        <p:spPr>
          <a:xfrm rot="5400000">
            <a:off x="2021817" y="-7391221"/>
            <a:ext cx="4865914" cy="10811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DA3DEFB-B292-8742-B784-77F3F4A24F54}"/>
              </a:ext>
            </a:extLst>
          </p:cNvPr>
          <p:cNvSpPr txBox="1"/>
          <p:nvPr/>
        </p:nvSpPr>
        <p:spPr>
          <a:xfrm rot="21087096">
            <a:off x="936667" y="5723392"/>
            <a:ext cx="3110400" cy="52322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LM Sans 10" pitchFamily="2" charset="77"/>
              </a:rPr>
              <a:t>This poster is indeterminably funny or not until observed.</a:t>
            </a:r>
          </a:p>
        </p:txBody>
      </p:sp>
      <p:pic>
        <p:nvPicPr>
          <p:cNvPr id="12" name="Picture 4" descr="What is the best Schrödinger&amp;#39;s Cat joke? - Quora">
            <a:extLst>
              <a:ext uri="{FF2B5EF4-FFF2-40B4-BE49-F238E27FC236}">
                <a16:creationId xmlns:a16="http://schemas.microsoft.com/office/drawing/2014/main" id="{89E6A7CA-F457-C047-A0AB-365CB7988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"/>
          <a:stretch/>
        </p:blipFill>
        <p:spPr bwMode="auto">
          <a:xfrm rot="21087096">
            <a:off x="601056" y="1760811"/>
            <a:ext cx="3104051" cy="40195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awing Pin PNG Transparent Images | PNG All">
            <a:extLst>
              <a:ext uri="{FF2B5EF4-FFF2-40B4-BE49-F238E27FC236}">
                <a16:creationId xmlns:a16="http://schemas.microsoft.com/office/drawing/2014/main" id="{E3B80308-695C-AB45-A685-DB9B64258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6" y="1898845"/>
            <a:ext cx="503894" cy="3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Drawing Pin PNG Transparent Images | PNG All">
            <a:extLst>
              <a:ext uri="{FF2B5EF4-FFF2-40B4-BE49-F238E27FC236}">
                <a16:creationId xmlns:a16="http://schemas.microsoft.com/office/drawing/2014/main" id="{3118DEBD-1115-994F-8015-AC27815EF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32" y="1517931"/>
            <a:ext cx="503894" cy="3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F03EAD7E-EB93-3643-8937-0F796248769F}"/>
              </a:ext>
            </a:extLst>
          </p:cNvPr>
          <p:cNvSpPr/>
          <p:nvPr/>
        </p:nvSpPr>
        <p:spPr>
          <a:xfrm>
            <a:off x="-4424368" y="-464910"/>
            <a:ext cx="4865914" cy="9116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325DEDC-16ED-094A-BCE8-243EC7B43033}"/>
              </a:ext>
            </a:extLst>
          </p:cNvPr>
          <p:cNvSpPr/>
          <p:nvPr/>
        </p:nvSpPr>
        <p:spPr>
          <a:xfrm rot="5400000">
            <a:off x="2194926" y="3440880"/>
            <a:ext cx="4865914" cy="10811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52BDCBE-680E-1945-91CA-00DA498D898C}"/>
              </a:ext>
            </a:extLst>
          </p:cNvPr>
          <p:cNvSpPr/>
          <p:nvPr/>
        </p:nvSpPr>
        <p:spPr>
          <a:xfrm>
            <a:off x="8630984" y="-717093"/>
            <a:ext cx="4865914" cy="9116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820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 rechteckige Legende 4">
            <a:extLst>
              <a:ext uri="{FF2B5EF4-FFF2-40B4-BE49-F238E27FC236}">
                <a16:creationId xmlns:a16="http://schemas.microsoft.com/office/drawing/2014/main" id="{F459C6ED-4BAB-3E49-9749-6AC12E63AF74}"/>
              </a:ext>
            </a:extLst>
          </p:cNvPr>
          <p:cNvSpPr/>
          <p:nvPr/>
        </p:nvSpPr>
        <p:spPr>
          <a:xfrm>
            <a:off x="873800" y="4082701"/>
            <a:ext cx="5478141" cy="1666694"/>
          </a:xfrm>
          <a:prstGeom prst="wedgeRoundRectCallout">
            <a:avLst>
              <a:gd name="adj1" fmla="val 66605"/>
              <a:gd name="adj2" fmla="val 33618"/>
              <a:gd name="adj3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611F3F-5E87-C24A-9BBF-45788E14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2.1 The Copenhagen interpretation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008E7E-5E28-A547-9C1B-912732A8B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10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F05DF6-7A1E-BB48-ACF6-0542A2903D89}"/>
              </a:ext>
            </a:extLst>
          </p:cNvPr>
          <p:cNvSpPr txBox="1"/>
          <p:nvPr/>
        </p:nvSpPr>
        <p:spPr>
          <a:xfrm>
            <a:off x="984064" y="3991090"/>
            <a:ext cx="5231108" cy="1956507"/>
          </a:xfrm>
          <a:prstGeom prst="rect">
            <a:avLst/>
          </a:prstGeom>
          <a:noFill/>
        </p:spPr>
        <p:txBody>
          <a:bodyPr wrap="square" lIns="216000" tIns="216000" rIns="216000" bIns="216000" rtlCol="0">
            <a:spAutoFit/>
          </a:bodyPr>
          <a:lstStyle>
            <a:defPPr>
              <a:defRPr lang="en-US"/>
            </a:defPPr>
            <a:lvl1pPr>
              <a:lnSpc>
                <a:spcPts val="1980"/>
              </a:lnSpc>
              <a:defRPr sz="1400" i="1">
                <a:latin typeface="LM Sans 10" pitchFamily="2" charset="77"/>
              </a:defRPr>
            </a:lvl1pPr>
          </a:lstStyle>
          <a:p>
            <a:r>
              <a:rPr lang="en-GB" dirty="0"/>
              <a:t>This is a horrible viewpoint. </a:t>
            </a:r>
          </a:p>
          <a:p>
            <a:r>
              <a:rPr lang="en-GB" dirty="0"/>
              <a:t>Do you seriously entertain the thought that without observer there is no reality? Which observer? Any observer? </a:t>
            </a:r>
          </a:p>
          <a:p>
            <a:r>
              <a:rPr lang="en-GB" dirty="0"/>
              <a:t>Is a fly an observer? Is a star an observer? Was there no reality before 109 B.C. before life began?  </a:t>
            </a:r>
            <a:r>
              <a:rPr lang="en-GB" sz="1100" dirty="0"/>
              <a:t>Feynman lectures on gravity  (1961) </a:t>
            </a:r>
          </a:p>
          <a:p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6F50589-5BC9-5A44-829F-0BF133F3D2FA}"/>
              </a:ext>
            </a:extLst>
          </p:cNvPr>
          <p:cNvGrpSpPr/>
          <p:nvPr/>
        </p:nvGrpSpPr>
        <p:grpSpPr>
          <a:xfrm>
            <a:off x="7194328" y="4304171"/>
            <a:ext cx="1309298" cy="1955010"/>
            <a:chOff x="7194328" y="4304171"/>
            <a:chExt cx="1309298" cy="19550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F97D79C-1622-184C-B641-A2ADE21BE1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" r="3574"/>
            <a:stretch/>
          </p:blipFill>
          <p:spPr bwMode="auto">
            <a:xfrm>
              <a:off x="7194328" y="4304171"/>
              <a:ext cx="1309298" cy="1704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B5553FD-AEE7-FF44-B880-861AFA2083C8}"/>
                </a:ext>
              </a:extLst>
            </p:cNvPr>
            <p:cNvSpPr/>
            <p:nvPr/>
          </p:nvSpPr>
          <p:spPr>
            <a:xfrm>
              <a:off x="7194328" y="6008349"/>
              <a:ext cx="1309298" cy="2508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LM Sans 10" pitchFamily="2" charset="77"/>
                </a:rPr>
                <a:t>Richard P. Feynman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F7A1D09-F387-2A45-A64C-0ED54C1F6DC6}"/>
              </a:ext>
            </a:extLst>
          </p:cNvPr>
          <p:cNvGrpSpPr/>
          <p:nvPr/>
        </p:nvGrpSpPr>
        <p:grpSpPr>
          <a:xfrm>
            <a:off x="635262" y="1449167"/>
            <a:ext cx="1309298" cy="1955010"/>
            <a:chOff x="873800" y="1528679"/>
            <a:chExt cx="1309298" cy="19550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76D14A9-1E91-8E40-B247-6163526122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800" y="1528679"/>
              <a:ext cx="1309298" cy="1704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5F06BC62-C708-7C49-BFE6-D3A8B1025E27}"/>
                </a:ext>
              </a:extLst>
            </p:cNvPr>
            <p:cNvSpPr/>
            <p:nvPr/>
          </p:nvSpPr>
          <p:spPr>
            <a:xfrm>
              <a:off x="873800" y="3232857"/>
              <a:ext cx="1309298" cy="2508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LM Sans 10" pitchFamily="2" charset="77"/>
                </a:rPr>
                <a:t>John S. Bell</a:t>
              </a:r>
            </a:p>
          </p:txBody>
        </p:sp>
      </p:grpSp>
      <p:sp>
        <p:nvSpPr>
          <p:cNvPr id="21" name="Abgerundete rechteckige Legende 20">
            <a:extLst>
              <a:ext uri="{FF2B5EF4-FFF2-40B4-BE49-F238E27FC236}">
                <a16:creationId xmlns:a16="http://schemas.microsoft.com/office/drawing/2014/main" id="{16DD21DC-0452-A14A-BF13-1674D59EBEAA}"/>
              </a:ext>
            </a:extLst>
          </p:cNvPr>
          <p:cNvSpPr/>
          <p:nvPr/>
        </p:nvSpPr>
        <p:spPr>
          <a:xfrm>
            <a:off x="2807963" y="1834809"/>
            <a:ext cx="5478141" cy="1666694"/>
          </a:xfrm>
          <a:prstGeom prst="wedgeRoundRectCallout">
            <a:avLst>
              <a:gd name="adj1" fmla="val -66204"/>
              <a:gd name="adj2" fmla="val 5788"/>
              <a:gd name="adj3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1653CB2-1242-E941-86B8-654CFCB8B6A1}"/>
              </a:ext>
            </a:extLst>
          </p:cNvPr>
          <p:cNvSpPr txBox="1"/>
          <p:nvPr/>
        </p:nvSpPr>
        <p:spPr>
          <a:xfrm rot="10800000" flipV="1">
            <a:off x="2807963" y="1776365"/>
            <a:ext cx="5479200" cy="1995620"/>
          </a:xfrm>
          <a:prstGeom prst="rect">
            <a:avLst/>
          </a:prstGeom>
          <a:noFill/>
        </p:spPr>
        <p:txBody>
          <a:bodyPr wrap="square" lIns="216000" tIns="216000" rIns="216000" bIns="216000" rtlCol="0">
            <a:spAutoFit/>
          </a:bodyPr>
          <a:lstStyle/>
          <a:p>
            <a:pPr>
              <a:lnSpc>
                <a:spcPts val="1980"/>
              </a:lnSpc>
            </a:pPr>
            <a:r>
              <a:rPr lang="en-US" sz="1400" i="1" dirty="0">
                <a:latin typeface="LM Sans 10" pitchFamily="2" charset="77"/>
              </a:rPr>
              <a:t>What exactly qualifies some physical systems to play the role of 'measurer'? Was the wave function of the world waiting to jump for thousands of millions of years until a single-celled living creature appeared? Or did it have to wait a little longer, for some better qualified system ... with a PhD?     </a:t>
            </a:r>
            <a:r>
              <a:rPr lang="en-US" sz="1100" i="1" dirty="0">
                <a:latin typeface="LM Sans 10" pitchFamily="2" charset="77"/>
              </a:rPr>
              <a:t>Against ’measurement’  (1990)</a:t>
            </a:r>
          </a:p>
          <a:p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F093541-BC7A-F84D-942B-DC2BD82D9741}"/>
              </a:ext>
            </a:extLst>
          </p:cNvPr>
          <p:cNvSpPr txBox="1"/>
          <p:nvPr/>
        </p:nvSpPr>
        <p:spPr>
          <a:xfrm>
            <a:off x="570840" y="3417470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6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E59839A-3607-F148-979F-912472BA4016}"/>
              </a:ext>
            </a:extLst>
          </p:cNvPr>
          <p:cNvSpPr txBox="1"/>
          <p:nvPr/>
        </p:nvSpPr>
        <p:spPr>
          <a:xfrm>
            <a:off x="7104985" y="6281483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7</a:t>
            </a:r>
          </a:p>
        </p:txBody>
      </p:sp>
    </p:spTree>
    <p:extLst>
      <p:ext uri="{BB962C8B-B14F-4D97-AF65-F5344CB8AC3E}">
        <p14:creationId xmlns:p14="http://schemas.microsoft.com/office/powerpoint/2010/main" val="2454802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3EEAF9A8-AA38-D74F-9E70-46AC66C9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95" y="1433851"/>
            <a:ext cx="7865270" cy="1039221"/>
          </a:xfrm>
          <a:solidFill>
            <a:schemeClr val="bg2"/>
          </a:solidFill>
        </p:spPr>
        <p:txBody>
          <a:bodyPr lIns="468000" tIns="72000" rIns="108000" bIns="72000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The wave function completely describes the system.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The wave function always evolves according to Schrödinger‘s equation.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Measurements have unique outcomes described by Born's rule</a:t>
            </a:r>
            <a:r>
              <a:rPr lang="en-GB" sz="1800" dirty="0"/>
              <a:t>.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DD6A0B-5D16-EF44-AF87-7E017B44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2.2 Possible solutions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92150F-D282-C440-8615-7B67F02B9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11</a:t>
            </a:fld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BBB243E-8371-4144-8A3C-83F326C826DB}"/>
              </a:ext>
            </a:extLst>
          </p:cNvPr>
          <p:cNvSpPr>
            <a:spLocks/>
          </p:cNvSpPr>
          <p:nvPr/>
        </p:nvSpPr>
        <p:spPr>
          <a:xfrm>
            <a:off x="634495" y="2940491"/>
            <a:ext cx="2530800" cy="2350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LM Sans 10" pitchFamily="2" charset="77"/>
              </a:rPr>
              <a:t>Bohmian mechanics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(Bohm, de Broglie)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Nelson mechanics</a:t>
            </a: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(Nelson)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Double solution</a:t>
            </a: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      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(de Broglie)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Cellular automata</a:t>
            </a: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    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(‘t Hooft)</a:t>
            </a:r>
          </a:p>
          <a:p>
            <a:endParaRPr lang="en-GB" dirty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125DECA-152C-6246-A06D-6B78ED5AF89E}"/>
              </a:ext>
            </a:extLst>
          </p:cNvPr>
          <p:cNvSpPr/>
          <p:nvPr/>
        </p:nvSpPr>
        <p:spPr>
          <a:xfrm>
            <a:off x="634495" y="2593988"/>
            <a:ext cx="2531319" cy="376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accent1"/>
                </a:solidFill>
                <a:latin typeface="LM Sans 10" pitchFamily="2" charset="77"/>
              </a:rPr>
              <a:t>¬</a:t>
            </a:r>
            <a:r>
              <a:rPr lang="de-DE">
                <a:solidFill>
                  <a:schemeClr val="accent1"/>
                </a:solidFill>
                <a:latin typeface="LM Sans 10" pitchFamily="2" charset="77"/>
              </a:rPr>
              <a:t>(A)</a:t>
            </a:r>
          </a:p>
        </p:txBody>
      </p:sp>
      <p:sp>
        <p:nvSpPr>
          <p:cNvPr id="136" name="Rechteck 135">
            <a:extLst>
              <a:ext uri="{FF2B5EF4-FFF2-40B4-BE49-F238E27FC236}">
                <a16:creationId xmlns:a16="http://schemas.microsoft.com/office/drawing/2014/main" id="{1C06B08A-2D06-0344-9F19-BFC04A327CD9}"/>
              </a:ext>
            </a:extLst>
          </p:cNvPr>
          <p:cNvSpPr>
            <a:spLocks/>
          </p:cNvSpPr>
          <p:nvPr/>
        </p:nvSpPr>
        <p:spPr>
          <a:xfrm>
            <a:off x="3302583" y="2940490"/>
            <a:ext cx="2530800" cy="2350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00"/>
                </a:solidFill>
                <a:latin typeface="LM Sans 10" pitchFamily="2" charset="77"/>
              </a:rPr>
              <a:t>Copenhagen</a:t>
            </a: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       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(Bohr, Heisenberg)</a:t>
            </a:r>
            <a:endParaRPr lang="en-GB" sz="1600" dirty="0">
              <a:solidFill>
                <a:schemeClr val="tx1"/>
              </a:solidFill>
              <a:latin typeface="LM Sans 10" pitchFamily="2" charset="77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LM Sans 10" pitchFamily="2" charset="77"/>
              </a:rPr>
              <a:t>GRW theory    </a:t>
            </a: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(Ghirardi, Rimini, Weber)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GRWm/f theory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(Ghirardi, Rimini, Weber)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CSL theory		     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(Pearle, Ghirardi)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LM Sans 10" pitchFamily="2" charset="77"/>
            </a:endParaRPr>
          </a:p>
        </p:txBody>
      </p:sp>
      <p:sp>
        <p:nvSpPr>
          <p:cNvPr id="137" name="Rechteck 136">
            <a:extLst>
              <a:ext uri="{FF2B5EF4-FFF2-40B4-BE49-F238E27FC236}">
                <a16:creationId xmlns:a16="http://schemas.microsoft.com/office/drawing/2014/main" id="{F536946D-103E-2D49-AED5-25AC68C4D43F}"/>
              </a:ext>
            </a:extLst>
          </p:cNvPr>
          <p:cNvSpPr/>
          <p:nvPr/>
        </p:nvSpPr>
        <p:spPr>
          <a:xfrm>
            <a:off x="3302583" y="2593988"/>
            <a:ext cx="2531319" cy="37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accent1"/>
                </a:solidFill>
                <a:latin typeface="LM Sans 10" pitchFamily="2" charset="77"/>
              </a:rPr>
              <a:t>¬</a:t>
            </a:r>
            <a:r>
              <a:rPr lang="de-DE">
                <a:solidFill>
                  <a:schemeClr val="accent1"/>
                </a:solidFill>
                <a:latin typeface="LM Sans 10" pitchFamily="2" charset="77"/>
              </a:rPr>
              <a:t>(B)</a:t>
            </a:r>
          </a:p>
        </p:txBody>
      </p:sp>
      <p:sp>
        <p:nvSpPr>
          <p:cNvPr id="140" name="Rechteck 139">
            <a:extLst>
              <a:ext uri="{FF2B5EF4-FFF2-40B4-BE49-F238E27FC236}">
                <a16:creationId xmlns:a16="http://schemas.microsoft.com/office/drawing/2014/main" id="{171F0C17-3532-B545-BFBF-3DDBD686B1CE}"/>
              </a:ext>
            </a:extLst>
          </p:cNvPr>
          <p:cNvSpPr>
            <a:spLocks/>
          </p:cNvSpPr>
          <p:nvPr/>
        </p:nvSpPr>
        <p:spPr>
          <a:xfrm>
            <a:off x="5970671" y="2940490"/>
            <a:ext cx="2530124" cy="2350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M Sans 10" pitchFamily="2" charset="77"/>
              </a:rPr>
              <a:t>Many worlds      </a:t>
            </a:r>
            <a:r>
              <a:rPr lang="en-GB" sz="1200">
                <a:solidFill>
                  <a:schemeClr val="tx1"/>
                </a:solidFill>
                <a:latin typeface="LM Sans 10" pitchFamily="2" charset="77"/>
              </a:rPr>
              <a:t>(Everett)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M Sans 10" pitchFamily="2" charset="77"/>
              </a:rPr>
              <a:t>Modal     	</a:t>
            </a:r>
            <a:r>
              <a:rPr lang="en-GB" sz="1200">
                <a:solidFill>
                  <a:schemeClr val="tx1"/>
                </a:solidFill>
                <a:latin typeface="LM Sans 10" pitchFamily="2" charset="77"/>
              </a:rPr>
              <a:t>        (Rovelli)</a:t>
            </a:r>
          </a:p>
        </p:txBody>
      </p:sp>
      <p:sp>
        <p:nvSpPr>
          <p:cNvPr id="141" name="Rechteck 140">
            <a:extLst>
              <a:ext uri="{FF2B5EF4-FFF2-40B4-BE49-F238E27FC236}">
                <a16:creationId xmlns:a16="http://schemas.microsoft.com/office/drawing/2014/main" id="{427B5F67-70A6-3949-A9F2-8C73A32A15C2}"/>
              </a:ext>
            </a:extLst>
          </p:cNvPr>
          <p:cNvSpPr/>
          <p:nvPr/>
        </p:nvSpPr>
        <p:spPr>
          <a:xfrm>
            <a:off x="5970671" y="2593988"/>
            <a:ext cx="2530124" cy="37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accent1"/>
                </a:solidFill>
                <a:latin typeface="LM Sans 10" pitchFamily="2" charset="77"/>
              </a:rPr>
              <a:t>¬</a:t>
            </a:r>
            <a:r>
              <a:rPr lang="de-DE">
                <a:solidFill>
                  <a:schemeClr val="accent1"/>
                </a:solidFill>
                <a:latin typeface="LM Sans 10" pitchFamily="2" charset="77"/>
              </a:rPr>
              <a:t>(C)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FD3E25B-BF17-FD42-A1F7-771A00468281}"/>
              </a:ext>
            </a:extLst>
          </p:cNvPr>
          <p:cNvSpPr/>
          <p:nvPr/>
        </p:nvSpPr>
        <p:spPr>
          <a:xfrm>
            <a:off x="614689" y="1400884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accent1"/>
                </a:solidFill>
                <a:latin typeface="LM Sans 10" pitchFamily="2" charset="77"/>
              </a:rPr>
              <a:t>(A)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361B604-998E-9149-AEA4-D41E8202CB7C}"/>
              </a:ext>
            </a:extLst>
          </p:cNvPr>
          <p:cNvSpPr/>
          <p:nvPr/>
        </p:nvSpPr>
        <p:spPr>
          <a:xfrm>
            <a:off x="614689" y="1703166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accent1"/>
                </a:solidFill>
                <a:latin typeface="LM Sans 10" pitchFamily="2" charset="77"/>
              </a:rPr>
              <a:t>(B)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30132A1-71A2-4A40-B056-02FB757174A4}"/>
              </a:ext>
            </a:extLst>
          </p:cNvPr>
          <p:cNvSpPr/>
          <p:nvPr/>
        </p:nvSpPr>
        <p:spPr>
          <a:xfrm>
            <a:off x="614689" y="2003020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accent1"/>
                </a:solidFill>
                <a:latin typeface="LM Sans 10" pitchFamily="2" charset="77"/>
              </a:rPr>
              <a:t>(C)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8409A048-C780-3442-A5A4-EC55B66E6EF6}"/>
              </a:ext>
            </a:extLst>
          </p:cNvPr>
          <p:cNvSpPr/>
          <p:nvPr/>
        </p:nvSpPr>
        <p:spPr>
          <a:xfrm>
            <a:off x="649446" y="5415366"/>
            <a:ext cx="7845108" cy="376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accent1"/>
                </a:solidFill>
                <a:latin typeface="LM Sans 10" pitchFamily="2" charset="77"/>
              </a:rPr>
              <a:t>¬</a:t>
            </a:r>
            <a:r>
              <a:rPr lang="de-DE">
                <a:solidFill>
                  <a:schemeClr val="accent1"/>
                </a:solidFill>
                <a:latin typeface="LM Sans 10" pitchFamily="2" charset="77"/>
              </a:rPr>
              <a:t>(?)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F4E7CF26-C899-1144-AC71-7AC9016E643D}"/>
              </a:ext>
            </a:extLst>
          </p:cNvPr>
          <p:cNvSpPr>
            <a:spLocks/>
          </p:cNvSpPr>
          <p:nvPr/>
        </p:nvSpPr>
        <p:spPr>
          <a:xfrm>
            <a:off x="641969" y="5789083"/>
            <a:ext cx="2628000" cy="470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algn="ctr"/>
            <a:r>
              <a:rPr lang="en-GB" sz="1600">
                <a:solidFill>
                  <a:schemeClr val="tx1"/>
                </a:solidFill>
                <a:latin typeface="LM Sans 10" pitchFamily="2" charset="77"/>
              </a:rPr>
              <a:t>Decoherent histories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F3546A66-E916-D041-B039-5FCF9E47EC1C}"/>
              </a:ext>
            </a:extLst>
          </p:cNvPr>
          <p:cNvSpPr>
            <a:spLocks/>
          </p:cNvSpPr>
          <p:nvPr/>
        </p:nvSpPr>
        <p:spPr>
          <a:xfrm>
            <a:off x="3261778" y="5789083"/>
            <a:ext cx="2628000" cy="470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LM Sans 10" pitchFamily="2" charset="77"/>
              </a:rPr>
              <a:t>Qbism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2376094-0044-C34F-A087-D4D64B008C04}"/>
              </a:ext>
            </a:extLst>
          </p:cNvPr>
          <p:cNvSpPr>
            <a:spLocks/>
          </p:cNvSpPr>
          <p:nvPr/>
        </p:nvSpPr>
        <p:spPr>
          <a:xfrm>
            <a:off x="5866554" y="5789083"/>
            <a:ext cx="2628000" cy="470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algn="ctr"/>
            <a:r>
              <a:rPr lang="en-GB" sz="1600">
                <a:solidFill>
                  <a:schemeClr val="tx1"/>
                </a:solidFill>
                <a:latin typeface="LM Sans 10" pitchFamily="2" charset="77"/>
              </a:rPr>
              <a:t>Transactional </a:t>
            </a:r>
          </a:p>
        </p:txBody>
      </p:sp>
    </p:spTree>
    <p:extLst>
      <p:ext uri="{BB962C8B-B14F-4D97-AF65-F5344CB8AC3E}">
        <p14:creationId xmlns:p14="http://schemas.microsoft.com/office/powerpoint/2010/main" val="2564018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A9EBC-21C0-9649-8D4D-251A19CA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Content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342B28-1393-EE47-9FC8-F2ABAB8E2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8538"/>
            <a:ext cx="7886700" cy="4910871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measurement problem</a:t>
            </a:r>
          </a:p>
          <a:p>
            <a:pPr marL="457200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Copenhagen interpretation – a satisfying solution?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GRW theory</a:t>
            </a:r>
          </a:p>
          <a:p>
            <a:pPr marL="914400" lvl="1" indent="-457200">
              <a:buClr>
                <a:schemeClr val="accent2"/>
              </a:buClr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Overview</a:t>
            </a:r>
          </a:p>
          <a:p>
            <a:pPr marL="914400" lvl="1" indent="-457200">
              <a:buClr>
                <a:schemeClr val="accent2"/>
              </a:buClr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Experimental test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Bohmian mechanics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Experimental test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Conclusion &amp; outlook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63DAA9-D4D7-2A4C-9ABB-421D25D4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63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6701B-BDA5-6B45-A0B6-12572533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3.1 Overview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54CDA2-B264-C348-B357-FA4BDA406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3000"/>
              </a:spcAft>
              <a:buNone/>
            </a:pPr>
            <a:r>
              <a:rPr lang="en-GB" sz="1800" b="1" dirty="0"/>
              <a:t>Idea:</a:t>
            </a:r>
            <a:r>
              <a:rPr lang="en-GB" sz="1800" dirty="0"/>
              <a:t> Take wave function collapse seriously</a:t>
            </a:r>
          </a:p>
          <a:p>
            <a:pPr>
              <a:spcBef>
                <a:spcPts val="0"/>
              </a:spcBef>
              <a:spcAft>
                <a:spcPts val="6000"/>
              </a:spcAft>
            </a:pPr>
            <a:r>
              <a:rPr lang="en-GB" sz="1800" dirty="0"/>
              <a:t>Between two collapses </a:t>
            </a:r>
          </a:p>
          <a:p>
            <a:pPr>
              <a:spcBef>
                <a:spcPts val="0"/>
              </a:spcBef>
              <a:spcAft>
                <a:spcPts val="6000"/>
              </a:spcAft>
            </a:pPr>
            <a:r>
              <a:rPr lang="en-GB" sz="1800" dirty="0"/>
              <a:t>Collapse at</a:t>
            </a:r>
          </a:p>
          <a:p>
            <a:pPr>
              <a:spcBef>
                <a:spcPts val="0"/>
              </a:spcBef>
              <a:spcAft>
                <a:spcPts val="6000"/>
              </a:spcAft>
            </a:pPr>
            <a:r>
              <a:rPr lang="en-GB" sz="1800" dirty="0"/>
              <a:t>After collapse, Schrödinger evolution of</a:t>
            </a:r>
          </a:p>
          <a:p>
            <a:pPr>
              <a:spcBef>
                <a:spcPts val="0"/>
              </a:spcBef>
              <a:spcAft>
                <a:spcPts val="6000"/>
              </a:spcAft>
            </a:pPr>
            <a:r>
              <a:rPr lang="en-GB" sz="1800" dirty="0"/>
              <a:t>Collapse probability in time</a:t>
            </a:r>
          </a:p>
          <a:p>
            <a:pPr>
              <a:spcBef>
                <a:spcPts val="0"/>
              </a:spcBef>
              <a:spcAft>
                <a:spcPts val="6000"/>
              </a:spcAft>
            </a:pPr>
            <a:endParaRPr lang="en-GB" sz="1800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8104E3-17C0-D049-8D05-B8855FD2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13</a:t>
            </a:fld>
            <a:endParaRPr lang="de-DE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F39EEFA5-A5EB-FC46-9630-D47BBB7CA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773" b="92539"/>
          <a:stretch/>
        </p:blipFill>
        <p:spPr>
          <a:xfrm>
            <a:off x="1195801" y="2473001"/>
            <a:ext cx="2865990" cy="511698"/>
          </a:xfrm>
          <a:prstGeom prst="rect">
            <a:avLst/>
          </a:prstGeom>
        </p:spPr>
      </p:pic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0676D909-6AD5-7F42-B865-E086819F9099}"/>
              </a:ext>
            </a:extLst>
          </p:cNvPr>
          <p:cNvGrpSpPr/>
          <p:nvPr/>
        </p:nvGrpSpPr>
        <p:grpSpPr>
          <a:xfrm>
            <a:off x="7218137" y="4398828"/>
            <a:ext cx="807043" cy="357738"/>
            <a:chOff x="7360637" y="4193119"/>
            <a:chExt cx="807043" cy="357738"/>
          </a:xfrm>
        </p:grpSpPr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6134A747-7C0F-9D41-8B9A-773E7D8FF293}"/>
                </a:ext>
              </a:extLst>
            </p:cNvPr>
            <p:cNvCxnSpPr/>
            <p:nvPr/>
          </p:nvCxnSpPr>
          <p:spPr>
            <a:xfrm>
              <a:off x="7362698" y="4212518"/>
              <a:ext cx="0" cy="3383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340A407D-AE6B-1045-994A-9CF31385D0B8}"/>
                </a:ext>
              </a:extLst>
            </p:cNvPr>
            <p:cNvSpPr txBox="1"/>
            <p:nvPr/>
          </p:nvSpPr>
          <p:spPr>
            <a:xfrm>
              <a:off x="7360637" y="4193119"/>
              <a:ext cx="807043" cy="325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latin typeface="LM Sans 10" pitchFamily="2" charset="77"/>
                </a:rPr>
                <a:t>collapse</a:t>
              </a:r>
              <a:endParaRPr lang="de-DE" sz="1200" dirty="0">
                <a:latin typeface="LM Sans 10" pitchFamily="2" charset="77"/>
              </a:endParaRPr>
            </a:p>
          </p:txBody>
        </p:sp>
      </p:grpSp>
      <p:pic>
        <p:nvPicPr>
          <p:cNvPr id="68" name="Grafik 67">
            <a:extLst>
              <a:ext uri="{FF2B5EF4-FFF2-40B4-BE49-F238E27FC236}">
                <a16:creationId xmlns:a16="http://schemas.microsoft.com/office/drawing/2014/main" id="{3CEB8A7B-34E5-6B4D-A97C-B4A7A50D0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633" b="92984"/>
          <a:stretch/>
        </p:blipFill>
        <p:spPr>
          <a:xfrm>
            <a:off x="2798975" y="3414212"/>
            <a:ext cx="2207865" cy="481153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520442E4-AA0C-194E-90F0-1C24339529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5609" b="92984"/>
          <a:stretch/>
        </p:blipFill>
        <p:spPr>
          <a:xfrm>
            <a:off x="1192457" y="3498031"/>
            <a:ext cx="1211300" cy="481153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37567D2C-0346-0C43-971D-387BF88194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3" t="-772" r="85609" b="92984"/>
          <a:stretch/>
        </p:blipFill>
        <p:spPr>
          <a:xfrm>
            <a:off x="1192457" y="4433228"/>
            <a:ext cx="616000" cy="5340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B0D8A78-37A4-B749-B18B-2EA3A66517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058" b="94914"/>
          <a:stretch/>
        </p:blipFill>
        <p:spPr>
          <a:xfrm>
            <a:off x="3192085" y="2112206"/>
            <a:ext cx="1739412" cy="31261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867B10-C241-F542-A2E4-C61B5E3A2C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583" b="93429"/>
          <a:stretch/>
        </p:blipFill>
        <p:spPr>
          <a:xfrm>
            <a:off x="1192457" y="5452881"/>
            <a:ext cx="4158144" cy="45060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A37B523-0EFE-7D49-9634-E8899AEA16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1476" b="95263"/>
          <a:stretch/>
        </p:blipFill>
        <p:spPr>
          <a:xfrm>
            <a:off x="2080604" y="3130452"/>
            <a:ext cx="646306" cy="291171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A83356B-FBC5-F54A-AF46-28CDDF7FC3D3}"/>
              </a:ext>
            </a:extLst>
          </p:cNvPr>
          <p:cNvGrpSpPr>
            <a:grpSpLocks noChangeAspect="1"/>
          </p:cNvGrpSpPr>
          <p:nvPr/>
        </p:nvGrpSpPr>
        <p:grpSpPr>
          <a:xfrm>
            <a:off x="6315158" y="1510611"/>
            <a:ext cx="2149817" cy="1451089"/>
            <a:chOff x="6543675" y="1368111"/>
            <a:chExt cx="2063800" cy="1393029"/>
          </a:xfrm>
        </p:grpSpPr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DFD2249F-3A96-D440-8769-07680CD73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303"/>
            <a:stretch/>
          </p:blipFill>
          <p:spPr>
            <a:xfrm>
              <a:off x="6550075" y="1368111"/>
              <a:ext cx="2057400" cy="1332059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3E52713-B07D-BC4C-9DC2-9A9AF9C48A98}"/>
                </a:ext>
              </a:extLst>
            </p:cNvPr>
            <p:cNvSpPr/>
            <p:nvPr/>
          </p:nvSpPr>
          <p:spPr>
            <a:xfrm>
              <a:off x="6543675" y="2660650"/>
              <a:ext cx="2667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A6A2E09C-E3E0-DC43-BFC6-F2D642292166}"/>
                </a:ext>
              </a:extLst>
            </p:cNvPr>
            <p:cNvSpPr/>
            <p:nvPr/>
          </p:nvSpPr>
          <p:spPr>
            <a:xfrm rot="16200000">
              <a:off x="6439585" y="2604930"/>
              <a:ext cx="2667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B643655-19FB-E04D-8104-8E95684632AD}"/>
              </a:ext>
            </a:extLst>
          </p:cNvPr>
          <p:cNvGrpSpPr/>
          <p:nvPr/>
        </p:nvGrpSpPr>
        <p:grpSpPr>
          <a:xfrm>
            <a:off x="6327864" y="2893459"/>
            <a:ext cx="2126472" cy="1396800"/>
            <a:chOff x="6547323" y="2826163"/>
            <a:chExt cx="2126472" cy="1396800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D6BAAEE-FF1F-9B4C-B85C-EE8FDC8D3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47323" y="2826163"/>
              <a:ext cx="2126472" cy="1396800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50059A56-C5F5-D947-8BD0-67363E881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97632" b="95679"/>
            <a:stretch/>
          </p:blipFill>
          <p:spPr>
            <a:xfrm>
              <a:off x="8253561" y="3404706"/>
              <a:ext cx="159979" cy="236001"/>
            </a:xfrm>
            <a:prstGeom prst="rect">
              <a:avLst/>
            </a:prstGeom>
          </p:spPr>
        </p:pic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72725CCB-3E41-C14E-9789-33F4C066C2C8}"/>
              </a:ext>
            </a:extLst>
          </p:cNvPr>
          <p:cNvGrpSpPr/>
          <p:nvPr/>
        </p:nvGrpSpPr>
        <p:grpSpPr>
          <a:xfrm>
            <a:off x="6330616" y="4710761"/>
            <a:ext cx="2123720" cy="1587484"/>
            <a:chOff x="6550075" y="4443946"/>
            <a:chExt cx="2123720" cy="1587484"/>
          </a:xfrm>
        </p:grpSpPr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F21DC818-24F0-8043-A8B7-8E196A89BDE6}"/>
                </a:ext>
              </a:extLst>
            </p:cNvPr>
            <p:cNvCxnSpPr>
              <a:cxnSpLocks/>
            </p:cNvCxnSpPr>
            <p:nvPr/>
          </p:nvCxnSpPr>
          <p:spPr>
            <a:xfrm>
              <a:off x="7231119" y="5364875"/>
              <a:ext cx="290435" cy="0"/>
            </a:xfrm>
            <a:prstGeom prst="straightConnector1">
              <a:avLst/>
            </a:prstGeom>
            <a:ln>
              <a:headEnd type="triangle" w="sm" len="sm"/>
              <a:tailEnd type="triangl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607F06CF-8780-B342-8D4F-9168DC2E8494}"/>
                </a:ext>
              </a:extLst>
            </p:cNvPr>
            <p:cNvGrpSpPr/>
            <p:nvPr/>
          </p:nvGrpSpPr>
          <p:grpSpPr>
            <a:xfrm>
              <a:off x="6550075" y="4443946"/>
              <a:ext cx="2123720" cy="1587484"/>
              <a:chOff x="6550075" y="4443946"/>
              <a:chExt cx="2123720" cy="1587484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EEB0D6C7-341E-6B45-A1E0-AA2254D6D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0075" y="4443946"/>
                <a:ext cx="2123720" cy="1394992"/>
              </a:xfrm>
              <a:prstGeom prst="rect">
                <a:avLst/>
              </a:prstGeom>
            </p:spPr>
          </p:pic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254FDE30-8FE1-974D-AB4A-C5A43ACB3A97}"/>
                  </a:ext>
                </a:extLst>
              </p:cNvPr>
              <p:cNvSpPr txBox="1"/>
              <p:nvPr/>
            </p:nvSpPr>
            <p:spPr>
              <a:xfrm>
                <a:off x="7245047" y="5293353"/>
                <a:ext cx="3476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solidFill>
                      <a:schemeClr val="accent2"/>
                    </a:solidFill>
                    <a:latin typeface="LM Sans 10" pitchFamily="2" charset="77"/>
                  </a:rPr>
                  <a:t>a</a:t>
                </a:r>
              </a:p>
            </p:txBody>
          </p:sp>
          <p:cxnSp>
            <p:nvCxnSpPr>
              <p:cNvPr id="42" name="Gerade Verbindung 41">
                <a:extLst>
                  <a:ext uri="{FF2B5EF4-FFF2-40B4-BE49-F238E27FC236}">
                    <a16:creationId xmlns:a16="http://schemas.microsoft.com/office/drawing/2014/main" id="{66D34BE0-BE07-7349-9923-D4A13C07C8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75190" y="5723834"/>
                <a:ext cx="0" cy="8021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FFE08639-54BD-1A47-8326-FA9466BA1A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96055" b="95021"/>
              <a:stretch/>
            </p:blipFill>
            <p:spPr>
              <a:xfrm>
                <a:off x="7309976" y="5827802"/>
                <a:ext cx="199883" cy="203628"/>
              </a:xfrm>
              <a:prstGeom prst="rect">
                <a:avLst/>
              </a:prstGeom>
            </p:spPr>
          </p:pic>
          <p:pic>
            <p:nvPicPr>
              <p:cNvPr id="62" name="Grafik 61">
                <a:extLst>
                  <a:ext uri="{FF2B5EF4-FFF2-40B4-BE49-F238E27FC236}">
                    <a16:creationId xmlns:a16="http://schemas.microsoft.com/office/drawing/2014/main" id="{462B4FB8-E69A-C144-BB34-C91E58E64F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987" t="-801" r="86101" b="94361"/>
              <a:stretch/>
            </p:blipFill>
            <p:spPr>
              <a:xfrm>
                <a:off x="7729882" y="4692453"/>
                <a:ext cx="581736" cy="441644"/>
              </a:xfrm>
              <a:prstGeom prst="rect">
                <a:avLst/>
              </a:prstGeom>
            </p:spPr>
          </p:pic>
        </p:grp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E1A5FD59-F57B-194F-A712-7A3CAC712612}"/>
              </a:ext>
            </a:extLst>
          </p:cNvPr>
          <p:cNvSpPr txBox="1"/>
          <p:nvPr/>
        </p:nvSpPr>
        <p:spPr>
          <a:xfrm>
            <a:off x="6296412" y="6164814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8</a:t>
            </a:r>
          </a:p>
        </p:txBody>
      </p:sp>
    </p:spTree>
    <p:extLst>
      <p:ext uri="{BB962C8B-B14F-4D97-AF65-F5344CB8AC3E}">
        <p14:creationId xmlns:p14="http://schemas.microsoft.com/office/powerpoint/2010/main" val="4073896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6ED907-1A43-0F49-B117-0A1D3B44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3.1 Overview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C72F5B-735F-8D42-8EC6-290AC6663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104CBF-A868-3843-AC4A-55736E66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14</a:t>
            </a:fld>
            <a:endParaRPr lang="de-DE"/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DBC69EDA-BFFB-3241-92E0-3A97FE008E4E}"/>
              </a:ext>
            </a:extLst>
          </p:cNvPr>
          <p:cNvGrpSpPr/>
          <p:nvPr/>
        </p:nvGrpSpPr>
        <p:grpSpPr>
          <a:xfrm>
            <a:off x="4096257" y="4730958"/>
            <a:ext cx="4155381" cy="1295400"/>
            <a:chOff x="4096257" y="4670998"/>
            <a:chExt cx="4155381" cy="1295400"/>
          </a:xfrm>
        </p:grpSpPr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DEB1D658-2B22-2C4B-A46B-4381E801AC98}"/>
                </a:ext>
              </a:extLst>
            </p:cNvPr>
            <p:cNvGrpSpPr/>
            <p:nvPr/>
          </p:nvGrpSpPr>
          <p:grpSpPr>
            <a:xfrm>
              <a:off x="4096257" y="4670998"/>
              <a:ext cx="1945835" cy="1295400"/>
              <a:chOff x="6259064" y="1655619"/>
              <a:chExt cx="1945835" cy="1295400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92BEE8DD-4447-2B48-B0EA-36A5E3467CDA}"/>
                  </a:ext>
                </a:extLst>
              </p:cNvPr>
              <p:cNvGrpSpPr/>
              <p:nvPr/>
            </p:nvGrpSpPr>
            <p:grpSpPr>
              <a:xfrm>
                <a:off x="6259064" y="1655619"/>
                <a:ext cx="1945835" cy="1295400"/>
                <a:chOff x="6023537" y="1517073"/>
                <a:chExt cx="1945835" cy="1295400"/>
              </a:xfrm>
            </p:grpSpPr>
            <p:cxnSp>
              <p:nvCxnSpPr>
                <p:cNvPr id="36" name="Gerade Verbindung mit Pfeil 35">
                  <a:extLst>
                    <a:ext uri="{FF2B5EF4-FFF2-40B4-BE49-F238E27FC236}">
                      <a16:creationId xmlns:a16="http://schemas.microsoft.com/office/drawing/2014/main" id="{D19B6B2D-BDA0-5241-ACC6-BE305FB17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3537" y="2725884"/>
                  <a:ext cx="194583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 Verbindung mit Pfeil 36">
                  <a:extLst>
                    <a:ext uri="{FF2B5EF4-FFF2-40B4-BE49-F238E27FC236}">
                      <a16:creationId xmlns:a16="http://schemas.microsoft.com/office/drawing/2014/main" id="{55E54D74-614F-CB49-9E56-F31BCE6C08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96454" y="1517073"/>
                  <a:ext cx="0" cy="12954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58C4D954-2A4A-2F49-87BE-FB16CD62E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023" y="1947050"/>
                <a:ext cx="1570750" cy="970539"/>
              </a:xfrm>
              <a:prstGeom prst="rect">
                <a:avLst/>
              </a:prstGeom>
            </p:spPr>
          </p:pic>
          <p:pic>
            <p:nvPicPr>
              <p:cNvPr id="35" name="Grafik 34">
                <a:extLst>
                  <a:ext uri="{FF2B5EF4-FFF2-40B4-BE49-F238E27FC236}">
                    <a16:creationId xmlns:a16="http://schemas.microsoft.com/office/drawing/2014/main" id="{35C5DFF7-AD7A-EA4C-B94F-2B7465A37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926816" y="1803400"/>
                <a:ext cx="610329" cy="1120539"/>
              </a:xfrm>
              <a:prstGeom prst="rect">
                <a:avLst/>
              </a:prstGeom>
            </p:spPr>
          </p:pic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2CF8DF16-0E74-3640-8BAB-6A1A156425EF}"/>
                </a:ext>
              </a:extLst>
            </p:cNvPr>
            <p:cNvGrpSpPr/>
            <p:nvPr/>
          </p:nvGrpSpPr>
          <p:grpSpPr>
            <a:xfrm>
              <a:off x="6305803" y="4670998"/>
              <a:ext cx="1945835" cy="1295400"/>
              <a:chOff x="6259064" y="1655619"/>
              <a:chExt cx="1945835" cy="1295400"/>
            </a:xfrm>
          </p:grpSpPr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20EB4F52-EC27-BE4C-8B43-C4C6385B47A7}"/>
                  </a:ext>
                </a:extLst>
              </p:cNvPr>
              <p:cNvGrpSpPr/>
              <p:nvPr/>
            </p:nvGrpSpPr>
            <p:grpSpPr>
              <a:xfrm>
                <a:off x="6259064" y="1655619"/>
                <a:ext cx="1945835" cy="1295400"/>
                <a:chOff x="6023537" y="1517073"/>
                <a:chExt cx="1945835" cy="1295400"/>
              </a:xfrm>
            </p:grpSpPr>
            <p:cxnSp>
              <p:nvCxnSpPr>
                <p:cNvPr id="42" name="Gerade Verbindung mit Pfeil 41">
                  <a:extLst>
                    <a:ext uri="{FF2B5EF4-FFF2-40B4-BE49-F238E27FC236}">
                      <a16:creationId xmlns:a16="http://schemas.microsoft.com/office/drawing/2014/main" id="{3C3B155B-5E70-1444-9FFD-73D5D25AF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3537" y="2725884"/>
                  <a:ext cx="194583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 Verbindung mit Pfeil 42">
                  <a:extLst>
                    <a:ext uri="{FF2B5EF4-FFF2-40B4-BE49-F238E27FC236}">
                      <a16:creationId xmlns:a16="http://schemas.microsoft.com/office/drawing/2014/main" id="{E6B15BE4-84AA-0D4E-AF8A-59773F7BD4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96454" y="1517073"/>
                  <a:ext cx="0" cy="12954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45CA955B-3242-6C41-A9E0-B1993C05C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926816" y="1803400"/>
                <a:ext cx="610329" cy="1120539"/>
              </a:xfrm>
              <a:prstGeom prst="rect">
                <a:avLst/>
              </a:prstGeom>
            </p:spPr>
          </p:pic>
        </p:grp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86CEAD7A-9508-D744-A429-86E8F7C8ED7D}"/>
                </a:ext>
              </a:extLst>
            </p:cNvPr>
            <p:cNvCxnSpPr/>
            <p:nvPr/>
          </p:nvCxnSpPr>
          <p:spPr>
            <a:xfrm>
              <a:off x="5780547" y="5237469"/>
              <a:ext cx="9563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A301F965-F727-E743-9913-685BFFB452E5}"/>
                </a:ext>
              </a:extLst>
            </p:cNvPr>
            <p:cNvSpPr txBox="1"/>
            <p:nvPr/>
          </p:nvSpPr>
          <p:spPr>
            <a:xfrm>
              <a:off x="5781530" y="4936829"/>
              <a:ext cx="8531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accent1"/>
                  </a:solidFill>
                  <a:latin typeface="LM Sans 10" pitchFamily="2" charset="77"/>
                </a:rPr>
                <a:t>collapse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90760395-5DF6-E44E-9312-79E5C92201AF}"/>
              </a:ext>
            </a:extLst>
          </p:cNvPr>
          <p:cNvSpPr txBox="1"/>
          <p:nvPr/>
        </p:nvSpPr>
        <p:spPr>
          <a:xfrm>
            <a:off x="770836" y="1448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90AA1505-59F8-A543-A4F1-7C49E3B06E5E}"/>
              </a:ext>
            </a:extLst>
          </p:cNvPr>
          <p:cNvSpPr/>
          <p:nvPr/>
        </p:nvSpPr>
        <p:spPr>
          <a:xfrm>
            <a:off x="652310" y="1361971"/>
            <a:ext cx="7886701" cy="258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1"/>
                </a:solidFill>
                <a:latin typeface="LM Sans 10" pitchFamily="2" charset="77"/>
              </a:rPr>
              <a:t>Properties</a:t>
            </a:r>
            <a:endParaRPr lang="en-GB" dirty="0">
              <a:solidFill>
                <a:schemeClr val="accent1"/>
              </a:solidFill>
              <a:latin typeface="LM Sans 10" pitchFamily="2" charset="77"/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F2FC75C8-5CBA-7249-8156-1F1562D9CC10}"/>
              </a:ext>
            </a:extLst>
          </p:cNvPr>
          <p:cNvSpPr>
            <a:spLocks/>
          </p:cNvSpPr>
          <p:nvPr/>
        </p:nvSpPr>
        <p:spPr>
          <a:xfrm>
            <a:off x="629319" y="1623768"/>
            <a:ext cx="7885362" cy="2425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Collapse rate:</a:t>
            </a:r>
          </a:p>
          <a:p>
            <a:pPr marL="742950" lvl="1" indent="-285750">
              <a:spcAft>
                <a:spcPts val="600"/>
              </a:spcAft>
              <a:buFont typeface="Symbol" pitchFamily="2" charset="2"/>
              <a:buChar char="-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 1-particle:</a:t>
            </a:r>
          </a:p>
          <a:p>
            <a:pPr marL="742950" lvl="1" indent="-285750">
              <a:spcAft>
                <a:spcPts val="600"/>
              </a:spcAft>
              <a:buFont typeface="Symbol" pitchFamily="2" charset="2"/>
              <a:buChar char="-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10</a:t>
            </a:r>
            <a:r>
              <a:rPr lang="en-GB" baseline="30000" dirty="0">
                <a:solidFill>
                  <a:schemeClr val="tx1"/>
                </a:solidFill>
                <a:latin typeface="LM Sans 10" pitchFamily="2" charset="77"/>
              </a:rPr>
              <a:t>23</a:t>
            </a: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-particles: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Possibly collapse induced by gravity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No energy conservation for easy models (dark energy?)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Fundamentally indeterministic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LM Sans 10" pitchFamily="2" charset="77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13E7F5A9-2FAF-4D4C-931E-BDE3A785F955}"/>
              </a:ext>
            </a:extLst>
          </p:cNvPr>
          <p:cNvSpPr/>
          <p:nvPr/>
        </p:nvSpPr>
        <p:spPr>
          <a:xfrm>
            <a:off x="628650" y="4114029"/>
            <a:ext cx="7886701" cy="258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1"/>
                </a:solidFill>
                <a:latin typeface="LM Sans 10" pitchFamily="2" charset="77"/>
              </a:rPr>
              <a:t>Example</a:t>
            </a:r>
            <a:endParaRPr lang="en-GB" dirty="0">
              <a:solidFill>
                <a:schemeClr val="accent1"/>
              </a:solidFill>
              <a:latin typeface="LM Sans 10" pitchFamily="2" charset="77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276DF8FA-552D-E447-AA1F-F9796C6E6EEE}"/>
              </a:ext>
            </a:extLst>
          </p:cNvPr>
          <p:cNvSpPr txBox="1"/>
          <p:nvPr/>
        </p:nvSpPr>
        <p:spPr>
          <a:xfrm>
            <a:off x="4021830" y="6060937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9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C2AF89-0A3F-2D48-8826-26E32CDF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60" b="95227"/>
          <a:stretch/>
        </p:blipFill>
        <p:spPr>
          <a:xfrm>
            <a:off x="3039251" y="2099061"/>
            <a:ext cx="3219450" cy="2618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859B294-6119-8A4A-9208-6CDE92F20B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53" b="95555"/>
          <a:stretch/>
        </p:blipFill>
        <p:spPr>
          <a:xfrm>
            <a:off x="2984821" y="2471234"/>
            <a:ext cx="3563859" cy="2438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8383443-AD3C-DD45-B192-BB85C7797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1085" b="94637"/>
          <a:stretch/>
        </p:blipFill>
        <p:spPr>
          <a:xfrm>
            <a:off x="2428492" y="1733644"/>
            <a:ext cx="602343" cy="29493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9EA31EC-1600-CE4A-A591-EBDC6ECDDFDC}"/>
              </a:ext>
            </a:extLst>
          </p:cNvPr>
          <p:cNvGrpSpPr/>
          <p:nvPr/>
        </p:nvGrpSpPr>
        <p:grpSpPr>
          <a:xfrm>
            <a:off x="729451" y="4560214"/>
            <a:ext cx="2863754" cy="1383776"/>
            <a:chOff x="729451" y="4514494"/>
            <a:chExt cx="2863754" cy="1383776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B302983E-D1A0-1442-B6DB-B8DE453B6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" t="-2" r="76036" b="92811"/>
            <a:stretch/>
          </p:blipFill>
          <p:spPr>
            <a:xfrm>
              <a:off x="957229" y="4514494"/>
              <a:ext cx="1816100" cy="446535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CF2E19C6-1434-6442-9A56-9D9B5735E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" r="62230" b="93207"/>
            <a:stretch/>
          </p:blipFill>
          <p:spPr>
            <a:xfrm>
              <a:off x="729451" y="5006903"/>
              <a:ext cx="2863754" cy="421862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23D0B4AB-649D-BA49-9530-24DB5A893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7385" t="1" r="44379" b="93328"/>
            <a:stretch/>
          </p:blipFill>
          <p:spPr>
            <a:xfrm>
              <a:off x="1414609" y="5483937"/>
              <a:ext cx="1382644" cy="414333"/>
            </a:xfrm>
            <a:prstGeom prst="rect">
              <a:avLst/>
            </a:prstGeom>
          </p:spPr>
        </p:pic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D65FD1FC-E742-334F-B4F3-DA282E2CC5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1785" b="94171"/>
          <a:stretch/>
        </p:blipFill>
        <p:spPr>
          <a:xfrm>
            <a:off x="6319055" y="3144535"/>
            <a:ext cx="1228342" cy="320530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58E181F-22F0-EB4C-84C8-A729CC7837A2}"/>
              </a:ext>
            </a:extLst>
          </p:cNvPr>
          <p:cNvCxnSpPr>
            <a:cxnSpLocks/>
          </p:cNvCxnSpPr>
          <p:nvPr/>
        </p:nvCxnSpPr>
        <p:spPr>
          <a:xfrm>
            <a:off x="4769420" y="5529657"/>
            <a:ext cx="6103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223B2A81-6CCD-5B4F-ADCE-44C27CA4F677}"/>
              </a:ext>
            </a:extLst>
          </p:cNvPr>
          <p:cNvCxnSpPr>
            <a:cxnSpLocks/>
          </p:cNvCxnSpPr>
          <p:nvPr/>
        </p:nvCxnSpPr>
        <p:spPr>
          <a:xfrm>
            <a:off x="7143962" y="5529657"/>
            <a:ext cx="277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69CA9A03-BFF0-1243-84CA-02E1E898F94F}"/>
              </a:ext>
            </a:extLst>
          </p:cNvPr>
          <p:cNvSpPr txBox="1"/>
          <p:nvPr/>
        </p:nvSpPr>
        <p:spPr>
          <a:xfrm>
            <a:off x="7379434" y="5239310"/>
            <a:ext cx="284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  <a:latin typeface="LM Sans 10" pitchFamily="2" charset="77"/>
              </a:rPr>
              <a:t>a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880CAC9-97C6-EB4C-9A4E-307798FB06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7882" b="97318"/>
          <a:stretch/>
        </p:blipFill>
        <p:spPr>
          <a:xfrm>
            <a:off x="5468658" y="5362882"/>
            <a:ext cx="142838" cy="14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64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6ED907-1A43-0F49-B117-0A1D3B44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3.2 How the measurement problem is solved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C72F5B-735F-8D42-8EC6-290AC6663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104CBF-A868-3843-AC4A-55736E66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15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0760395-5DF6-E44E-9312-79E5C92201AF}"/>
              </a:ext>
            </a:extLst>
          </p:cNvPr>
          <p:cNvSpPr txBox="1"/>
          <p:nvPr/>
        </p:nvSpPr>
        <p:spPr>
          <a:xfrm>
            <a:off x="770836" y="1448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D2CB5A0A-BF33-4440-9967-ED2AD31CF701}"/>
              </a:ext>
            </a:extLst>
          </p:cNvPr>
          <p:cNvSpPr txBox="1"/>
          <p:nvPr/>
        </p:nvSpPr>
        <p:spPr>
          <a:xfrm>
            <a:off x="628644" y="1534998"/>
            <a:ext cx="7886700" cy="36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LM Sans 10" pitchFamily="2" charset="77"/>
              </a:rPr>
              <a:t>How do entangled wave function behave when collapsing?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4C79D5D9-1F64-7D4C-987B-C53CAC286547}"/>
              </a:ext>
            </a:extLst>
          </p:cNvPr>
          <p:cNvSpPr txBox="1"/>
          <p:nvPr/>
        </p:nvSpPr>
        <p:spPr>
          <a:xfrm>
            <a:off x="673186" y="2408185"/>
            <a:ext cx="7886700" cy="36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>
                <a:latin typeface="LM Sans 10" pitchFamily="2" charset="77"/>
              </a:rPr>
              <a:t>Particle y collapses at b</a:t>
            </a:r>
          </a:p>
        </p:txBody>
      </p:sp>
      <p:pic>
        <p:nvPicPr>
          <p:cNvPr id="57" name="Grafik 56">
            <a:extLst>
              <a:ext uri="{FF2B5EF4-FFF2-40B4-BE49-F238E27FC236}">
                <a16:creationId xmlns:a16="http://schemas.microsoft.com/office/drawing/2014/main" id="{1D513D74-551D-E44A-9D36-EA5708ED9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65" b="89360"/>
          <a:stretch/>
        </p:blipFill>
        <p:spPr>
          <a:xfrm>
            <a:off x="4776202" y="1921890"/>
            <a:ext cx="3623716" cy="586454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61FC01D3-CDEA-2142-8789-61FEFBB1E68F}"/>
              </a:ext>
            </a:extLst>
          </p:cNvPr>
          <p:cNvGrpSpPr/>
          <p:nvPr/>
        </p:nvGrpSpPr>
        <p:grpSpPr>
          <a:xfrm>
            <a:off x="737295" y="3413826"/>
            <a:ext cx="7909251" cy="2237038"/>
            <a:chOff x="617375" y="4141192"/>
            <a:chExt cx="7909251" cy="2237038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FF9CD34F-2517-684F-8C27-F3041432F2D9}"/>
                </a:ext>
              </a:extLst>
            </p:cNvPr>
            <p:cNvGrpSpPr/>
            <p:nvPr/>
          </p:nvGrpSpPr>
          <p:grpSpPr>
            <a:xfrm>
              <a:off x="3119607" y="4194747"/>
              <a:ext cx="2904787" cy="2178387"/>
              <a:chOff x="3282514" y="4194747"/>
              <a:chExt cx="2904787" cy="2178387"/>
            </a:xfrm>
          </p:grpSpPr>
          <p:grpSp>
            <p:nvGrpSpPr>
              <p:cNvPr id="105" name="Gruppieren 104">
                <a:extLst>
                  <a:ext uri="{FF2B5EF4-FFF2-40B4-BE49-F238E27FC236}">
                    <a16:creationId xmlns:a16="http://schemas.microsoft.com/office/drawing/2014/main" id="{AB927263-9964-3D44-89C9-235BC611A32E}"/>
                  </a:ext>
                </a:extLst>
              </p:cNvPr>
              <p:cNvGrpSpPr/>
              <p:nvPr/>
            </p:nvGrpSpPr>
            <p:grpSpPr>
              <a:xfrm>
                <a:off x="3282514" y="4246166"/>
                <a:ext cx="2904787" cy="2126968"/>
                <a:chOff x="1680035" y="2493830"/>
                <a:chExt cx="2904787" cy="2126968"/>
              </a:xfrm>
            </p:grpSpPr>
            <p:pic>
              <p:nvPicPr>
                <p:cNvPr id="115" name="Grafik 114">
                  <a:extLst>
                    <a:ext uri="{FF2B5EF4-FFF2-40B4-BE49-F238E27FC236}">
                      <a16:creationId xmlns:a16="http://schemas.microsoft.com/office/drawing/2014/main" id="{D30E4C94-1500-F747-9D3E-9875D4A509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03221" y="3388739"/>
                  <a:ext cx="421265" cy="609401"/>
                </a:xfrm>
                <a:prstGeom prst="rect">
                  <a:avLst/>
                </a:prstGeom>
              </p:spPr>
            </p:pic>
            <p:grpSp>
              <p:nvGrpSpPr>
                <p:cNvPr id="116" name="Gruppieren 115">
                  <a:extLst>
                    <a:ext uri="{FF2B5EF4-FFF2-40B4-BE49-F238E27FC236}">
                      <a16:creationId xmlns:a16="http://schemas.microsoft.com/office/drawing/2014/main" id="{3ED3D011-49DE-B64A-9A55-058C6FC14AB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609132" y="2971975"/>
                  <a:ext cx="620346" cy="817627"/>
                  <a:chOff x="2857190" y="4213663"/>
                  <a:chExt cx="419006" cy="552267"/>
                </a:xfrm>
              </p:grpSpPr>
              <p:pic>
                <p:nvPicPr>
                  <p:cNvPr id="127" name="Grafik 126">
                    <a:extLst>
                      <a:ext uri="{FF2B5EF4-FFF2-40B4-BE49-F238E27FC236}">
                        <a16:creationId xmlns:a16="http://schemas.microsoft.com/office/drawing/2014/main" id="{AA1837EA-D704-D44F-B785-FC1CEA7C8D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857190" y="4213663"/>
                    <a:ext cx="419006" cy="538947"/>
                  </a:xfrm>
                  <a:prstGeom prst="rect">
                    <a:avLst/>
                  </a:prstGeom>
                </p:spPr>
              </p:pic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34684490-98B3-8742-90D6-7BDCE9C4BFB5}"/>
                      </a:ext>
                    </a:extLst>
                  </p:cNvPr>
                  <p:cNvSpPr/>
                  <p:nvPr/>
                </p:nvSpPr>
                <p:spPr>
                  <a:xfrm>
                    <a:off x="2861787" y="4689277"/>
                    <a:ext cx="408944" cy="76653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17" name="Gruppieren 116">
                  <a:extLst>
                    <a:ext uri="{FF2B5EF4-FFF2-40B4-BE49-F238E27FC236}">
                      <a16:creationId xmlns:a16="http://schemas.microsoft.com/office/drawing/2014/main" id="{02A752B0-F398-B947-937C-64733E49D717}"/>
                    </a:ext>
                  </a:extLst>
                </p:cNvPr>
                <p:cNvGrpSpPr/>
                <p:nvPr/>
              </p:nvGrpSpPr>
              <p:grpSpPr>
                <a:xfrm>
                  <a:off x="1680035" y="2493830"/>
                  <a:ext cx="2361316" cy="1571998"/>
                  <a:chOff x="6023537" y="1517073"/>
                  <a:chExt cx="1945835" cy="1295400"/>
                </a:xfrm>
              </p:grpSpPr>
              <p:cxnSp>
                <p:nvCxnSpPr>
                  <p:cNvPr id="125" name="Gerade Verbindung mit Pfeil 124">
                    <a:extLst>
                      <a:ext uri="{FF2B5EF4-FFF2-40B4-BE49-F238E27FC236}">
                        <a16:creationId xmlns:a16="http://schemas.microsoft.com/office/drawing/2014/main" id="{F0A7AAC4-11C5-FC4F-A8B3-FE1546A797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23537" y="2725884"/>
                    <a:ext cx="1945835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Gerade Verbindung mit Pfeil 125">
                    <a:extLst>
                      <a:ext uri="{FF2B5EF4-FFF2-40B4-BE49-F238E27FC236}">
                        <a16:creationId xmlns:a16="http://schemas.microsoft.com/office/drawing/2014/main" id="{A25C8734-5492-204F-9510-7E6614070C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996454" y="1517073"/>
                    <a:ext cx="0" cy="129540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8" name="Gerade Verbindung mit Pfeil 117">
                  <a:extLst>
                    <a:ext uri="{FF2B5EF4-FFF2-40B4-BE49-F238E27FC236}">
                      <a16:creationId xmlns:a16="http://schemas.microsoft.com/office/drawing/2014/main" id="{D6A4428B-A285-8745-9EF7-351DEF06DA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47631" y="3614505"/>
                  <a:ext cx="1640486" cy="68656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9" name="Gruppieren 118">
                  <a:extLst>
                    <a:ext uri="{FF2B5EF4-FFF2-40B4-BE49-F238E27FC236}">
                      <a16:creationId xmlns:a16="http://schemas.microsoft.com/office/drawing/2014/main" id="{7E913E0B-9F4C-2045-837D-BA1D4FBFB47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627151" y="3056646"/>
                  <a:ext cx="937031" cy="1235035"/>
                  <a:chOff x="2531648" y="4240962"/>
                  <a:chExt cx="419006" cy="552263"/>
                </a:xfrm>
              </p:grpSpPr>
              <p:pic>
                <p:nvPicPr>
                  <p:cNvPr id="123" name="Grafik 122">
                    <a:extLst>
                      <a:ext uri="{FF2B5EF4-FFF2-40B4-BE49-F238E27FC236}">
                        <a16:creationId xmlns:a16="http://schemas.microsoft.com/office/drawing/2014/main" id="{83F1E966-284F-FD49-9C8F-6F4F35E24F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531648" y="4240962"/>
                    <a:ext cx="419006" cy="538947"/>
                  </a:xfrm>
                  <a:prstGeom prst="rect">
                    <a:avLst/>
                  </a:prstGeom>
                </p:spPr>
              </p:pic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46425DAF-E449-D443-9B1B-DD9393E83371}"/>
                      </a:ext>
                    </a:extLst>
                  </p:cNvPr>
                  <p:cNvSpPr/>
                  <p:nvPr/>
                </p:nvSpPr>
                <p:spPr>
                  <a:xfrm>
                    <a:off x="2536243" y="4716572"/>
                    <a:ext cx="408944" cy="76653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120" name="Rechteck 119">
                  <a:extLst>
                    <a:ext uri="{FF2B5EF4-FFF2-40B4-BE49-F238E27FC236}">
                      <a16:creationId xmlns:a16="http://schemas.microsoft.com/office/drawing/2014/main" id="{1C755694-62D3-9E4A-A2C3-B215AD5F9C97}"/>
                    </a:ext>
                  </a:extLst>
                </p:cNvPr>
                <p:cNvSpPr/>
                <p:nvPr/>
              </p:nvSpPr>
              <p:spPr>
                <a:xfrm rot="21431660">
                  <a:off x="2373151" y="3403420"/>
                  <a:ext cx="2057400" cy="1217378"/>
                </a:xfrm>
                <a:prstGeom prst="rect">
                  <a:avLst/>
                </a:prstGeom>
                <a:solidFill>
                  <a:schemeClr val="accent2">
                    <a:alpha val="42602"/>
                  </a:schemeClr>
                </a:solidFill>
                <a:ln>
                  <a:noFill/>
                </a:ln>
                <a:scene3d>
                  <a:camera prst="isometricTopUp">
                    <a:rot lat="16800000" lon="19500000" rev="33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1" name="Rechteck 120">
                  <a:extLst>
                    <a:ext uri="{FF2B5EF4-FFF2-40B4-BE49-F238E27FC236}">
                      <a16:creationId xmlns:a16="http://schemas.microsoft.com/office/drawing/2014/main" id="{3BDFAC53-BB15-9540-9CE9-0AB4C2F26044}"/>
                    </a:ext>
                  </a:extLst>
                </p:cNvPr>
                <p:cNvSpPr/>
                <p:nvPr/>
              </p:nvSpPr>
              <p:spPr>
                <a:xfrm>
                  <a:off x="3903236" y="3519407"/>
                  <a:ext cx="681586" cy="1323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2" name="Rechteck 121">
                  <a:extLst>
                    <a:ext uri="{FF2B5EF4-FFF2-40B4-BE49-F238E27FC236}">
                      <a16:creationId xmlns:a16="http://schemas.microsoft.com/office/drawing/2014/main" id="{458D618D-4880-A44D-868E-01A789CFBBB0}"/>
                    </a:ext>
                  </a:extLst>
                </p:cNvPr>
                <p:cNvSpPr/>
                <p:nvPr/>
              </p:nvSpPr>
              <p:spPr>
                <a:xfrm>
                  <a:off x="2332471" y="4365862"/>
                  <a:ext cx="681586" cy="1323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106" name="Gerade Verbindung 105">
                <a:extLst>
                  <a:ext uri="{FF2B5EF4-FFF2-40B4-BE49-F238E27FC236}">
                    <a16:creationId xmlns:a16="http://schemas.microsoft.com/office/drawing/2014/main" id="{71A6C07B-7998-3640-9B56-DCD765D23A99}"/>
                  </a:ext>
                </a:extLst>
              </p:cNvPr>
              <p:cNvCxnSpPr/>
              <p:nvPr/>
            </p:nvCxnSpPr>
            <p:spPr>
              <a:xfrm>
                <a:off x="5116332" y="5656027"/>
                <a:ext cx="0" cy="108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Gerade Verbindung 106">
                <a:extLst>
                  <a:ext uri="{FF2B5EF4-FFF2-40B4-BE49-F238E27FC236}">
                    <a16:creationId xmlns:a16="http://schemas.microsoft.com/office/drawing/2014/main" id="{76027AEC-52FC-F846-B555-AE37BBA6BB00}"/>
                  </a:ext>
                </a:extLst>
              </p:cNvPr>
              <p:cNvCxnSpPr/>
              <p:nvPr/>
            </p:nvCxnSpPr>
            <p:spPr>
              <a:xfrm>
                <a:off x="3810010" y="5654273"/>
                <a:ext cx="0" cy="108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Gerade Verbindung 107">
                <a:extLst>
                  <a:ext uri="{FF2B5EF4-FFF2-40B4-BE49-F238E27FC236}">
                    <a16:creationId xmlns:a16="http://schemas.microsoft.com/office/drawing/2014/main" id="{54306F12-32B2-A64D-9E94-64E5F6BDAAFA}"/>
                  </a:ext>
                </a:extLst>
              </p:cNvPr>
              <p:cNvCxnSpPr/>
              <p:nvPr/>
            </p:nvCxnSpPr>
            <p:spPr>
              <a:xfrm>
                <a:off x="4054403" y="5826804"/>
                <a:ext cx="0" cy="108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Gerade Verbindung 108">
                <a:extLst>
                  <a:ext uri="{FF2B5EF4-FFF2-40B4-BE49-F238E27FC236}">
                    <a16:creationId xmlns:a16="http://schemas.microsoft.com/office/drawing/2014/main" id="{A9D82371-21D0-6346-861A-0625D47FF5B8}"/>
                  </a:ext>
                </a:extLst>
              </p:cNvPr>
              <p:cNvCxnSpPr/>
              <p:nvPr/>
            </p:nvCxnSpPr>
            <p:spPr>
              <a:xfrm>
                <a:off x="4865346" y="5485633"/>
                <a:ext cx="0" cy="108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10" name="Grafik 109">
                <a:extLst>
                  <a:ext uri="{FF2B5EF4-FFF2-40B4-BE49-F238E27FC236}">
                    <a16:creationId xmlns:a16="http://schemas.microsoft.com/office/drawing/2014/main" id="{48AA1981-0A0B-7645-AE92-2D79FA1EA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97480" b="97205"/>
              <a:stretch/>
            </p:blipFill>
            <p:spPr>
              <a:xfrm>
                <a:off x="3571559" y="6106608"/>
                <a:ext cx="149103" cy="132398"/>
              </a:xfrm>
              <a:prstGeom prst="rect">
                <a:avLst/>
              </a:prstGeom>
            </p:spPr>
          </p:pic>
          <p:pic>
            <p:nvPicPr>
              <p:cNvPr id="111" name="Grafik 110">
                <a:extLst>
                  <a:ext uri="{FF2B5EF4-FFF2-40B4-BE49-F238E27FC236}">
                    <a16:creationId xmlns:a16="http://schemas.microsoft.com/office/drawing/2014/main" id="{7CE7B1A5-24BC-724B-91C5-9A962ABA2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98300" b="96464"/>
              <a:stretch/>
            </p:blipFill>
            <p:spPr>
              <a:xfrm>
                <a:off x="5579705" y="5783492"/>
                <a:ext cx="100623" cy="167519"/>
              </a:xfrm>
              <a:prstGeom prst="rect">
                <a:avLst/>
              </a:prstGeom>
            </p:spPr>
          </p:pic>
          <p:pic>
            <p:nvPicPr>
              <p:cNvPr id="112" name="Grafik 111">
                <a:extLst>
                  <a:ext uri="{FF2B5EF4-FFF2-40B4-BE49-F238E27FC236}">
                    <a16:creationId xmlns:a16="http://schemas.microsoft.com/office/drawing/2014/main" id="{3CB60CAD-F773-DF44-AF50-AC699A2E0F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97016" b="95390"/>
              <a:stretch/>
            </p:blipFill>
            <p:spPr>
              <a:xfrm>
                <a:off x="4538161" y="4194747"/>
                <a:ext cx="176571" cy="220139"/>
              </a:xfrm>
              <a:prstGeom prst="rect">
                <a:avLst/>
              </a:prstGeom>
            </p:spPr>
          </p:pic>
          <p:sp>
            <p:nvSpPr>
              <p:cNvPr id="113" name="Textfeld 112">
                <a:extLst>
                  <a:ext uri="{FF2B5EF4-FFF2-40B4-BE49-F238E27FC236}">
                    <a16:creationId xmlns:a16="http://schemas.microsoft.com/office/drawing/2014/main" id="{7D05560E-F57E-8B49-9D21-87111192CEF5}"/>
                  </a:ext>
                </a:extLst>
              </p:cNvPr>
              <p:cNvSpPr txBox="1"/>
              <p:nvPr/>
            </p:nvSpPr>
            <p:spPr>
              <a:xfrm>
                <a:off x="4973627" y="5414586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i="1" dirty="0">
                    <a:latin typeface="LM Sans 10" pitchFamily="2" charset="77"/>
                  </a:rPr>
                  <a:t>b</a:t>
                </a:r>
              </a:p>
            </p:txBody>
          </p:sp>
          <p:sp>
            <p:nvSpPr>
              <p:cNvPr id="114" name="Textfeld 113">
                <a:extLst>
                  <a:ext uri="{FF2B5EF4-FFF2-40B4-BE49-F238E27FC236}">
                    <a16:creationId xmlns:a16="http://schemas.microsoft.com/office/drawing/2014/main" id="{C9DBF28C-5F5D-8C41-9D16-43E8246DB9AE}"/>
                  </a:ext>
                </a:extLst>
              </p:cNvPr>
              <p:cNvSpPr txBox="1"/>
              <p:nvPr/>
            </p:nvSpPr>
            <p:spPr>
              <a:xfrm>
                <a:off x="3911019" y="5573027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i="1" dirty="0">
                    <a:latin typeface="LM Sans 10" pitchFamily="2" charset="77"/>
                  </a:rPr>
                  <a:t>b</a:t>
                </a:r>
              </a:p>
            </p:txBody>
          </p:sp>
        </p:grp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88541325-2C15-B147-B735-00B8D3261755}"/>
                </a:ext>
              </a:extLst>
            </p:cNvPr>
            <p:cNvGrpSpPr/>
            <p:nvPr/>
          </p:nvGrpSpPr>
          <p:grpSpPr>
            <a:xfrm>
              <a:off x="617375" y="4176461"/>
              <a:ext cx="2904787" cy="2083316"/>
              <a:chOff x="756131" y="4167279"/>
              <a:chExt cx="2904787" cy="2083316"/>
            </a:xfrm>
          </p:grpSpPr>
          <p:grpSp>
            <p:nvGrpSpPr>
              <p:cNvPr id="81" name="Gruppieren 80">
                <a:extLst>
                  <a:ext uri="{FF2B5EF4-FFF2-40B4-BE49-F238E27FC236}">
                    <a16:creationId xmlns:a16="http://schemas.microsoft.com/office/drawing/2014/main" id="{1DC7CBA2-0F2B-1740-9D1E-B41D92019B4F}"/>
                  </a:ext>
                </a:extLst>
              </p:cNvPr>
              <p:cNvGrpSpPr/>
              <p:nvPr/>
            </p:nvGrpSpPr>
            <p:grpSpPr>
              <a:xfrm>
                <a:off x="756131" y="4246166"/>
                <a:ext cx="2904787" cy="2004429"/>
                <a:chOff x="756131" y="4246166"/>
                <a:chExt cx="2904787" cy="2004429"/>
              </a:xfrm>
            </p:grpSpPr>
            <p:grpSp>
              <p:nvGrpSpPr>
                <p:cNvPr id="88" name="Gruppieren 87">
                  <a:extLst>
                    <a:ext uri="{FF2B5EF4-FFF2-40B4-BE49-F238E27FC236}">
                      <a16:creationId xmlns:a16="http://schemas.microsoft.com/office/drawing/2014/main" id="{FD620D68-E2C9-7C4E-976A-ED8D6564EAE4}"/>
                    </a:ext>
                  </a:extLst>
                </p:cNvPr>
                <p:cNvGrpSpPr/>
                <p:nvPr/>
              </p:nvGrpSpPr>
              <p:grpSpPr>
                <a:xfrm>
                  <a:off x="756131" y="4246166"/>
                  <a:ext cx="2904787" cy="2004429"/>
                  <a:chOff x="1680035" y="2493830"/>
                  <a:chExt cx="2904787" cy="2004429"/>
                </a:xfrm>
              </p:grpSpPr>
              <p:grpSp>
                <p:nvGrpSpPr>
                  <p:cNvPr id="93" name="Gruppieren 92">
                    <a:extLst>
                      <a:ext uri="{FF2B5EF4-FFF2-40B4-BE49-F238E27FC236}">
                        <a16:creationId xmlns:a16="http://schemas.microsoft.com/office/drawing/2014/main" id="{2D9B56D2-7351-F343-8D82-DFA496B7A6B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609132" y="2971975"/>
                    <a:ext cx="620346" cy="817627"/>
                    <a:chOff x="2857190" y="4213663"/>
                    <a:chExt cx="419006" cy="552267"/>
                  </a:xfrm>
                </p:grpSpPr>
                <p:pic>
                  <p:nvPicPr>
                    <p:cNvPr id="103" name="Grafik 102">
                      <a:extLst>
                        <a:ext uri="{FF2B5EF4-FFF2-40B4-BE49-F238E27FC236}">
                          <a16:creationId xmlns:a16="http://schemas.microsoft.com/office/drawing/2014/main" id="{6D5A1475-D864-9347-A824-D220AE73425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857190" y="4213663"/>
                      <a:ext cx="419006" cy="53894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4" name="Oval 103">
                      <a:extLst>
                        <a:ext uri="{FF2B5EF4-FFF2-40B4-BE49-F238E27FC236}">
                          <a16:creationId xmlns:a16="http://schemas.microsoft.com/office/drawing/2014/main" id="{C459CEC6-A7EF-4B4B-BEE5-F24269A89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1787" y="4689277"/>
                      <a:ext cx="408944" cy="76653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94" name="Gruppieren 93">
                    <a:extLst>
                      <a:ext uri="{FF2B5EF4-FFF2-40B4-BE49-F238E27FC236}">
                        <a16:creationId xmlns:a16="http://schemas.microsoft.com/office/drawing/2014/main" id="{675752C4-A8FA-8E4F-82D3-A40330D575C1}"/>
                      </a:ext>
                    </a:extLst>
                  </p:cNvPr>
                  <p:cNvGrpSpPr/>
                  <p:nvPr/>
                </p:nvGrpSpPr>
                <p:grpSpPr>
                  <a:xfrm>
                    <a:off x="1680035" y="2493830"/>
                    <a:ext cx="2361316" cy="1571998"/>
                    <a:chOff x="6023537" y="1517073"/>
                    <a:chExt cx="1945835" cy="1295400"/>
                  </a:xfrm>
                </p:grpSpPr>
                <p:cxnSp>
                  <p:nvCxnSpPr>
                    <p:cNvPr id="101" name="Gerade Verbindung mit Pfeil 100">
                      <a:extLst>
                        <a:ext uri="{FF2B5EF4-FFF2-40B4-BE49-F238E27FC236}">
                          <a16:creationId xmlns:a16="http://schemas.microsoft.com/office/drawing/2014/main" id="{6B2D6D2F-36BE-F049-8BF1-26FF74080D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23537" y="2725884"/>
                      <a:ext cx="1945835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Gerade Verbindung mit Pfeil 101">
                      <a:extLst>
                        <a:ext uri="{FF2B5EF4-FFF2-40B4-BE49-F238E27FC236}">
                          <a16:creationId xmlns:a16="http://schemas.microsoft.com/office/drawing/2014/main" id="{8BE10D9E-793D-5649-8152-A248C05EFA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996454" y="1517073"/>
                      <a:ext cx="0" cy="129540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5" name="Gerade Verbindung mit Pfeil 94">
                    <a:extLst>
                      <a:ext uri="{FF2B5EF4-FFF2-40B4-BE49-F238E27FC236}">
                        <a16:creationId xmlns:a16="http://schemas.microsoft.com/office/drawing/2014/main" id="{A1DB5EA0-7189-4344-B940-3C5B344F78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47631" y="3614505"/>
                    <a:ext cx="1640486" cy="686564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6" name="Gruppieren 95">
                    <a:extLst>
                      <a:ext uri="{FF2B5EF4-FFF2-40B4-BE49-F238E27FC236}">
                        <a16:creationId xmlns:a16="http://schemas.microsoft.com/office/drawing/2014/main" id="{7351C5A9-0C9B-8F49-8A99-A1FF0FF6D58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627151" y="3056646"/>
                    <a:ext cx="937031" cy="1235035"/>
                    <a:chOff x="2531648" y="4240962"/>
                    <a:chExt cx="419006" cy="552263"/>
                  </a:xfrm>
                </p:grpSpPr>
                <p:pic>
                  <p:nvPicPr>
                    <p:cNvPr id="99" name="Grafik 98">
                      <a:extLst>
                        <a:ext uri="{FF2B5EF4-FFF2-40B4-BE49-F238E27FC236}">
                          <a16:creationId xmlns:a16="http://schemas.microsoft.com/office/drawing/2014/main" id="{58461378-BDCC-A74B-89D1-E29C8C540A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531648" y="4240962"/>
                      <a:ext cx="419006" cy="53894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0" name="Oval 99">
                      <a:extLst>
                        <a:ext uri="{FF2B5EF4-FFF2-40B4-BE49-F238E27FC236}">
                          <a16:creationId xmlns:a16="http://schemas.microsoft.com/office/drawing/2014/main" id="{50060ACD-B48D-2D41-8208-9EC93835A8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6243" y="4716572"/>
                      <a:ext cx="408944" cy="76653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sp>
                <p:nvSpPr>
                  <p:cNvPr id="97" name="Rechteck 96">
                    <a:extLst>
                      <a:ext uri="{FF2B5EF4-FFF2-40B4-BE49-F238E27FC236}">
                        <a16:creationId xmlns:a16="http://schemas.microsoft.com/office/drawing/2014/main" id="{2638EAB6-F2E3-2848-B59C-D032DE899B3C}"/>
                      </a:ext>
                    </a:extLst>
                  </p:cNvPr>
                  <p:cNvSpPr/>
                  <p:nvPr/>
                </p:nvSpPr>
                <p:spPr>
                  <a:xfrm>
                    <a:off x="3903236" y="3519407"/>
                    <a:ext cx="681586" cy="13239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8" name="Rechteck 97">
                    <a:extLst>
                      <a:ext uri="{FF2B5EF4-FFF2-40B4-BE49-F238E27FC236}">
                        <a16:creationId xmlns:a16="http://schemas.microsoft.com/office/drawing/2014/main" id="{31768A25-29E6-4645-9C95-4F64CF07FF93}"/>
                      </a:ext>
                    </a:extLst>
                  </p:cNvPr>
                  <p:cNvSpPr/>
                  <p:nvPr/>
                </p:nvSpPr>
                <p:spPr>
                  <a:xfrm>
                    <a:off x="2332471" y="4365862"/>
                    <a:ext cx="681586" cy="13239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89" name="Gerade Verbindung 88">
                  <a:extLst>
                    <a:ext uri="{FF2B5EF4-FFF2-40B4-BE49-F238E27FC236}">
                      <a16:creationId xmlns:a16="http://schemas.microsoft.com/office/drawing/2014/main" id="{F086DD7F-7BB8-D34E-AC13-CD74C8DD3663}"/>
                    </a:ext>
                  </a:extLst>
                </p:cNvPr>
                <p:cNvCxnSpPr/>
                <p:nvPr/>
              </p:nvCxnSpPr>
              <p:spPr>
                <a:xfrm>
                  <a:off x="2565637" y="5660840"/>
                  <a:ext cx="0" cy="108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Gerade Verbindung 89">
                  <a:extLst>
                    <a:ext uri="{FF2B5EF4-FFF2-40B4-BE49-F238E27FC236}">
                      <a16:creationId xmlns:a16="http://schemas.microsoft.com/office/drawing/2014/main" id="{E6CD3CA0-EF2B-1040-BCFA-ED5613CD707F}"/>
                    </a:ext>
                  </a:extLst>
                </p:cNvPr>
                <p:cNvCxnSpPr/>
                <p:nvPr/>
              </p:nvCxnSpPr>
              <p:spPr>
                <a:xfrm>
                  <a:off x="1259315" y="5659086"/>
                  <a:ext cx="0" cy="108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Gerade Verbindung 90">
                  <a:extLst>
                    <a:ext uri="{FF2B5EF4-FFF2-40B4-BE49-F238E27FC236}">
                      <a16:creationId xmlns:a16="http://schemas.microsoft.com/office/drawing/2014/main" id="{3BCE61A0-486E-5E42-8B2F-A0EBA38EBEC6}"/>
                    </a:ext>
                  </a:extLst>
                </p:cNvPr>
                <p:cNvCxnSpPr/>
                <p:nvPr/>
              </p:nvCxnSpPr>
              <p:spPr>
                <a:xfrm>
                  <a:off x="1503708" y="5831617"/>
                  <a:ext cx="0" cy="108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Gerade Verbindung 91">
                  <a:extLst>
                    <a:ext uri="{FF2B5EF4-FFF2-40B4-BE49-F238E27FC236}">
                      <a16:creationId xmlns:a16="http://schemas.microsoft.com/office/drawing/2014/main" id="{7AD38970-6A33-CD42-BC06-36947AED6E93}"/>
                    </a:ext>
                  </a:extLst>
                </p:cNvPr>
                <p:cNvCxnSpPr/>
                <p:nvPr/>
              </p:nvCxnSpPr>
              <p:spPr>
                <a:xfrm>
                  <a:off x="2314651" y="5490446"/>
                  <a:ext cx="0" cy="108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Gruppieren 81">
                <a:extLst>
                  <a:ext uri="{FF2B5EF4-FFF2-40B4-BE49-F238E27FC236}">
                    <a16:creationId xmlns:a16="http://schemas.microsoft.com/office/drawing/2014/main" id="{1EF226E0-A8CE-8944-9613-AEA184566995}"/>
                  </a:ext>
                </a:extLst>
              </p:cNvPr>
              <p:cNvGrpSpPr/>
              <p:nvPr/>
            </p:nvGrpSpPr>
            <p:grpSpPr>
              <a:xfrm>
                <a:off x="1070090" y="4167279"/>
                <a:ext cx="2108769" cy="2047832"/>
                <a:chOff x="1070090" y="4167279"/>
                <a:chExt cx="2108769" cy="2047832"/>
              </a:xfrm>
            </p:grpSpPr>
            <p:pic>
              <p:nvPicPr>
                <p:cNvPr id="83" name="Grafik 82">
                  <a:extLst>
                    <a:ext uri="{FF2B5EF4-FFF2-40B4-BE49-F238E27FC236}">
                      <a16:creationId xmlns:a16="http://schemas.microsoft.com/office/drawing/2014/main" id="{1A961721-3F87-AA45-8104-43F9C2432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97480" b="97205"/>
                <a:stretch/>
              </p:blipFill>
              <p:spPr>
                <a:xfrm>
                  <a:off x="1070090" y="6082713"/>
                  <a:ext cx="149103" cy="132398"/>
                </a:xfrm>
                <a:prstGeom prst="rect">
                  <a:avLst/>
                </a:prstGeom>
              </p:spPr>
            </p:pic>
            <p:pic>
              <p:nvPicPr>
                <p:cNvPr id="84" name="Grafik 83">
                  <a:extLst>
                    <a:ext uri="{FF2B5EF4-FFF2-40B4-BE49-F238E27FC236}">
                      <a16:creationId xmlns:a16="http://schemas.microsoft.com/office/drawing/2014/main" id="{A73E2681-1102-4E4D-9A94-22F1F9F314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98300" b="96464"/>
                <a:stretch/>
              </p:blipFill>
              <p:spPr>
                <a:xfrm>
                  <a:off x="3078236" y="5759597"/>
                  <a:ext cx="100623" cy="167519"/>
                </a:xfrm>
                <a:prstGeom prst="rect">
                  <a:avLst/>
                </a:prstGeom>
              </p:spPr>
            </p:pic>
            <p:pic>
              <p:nvPicPr>
                <p:cNvPr id="85" name="Grafik 84">
                  <a:extLst>
                    <a:ext uri="{FF2B5EF4-FFF2-40B4-BE49-F238E27FC236}">
                      <a16:creationId xmlns:a16="http://schemas.microsoft.com/office/drawing/2014/main" id="{7BACA5F0-A6CA-4048-8044-0CCEA6C97B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97016" b="95390"/>
                <a:stretch/>
              </p:blipFill>
              <p:spPr>
                <a:xfrm>
                  <a:off x="2018110" y="4167279"/>
                  <a:ext cx="176571" cy="220139"/>
                </a:xfrm>
                <a:prstGeom prst="rect">
                  <a:avLst/>
                </a:prstGeom>
              </p:spPr>
            </p:pic>
            <p:sp>
              <p:nvSpPr>
                <p:cNvPr id="86" name="Textfeld 85">
                  <a:extLst>
                    <a:ext uri="{FF2B5EF4-FFF2-40B4-BE49-F238E27FC236}">
                      <a16:creationId xmlns:a16="http://schemas.microsoft.com/office/drawing/2014/main" id="{DB0BD8E5-C818-4A4E-981B-B1A370051117}"/>
                    </a:ext>
                  </a:extLst>
                </p:cNvPr>
                <p:cNvSpPr txBox="1"/>
                <p:nvPr/>
              </p:nvSpPr>
              <p:spPr>
                <a:xfrm>
                  <a:off x="2421318" y="5420506"/>
                  <a:ext cx="27764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i="1" dirty="0">
                      <a:latin typeface="LM Sans 10" pitchFamily="2" charset="77"/>
                    </a:rPr>
                    <a:t>b</a:t>
                  </a:r>
                </a:p>
              </p:txBody>
            </p:sp>
            <p:sp>
              <p:nvSpPr>
                <p:cNvPr id="87" name="Textfeld 86">
                  <a:extLst>
                    <a:ext uri="{FF2B5EF4-FFF2-40B4-BE49-F238E27FC236}">
                      <a16:creationId xmlns:a16="http://schemas.microsoft.com/office/drawing/2014/main" id="{DBEF11BB-560C-6C44-B60B-0E4F9E4E1F77}"/>
                    </a:ext>
                  </a:extLst>
                </p:cNvPr>
                <p:cNvSpPr txBox="1"/>
                <p:nvPr/>
              </p:nvSpPr>
              <p:spPr>
                <a:xfrm>
                  <a:off x="1366488" y="5589101"/>
                  <a:ext cx="27764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i="1" dirty="0">
                      <a:latin typeface="LM Sans 10" pitchFamily="2" charset="77"/>
                    </a:rPr>
                    <a:t>b</a:t>
                  </a:r>
                </a:p>
              </p:txBody>
            </p:sp>
          </p:grp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2530B60B-9438-CD40-9650-F3FEAD51D059}"/>
                </a:ext>
              </a:extLst>
            </p:cNvPr>
            <p:cNvGrpSpPr/>
            <p:nvPr/>
          </p:nvGrpSpPr>
          <p:grpSpPr>
            <a:xfrm>
              <a:off x="5621839" y="4141192"/>
              <a:ext cx="2904787" cy="2237038"/>
              <a:chOff x="5787983" y="4164387"/>
              <a:chExt cx="2904787" cy="2237038"/>
            </a:xfrm>
          </p:grpSpPr>
          <p:grpSp>
            <p:nvGrpSpPr>
              <p:cNvPr id="62" name="Gruppieren 61">
                <a:extLst>
                  <a:ext uri="{FF2B5EF4-FFF2-40B4-BE49-F238E27FC236}">
                    <a16:creationId xmlns:a16="http://schemas.microsoft.com/office/drawing/2014/main" id="{4B0BED37-2622-9A48-A148-75A9340756AA}"/>
                  </a:ext>
                </a:extLst>
              </p:cNvPr>
              <p:cNvGrpSpPr/>
              <p:nvPr/>
            </p:nvGrpSpPr>
            <p:grpSpPr>
              <a:xfrm>
                <a:off x="5787983" y="4274457"/>
                <a:ext cx="2904787" cy="2126968"/>
                <a:chOff x="1680035" y="2493830"/>
                <a:chExt cx="2904787" cy="2126968"/>
              </a:xfrm>
            </p:grpSpPr>
            <p:grpSp>
              <p:nvGrpSpPr>
                <p:cNvPr id="72" name="Gruppieren 71">
                  <a:extLst>
                    <a:ext uri="{FF2B5EF4-FFF2-40B4-BE49-F238E27FC236}">
                      <a16:creationId xmlns:a16="http://schemas.microsoft.com/office/drawing/2014/main" id="{F33A7DEB-4D19-5B4A-A5BE-5B647A1FCB99}"/>
                    </a:ext>
                  </a:extLst>
                </p:cNvPr>
                <p:cNvGrpSpPr/>
                <p:nvPr/>
              </p:nvGrpSpPr>
              <p:grpSpPr>
                <a:xfrm>
                  <a:off x="1680035" y="2493830"/>
                  <a:ext cx="2361316" cy="1571998"/>
                  <a:chOff x="6023537" y="1517073"/>
                  <a:chExt cx="1945835" cy="1295400"/>
                </a:xfrm>
              </p:grpSpPr>
              <p:cxnSp>
                <p:nvCxnSpPr>
                  <p:cNvPr id="79" name="Gerade Verbindung mit Pfeil 78">
                    <a:extLst>
                      <a:ext uri="{FF2B5EF4-FFF2-40B4-BE49-F238E27FC236}">
                        <a16:creationId xmlns:a16="http://schemas.microsoft.com/office/drawing/2014/main" id="{2BFB3280-0D73-5246-89CE-5EAEEE0C8C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23537" y="2725884"/>
                    <a:ext cx="1945835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Gerade Verbindung mit Pfeil 79">
                    <a:extLst>
                      <a:ext uri="{FF2B5EF4-FFF2-40B4-BE49-F238E27FC236}">
                        <a16:creationId xmlns:a16="http://schemas.microsoft.com/office/drawing/2014/main" id="{B05587E7-B247-D442-9AC4-292E5239E4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996454" y="1517073"/>
                    <a:ext cx="0" cy="129540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Gerade Verbindung mit Pfeil 72">
                  <a:extLst>
                    <a:ext uri="{FF2B5EF4-FFF2-40B4-BE49-F238E27FC236}">
                      <a16:creationId xmlns:a16="http://schemas.microsoft.com/office/drawing/2014/main" id="{72A556FB-4856-6D4F-8049-2EF6DF079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47631" y="3614505"/>
                  <a:ext cx="1640486" cy="68656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5D2B24B0-3028-4C46-BF57-F77039F0F2EE}"/>
                    </a:ext>
                  </a:extLst>
                </p:cNvPr>
                <p:cNvSpPr/>
                <p:nvPr/>
              </p:nvSpPr>
              <p:spPr>
                <a:xfrm>
                  <a:off x="2761628" y="4168222"/>
                  <a:ext cx="380662" cy="9204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5" name="Rechteck 74">
                  <a:extLst>
                    <a:ext uri="{FF2B5EF4-FFF2-40B4-BE49-F238E27FC236}">
                      <a16:creationId xmlns:a16="http://schemas.microsoft.com/office/drawing/2014/main" id="{54F052F2-09DE-BD43-B6CC-5544484F4B1A}"/>
                    </a:ext>
                  </a:extLst>
                </p:cNvPr>
                <p:cNvSpPr/>
                <p:nvPr/>
              </p:nvSpPr>
              <p:spPr>
                <a:xfrm rot="21431660">
                  <a:off x="2373151" y="3403420"/>
                  <a:ext cx="2057400" cy="1217378"/>
                </a:xfrm>
                <a:prstGeom prst="rect">
                  <a:avLst/>
                </a:prstGeom>
                <a:solidFill>
                  <a:schemeClr val="accent2">
                    <a:alpha val="42602"/>
                  </a:schemeClr>
                </a:solidFill>
                <a:ln>
                  <a:noFill/>
                </a:ln>
                <a:scene3d>
                  <a:camera prst="isometricTopUp">
                    <a:rot lat="16800000" lon="19500000" rev="33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6" name="Rechteck 75">
                  <a:extLst>
                    <a:ext uri="{FF2B5EF4-FFF2-40B4-BE49-F238E27FC236}">
                      <a16:creationId xmlns:a16="http://schemas.microsoft.com/office/drawing/2014/main" id="{ED8D98FD-841E-6148-A7FC-B6A92BA3AABD}"/>
                    </a:ext>
                  </a:extLst>
                </p:cNvPr>
                <p:cNvSpPr/>
                <p:nvPr/>
              </p:nvSpPr>
              <p:spPr>
                <a:xfrm>
                  <a:off x="3903236" y="3519407"/>
                  <a:ext cx="681586" cy="1323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7" name="Rechteck 76">
                  <a:extLst>
                    <a:ext uri="{FF2B5EF4-FFF2-40B4-BE49-F238E27FC236}">
                      <a16:creationId xmlns:a16="http://schemas.microsoft.com/office/drawing/2014/main" id="{F4AEAC07-E99B-2941-B058-0836A2DD8C58}"/>
                    </a:ext>
                  </a:extLst>
                </p:cNvPr>
                <p:cNvSpPr/>
                <p:nvPr/>
              </p:nvSpPr>
              <p:spPr>
                <a:xfrm>
                  <a:off x="2332471" y="4365862"/>
                  <a:ext cx="681586" cy="1323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pic>
              <p:nvPicPr>
                <p:cNvPr id="78" name="Grafik 77">
                  <a:extLst>
                    <a:ext uri="{FF2B5EF4-FFF2-40B4-BE49-F238E27FC236}">
                      <a16:creationId xmlns:a16="http://schemas.microsoft.com/office/drawing/2014/main" id="{F141D7F6-A211-0044-895F-9A4EF71A81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53982" y="3354846"/>
                  <a:ext cx="391826" cy="918890"/>
                </a:xfrm>
                <a:prstGeom prst="rect">
                  <a:avLst/>
                </a:prstGeom>
              </p:spPr>
            </p:pic>
          </p:grpSp>
          <p:pic>
            <p:nvPicPr>
              <p:cNvPr id="63" name="Grafik 62">
                <a:extLst>
                  <a:ext uri="{FF2B5EF4-FFF2-40B4-BE49-F238E27FC236}">
                    <a16:creationId xmlns:a16="http://schemas.microsoft.com/office/drawing/2014/main" id="{28AF5800-E211-B243-A53C-B5F33C7ADD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97480" b="97205"/>
              <a:stretch/>
            </p:blipFill>
            <p:spPr>
              <a:xfrm>
                <a:off x="6080439" y="6127379"/>
                <a:ext cx="149103" cy="132398"/>
              </a:xfrm>
              <a:prstGeom prst="rect">
                <a:avLst/>
              </a:prstGeom>
            </p:spPr>
          </p:pic>
          <p:pic>
            <p:nvPicPr>
              <p:cNvPr id="64" name="Grafik 63">
                <a:extLst>
                  <a:ext uri="{FF2B5EF4-FFF2-40B4-BE49-F238E27FC236}">
                    <a16:creationId xmlns:a16="http://schemas.microsoft.com/office/drawing/2014/main" id="{343F2ADE-BE14-F34D-A896-8656D17DA0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98300" b="96464"/>
              <a:stretch/>
            </p:blipFill>
            <p:spPr>
              <a:xfrm>
                <a:off x="8088585" y="5804263"/>
                <a:ext cx="100623" cy="167519"/>
              </a:xfrm>
              <a:prstGeom prst="rect">
                <a:avLst/>
              </a:prstGeom>
            </p:spPr>
          </p:pic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290F83C3-6F79-AC4D-BD46-2E28EFDBF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97016" b="95390"/>
              <a:stretch/>
            </p:blipFill>
            <p:spPr>
              <a:xfrm>
                <a:off x="7057843" y="4164387"/>
                <a:ext cx="176571" cy="220139"/>
              </a:xfrm>
              <a:prstGeom prst="rect">
                <a:avLst/>
              </a:prstGeom>
            </p:spPr>
          </p:pic>
          <p:cxnSp>
            <p:nvCxnSpPr>
              <p:cNvPr id="66" name="Gerade Verbindung 65">
                <a:extLst>
                  <a:ext uri="{FF2B5EF4-FFF2-40B4-BE49-F238E27FC236}">
                    <a16:creationId xmlns:a16="http://schemas.microsoft.com/office/drawing/2014/main" id="{80F2F737-4659-0D42-B262-E7700A291D42}"/>
                  </a:ext>
                </a:extLst>
              </p:cNvPr>
              <p:cNvCxnSpPr/>
              <p:nvPr/>
            </p:nvCxnSpPr>
            <p:spPr>
              <a:xfrm>
                <a:off x="7628268" y="5684736"/>
                <a:ext cx="0" cy="108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66">
                <a:extLst>
                  <a:ext uri="{FF2B5EF4-FFF2-40B4-BE49-F238E27FC236}">
                    <a16:creationId xmlns:a16="http://schemas.microsoft.com/office/drawing/2014/main" id="{87F107B9-48AB-1244-ACAF-05F8B0297145}"/>
                  </a:ext>
                </a:extLst>
              </p:cNvPr>
              <p:cNvCxnSpPr/>
              <p:nvPr/>
            </p:nvCxnSpPr>
            <p:spPr>
              <a:xfrm>
                <a:off x="6321946" y="5682982"/>
                <a:ext cx="0" cy="108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67">
                <a:extLst>
                  <a:ext uri="{FF2B5EF4-FFF2-40B4-BE49-F238E27FC236}">
                    <a16:creationId xmlns:a16="http://schemas.microsoft.com/office/drawing/2014/main" id="{69ED9880-AA9A-4F42-9B63-B03A26F4D005}"/>
                  </a:ext>
                </a:extLst>
              </p:cNvPr>
              <p:cNvCxnSpPr/>
              <p:nvPr/>
            </p:nvCxnSpPr>
            <p:spPr>
              <a:xfrm>
                <a:off x="6566339" y="5855513"/>
                <a:ext cx="0" cy="108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68">
                <a:extLst>
                  <a:ext uri="{FF2B5EF4-FFF2-40B4-BE49-F238E27FC236}">
                    <a16:creationId xmlns:a16="http://schemas.microsoft.com/office/drawing/2014/main" id="{027E9842-1B7B-4543-BDA8-49FFA2F7D4B5}"/>
                  </a:ext>
                </a:extLst>
              </p:cNvPr>
              <p:cNvCxnSpPr/>
              <p:nvPr/>
            </p:nvCxnSpPr>
            <p:spPr>
              <a:xfrm>
                <a:off x="7377282" y="5514342"/>
                <a:ext cx="0" cy="108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043708E4-CF8D-0D49-9921-C868BC2BD516}"/>
                  </a:ext>
                </a:extLst>
              </p:cNvPr>
              <p:cNvSpPr txBox="1"/>
              <p:nvPr/>
            </p:nvSpPr>
            <p:spPr>
              <a:xfrm>
                <a:off x="7487562" y="5431010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i="1" dirty="0">
                    <a:latin typeface="LM Sans 10" pitchFamily="2" charset="77"/>
                  </a:rPr>
                  <a:t>b</a:t>
                </a:r>
              </a:p>
            </p:txBody>
          </p:sp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F5B8333B-01AC-544C-B575-F8047B74D521}"/>
                  </a:ext>
                </a:extLst>
              </p:cNvPr>
              <p:cNvSpPr txBox="1"/>
              <p:nvPr/>
            </p:nvSpPr>
            <p:spPr>
              <a:xfrm>
                <a:off x="6416933" y="5593633"/>
                <a:ext cx="2776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i="1" dirty="0">
                    <a:latin typeface="LM Sans 10" pitchFamily="2" charset="77"/>
                  </a:rPr>
                  <a:t>b</a:t>
                </a:r>
              </a:p>
            </p:txBody>
          </p:sp>
        </p:grpSp>
      </p:grpSp>
      <p:pic>
        <p:nvPicPr>
          <p:cNvPr id="129" name="Grafik 128">
            <a:extLst>
              <a:ext uri="{FF2B5EF4-FFF2-40B4-BE49-F238E27FC236}">
                <a16:creationId xmlns:a16="http://schemas.microsoft.com/office/drawing/2014/main" id="{12213A5A-9381-F842-AE6D-7DA905D4AC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7632" b="92921"/>
          <a:stretch/>
        </p:blipFill>
        <p:spPr>
          <a:xfrm>
            <a:off x="1099546" y="2861165"/>
            <a:ext cx="4880289" cy="390151"/>
          </a:xfrm>
          <a:prstGeom prst="rect">
            <a:avLst/>
          </a:prstGeom>
        </p:spPr>
      </p:pic>
      <p:sp>
        <p:nvSpPr>
          <p:cNvPr id="130" name="Textfeld 129">
            <a:extLst>
              <a:ext uri="{FF2B5EF4-FFF2-40B4-BE49-F238E27FC236}">
                <a16:creationId xmlns:a16="http://schemas.microsoft.com/office/drawing/2014/main" id="{F868D5C0-FC55-BD46-BB31-8F9933E47635}"/>
              </a:ext>
            </a:extLst>
          </p:cNvPr>
          <p:cNvSpPr txBox="1"/>
          <p:nvPr/>
        </p:nvSpPr>
        <p:spPr>
          <a:xfrm>
            <a:off x="717609" y="5875831"/>
            <a:ext cx="7886700" cy="36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dirty="0">
                <a:latin typeface="LM Sans 10" pitchFamily="2" charset="77"/>
              </a:rPr>
              <a:t>→</a:t>
            </a:r>
          </a:p>
        </p:txBody>
      </p:sp>
      <p:cxnSp>
        <p:nvCxnSpPr>
          <p:cNvPr id="133" name="Gerade Verbindung mit Pfeil 132">
            <a:extLst>
              <a:ext uri="{FF2B5EF4-FFF2-40B4-BE49-F238E27FC236}">
                <a16:creationId xmlns:a16="http://schemas.microsoft.com/office/drawing/2014/main" id="{219D368F-2F42-8A46-BCE5-81ED781E6147}"/>
              </a:ext>
            </a:extLst>
          </p:cNvPr>
          <p:cNvCxnSpPr>
            <a:cxnSpLocks/>
          </p:cNvCxnSpPr>
          <p:nvPr/>
        </p:nvCxnSpPr>
        <p:spPr>
          <a:xfrm>
            <a:off x="4066723" y="6082203"/>
            <a:ext cx="1414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feld 133">
            <a:extLst>
              <a:ext uri="{FF2B5EF4-FFF2-40B4-BE49-F238E27FC236}">
                <a16:creationId xmlns:a16="http://schemas.microsoft.com/office/drawing/2014/main" id="{1E43C424-5D4E-BD40-A35F-25485B019867}"/>
              </a:ext>
            </a:extLst>
          </p:cNvPr>
          <p:cNvSpPr txBox="1"/>
          <p:nvPr/>
        </p:nvSpPr>
        <p:spPr>
          <a:xfrm>
            <a:off x="4058740" y="5799255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LM Sans 10" pitchFamily="2" charset="77"/>
              </a:rPr>
              <a:t>Collapse at </a:t>
            </a:r>
            <a:r>
              <a:rPr lang="en-GB" sz="1400" i="1">
                <a:latin typeface="LM Sans 10" pitchFamily="2" charset="77"/>
              </a:rPr>
              <a:t>y=b</a:t>
            </a:r>
          </a:p>
        </p:txBody>
      </p:sp>
      <p:sp>
        <p:nvSpPr>
          <p:cNvPr id="183" name="Textfeld 182">
            <a:extLst>
              <a:ext uri="{FF2B5EF4-FFF2-40B4-BE49-F238E27FC236}">
                <a16:creationId xmlns:a16="http://schemas.microsoft.com/office/drawing/2014/main" id="{369B882C-902A-7C48-8889-B4EC00D79A62}"/>
              </a:ext>
            </a:extLst>
          </p:cNvPr>
          <p:cNvSpPr txBox="1"/>
          <p:nvPr/>
        </p:nvSpPr>
        <p:spPr>
          <a:xfrm>
            <a:off x="652108" y="5537627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10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2F3587-1BCB-1C48-9D3A-3AADD0EC75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4692" b="95248"/>
          <a:stretch/>
        </p:blipFill>
        <p:spPr>
          <a:xfrm>
            <a:off x="998996" y="2068479"/>
            <a:ext cx="3736840" cy="259523"/>
          </a:xfrm>
          <a:prstGeom prst="rect">
            <a:avLst/>
          </a:prstGeom>
        </p:spPr>
      </p:pic>
      <p:pic>
        <p:nvPicPr>
          <p:cNvPr id="184" name="Grafik 183">
            <a:extLst>
              <a:ext uri="{FF2B5EF4-FFF2-40B4-BE49-F238E27FC236}">
                <a16:creationId xmlns:a16="http://schemas.microsoft.com/office/drawing/2014/main" id="{7DA2FEE6-ABEE-AA40-8E1B-3BEF8DBB88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805" t="-489" r="44692" b="95248"/>
          <a:stretch/>
        </p:blipFill>
        <p:spPr>
          <a:xfrm>
            <a:off x="1125805" y="5949755"/>
            <a:ext cx="2871674" cy="286216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2089D72B-C81A-1244-99CF-D8E9D4D4DF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368" t="-489" r="44692" b="95248"/>
          <a:stretch/>
        </p:blipFill>
        <p:spPr>
          <a:xfrm>
            <a:off x="5536718" y="5952380"/>
            <a:ext cx="1347243" cy="2862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1D4DB39-393B-244E-BEBC-058B8AE10E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1276" b="95705"/>
          <a:stretch/>
        </p:blipFill>
        <p:spPr>
          <a:xfrm>
            <a:off x="883935" y="3981025"/>
            <a:ext cx="946404" cy="17616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A10CC15-E25C-2849-8403-CBC70B0824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0984" b="95705"/>
          <a:stretch/>
        </p:blipFill>
        <p:spPr>
          <a:xfrm>
            <a:off x="2313549" y="4121715"/>
            <a:ext cx="961201" cy="176169"/>
          </a:xfrm>
          <a:prstGeom prst="rect">
            <a:avLst/>
          </a:prstGeom>
        </p:spPr>
      </p:pic>
      <p:pic>
        <p:nvPicPr>
          <p:cNvPr id="188" name="Grafik 187">
            <a:extLst>
              <a:ext uri="{FF2B5EF4-FFF2-40B4-BE49-F238E27FC236}">
                <a16:creationId xmlns:a16="http://schemas.microsoft.com/office/drawing/2014/main" id="{EB5F7B95-B46E-C94A-AA21-575A8D6D99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1276" b="95705"/>
          <a:stretch/>
        </p:blipFill>
        <p:spPr>
          <a:xfrm>
            <a:off x="3392745" y="3997989"/>
            <a:ext cx="946404" cy="176169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D77A3D0A-2E5B-1E44-BBF0-9591FCF9C1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0984" b="95705"/>
          <a:stretch/>
        </p:blipFill>
        <p:spPr>
          <a:xfrm>
            <a:off x="4822359" y="4138679"/>
            <a:ext cx="961201" cy="176169"/>
          </a:xfrm>
          <a:prstGeom prst="rect">
            <a:avLst/>
          </a:prstGeom>
        </p:spPr>
      </p:pic>
      <p:pic>
        <p:nvPicPr>
          <p:cNvPr id="190" name="Grafik 189">
            <a:extLst>
              <a:ext uri="{FF2B5EF4-FFF2-40B4-BE49-F238E27FC236}">
                <a16:creationId xmlns:a16="http://schemas.microsoft.com/office/drawing/2014/main" id="{0E0D66E5-47DA-0846-BA83-D956D8872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0984" b="95705"/>
          <a:stretch/>
        </p:blipFill>
        <p:spPr>
          <a:xfrm>
            <a:off x="7134246" y="4335380"/>
            <a:ext cx="961201" cy="1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25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6ED907-1A43-0F49-B117-0A1D3B44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3.2 How the measurement problem is solved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104CBF-A868-3843-AC4A-55736E66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16</a:t>
            </a:fld>
            <a:endParaRPr lang="de-DE"/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E8F5B0D8-DE33-704F-A94D-11834B8F1EA0}"/>
              </a:ext>
            </a:extLst>
          </p:cNvPr>
          <p:cNvGrpSpPr/>
          <p:nvPr/>
        </p:nvGrpSpPr>
        <p:grpSpPr>
          <a:xfrm>
            <a:off x="615273" y="1956081"/>
            <a:ext cx="556958" cy="369332"/>
            <a:chOff x="3907655" y="1881906"/>
            <a:chExt cx="316296" cy="233054"/>
          </a:xfrm>
        </p:grpSpPr>
        <p:sp>
          <p:nvSpPr>
            <p:cNvPr id="55" name="Abgerundetes Rechteck 54">
              <a:extLst>
                <a:ext uri="{FF2B5EF4-FFF2-40B4-BE49-F238E27FC236}">
                  <a16:creationId xmlns:a16="http://schemas.microsoft.com/office/drawing/2014/main" id="{FE8F681F-8B7E-4F43-A251-B2A23736548D}"/>
                </a:ext>
              </a:extLst>
            </p:cNvPr>
            <p:cNvSpPr/>
            <p:nvPr/>
          </p:nvSpPr>
          <p:spPr>
            <a:xfrm>
              <a:off x="3946411" y="1919198"/>
              <a:ext cx="244518" cy="155852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36D06053-170C-7C49-88C8-3487AC8CCBF5}"/>
                </a:ext>
              </a:extLst>
            </p:cNvPr>
            <p:cNvSpPr txBox="1"/>
            <p:nvPr/>
          </p:nvSpPr>
          <p:spPr>
            <a:xfrm>
              <a:off x="3907655" y="1881906"/>
              <a:ext cx="316296" cy="23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accent1"/>
                  </a:solidFill>
                  <a:latin typeface="LM Sans 10" pitchFamily="2" charset="77"/>
                </a:rPr>
                <a:t>QM</a:t>
              </a:r>
            </a:p>
          </p:txBody>
        </p:sp>
      </p:grpSp>
      <p:sp>
        <p:nvSpPr>
          <p:cNvPr id="57" name="Textfeld 56">
            <a:extLst>
              <a:ext uri="{FF2B5EF4-FFF2-40B4-BE49-F238E27FC236}">
                <a16:creationId xmlns:a16="http://schemas.microsoft.com/office/drawing/2014/main" id="{334F570D-859D-5A46-8341-3B50DDDC0F8C}"/>
              </a:ext>
            </a:extLst>
          </p:cNvPr>
          <p:cNvSpPr txBox="1"/>
          <p:nvPr/>
        </p:nvSpPr>
        <p:spPr>
          <a:xfrm>
            <a:off x="628650" y="5827649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LM Sans 10" pitchFamily="2" charset="77"/>
              </a:rPr>
              <a:t>Collapse of one particle kills (macroscopic) superpositions</a:t>
            </a: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EB6ED212-EB49-D940-95A3-BDE7FD1A2BFC}"/>
              </a:ext>
            </a:extLst>
          </p:cNvPr>
          <p:cNvGrpSpPr/>
          <p:nvPr/>
        </p:nvGrpSpPr>
        <p:grpSpPr>
          <a:xfrm>
            <a:off x="734095" y="5456212"/>
            <a:ext cx="7675809" cy="216000"/>
            <a:chOff x="677856" y="2220634"/>
            <a:chExt cx="7675809" cy="216000"/>
          </a:xfrm>
        </p:grpSpPr>
        <p:cxnSp>
          <p:nvCxnSpPr>
            <p:cNvPr id="59" name="Gerade Verbindung 58">
              <a:extLst>
                <a:ext uri="{FF2B5EF4-FFF2-40B4-BE49-F238E27FC236}">
                  <a16:creationId xmlns:a16="http://schemas.microsoft.com/office/drawing/2014/main" id="{1ADCAA6B-DF55-F34D-8E84-6C20787B25CD}"/>
                </a:ext>
              </a:extLst>
            </p:cNvPr>
            <p:cNvCxnSpPr>
              <a:cxnSpLocks/>
            </p:cNvCxnSpPr>
            <p:nvPr/>
          </p:nvCxnSpPr>
          <p:spPr>
            <a:xfrm>
              <a:off x="677856" y="2328634"/>
              <a:ext cx="7675809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0000">
                    <a:schemeClr val="accent1">
                      <a:lumMod val="45000"/>
                      <a:lumOff val="55000"/>
                    </a:schemeClr>
                  </a:gs>
                  <a:gs pos="6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2C2AB2-26C5-5D40-86C4-415574D64BE6}"/>
                </a:ext>
              </a:extLst>
            </p:cNvPr>
            <p:cNvSpPr/>
            <p:nvPr/>
          </p:nvSpPr>
          <p:spPr>
            <a:xfrm rot="16200000">
              <a:off x="4407760" y="2220634"/>
              <a:ext cx="216000" cy="216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/>
            <a:lstStyle/>
            <a:p>
              <a:pPr algn="ctr"/>
              <a:r>
                <a:rPr lang="de-DE" dirty="0"/>
                <a:t>&lt;</a:t>
              </a:r>
            </a:p>
          </p:txBody>
        </p:sp>
      </p:grpSp>
      <p:pic>
        <p:nvPicPr>
          <p:cNvPr id="61" name="Grafik 60">
            <a:extLst>
              <a:ext uri="{FF2B5EF4-FFF2-40B4-BE49-F238E27FC236}">
                <a16:creationId xmlns:a16="http://schemas.microsoft.com/office/drawing/2014/main" id="{6ED2D7CB-7BA8-464E-9482-BB52F7B74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030" b="94726"/>
          <a:stretch/>
        </p:blipFill>
        <p:spPr>
          <a:xfrm>
            <a:off x="1546549" y="2028499"/>
            <a:ext cx="3333750" cy="324205"/>
          </a:xfrm>
          <a:prstGeom prst="rect">
            <a:avLst/>
          </a:prstGeom>
        </p:spPr>
      </p:pic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02CDE6A5-60B7-6248-B671-77F879E69B17}"/>
              </a:ext>
            </a:extLst>
          </p:cNvPr>
          <p:cNvGrpSpPr/>
          <p:nvPr/>
        </p:nvGrpSpPr>
        <p:grpSpPr>
          <a:xfrm>
            <a:off x="6550054" y="1802836"/>
            <a:ext cx="1593467" cy="918657"/>
            <a:chOff x="6900150" y="4503912"/>
            <a:chExt cx="1593467" cy="918657"/>
          </a:xfrm>
        </p:grpSpPr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AE353DA7-9CF6-0F4F-8B5C-93F44F936DCD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alphaModFix amt="65000"/>
            </a:blip>
            <a:srcRect l="9692" t="11547" r="9187" b="22172"/>
            <a:stretch/>
          </p:blipFill>
          <p:spPr>
            <a:xfrm>
              <a:off x="6900150" y="4503912"/>
              <a:ext cx="1593467" cy="918657"/>
            </a:xfrm>
            <a:prstGeom prst="rect">
              <a:avLst/>
            </a:prstGeom>
          </p:spPr>
        </p:pic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E8B720C4-A34E-6C41-8709-ECFF48073D76}"/>
                </a:ext>
              </a:extLst>
            </p:cNvPr>
            <p:cNvSpPr/>
            <p:nvPr/>
          </p:nvSpPr>
          <p:spPr>
            <a:xfrm>
              <a:off x="7048341" y="4590744"/>
              <a:ext cx="1260000" cy="30041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A5E6BCE9-B859-9E42-AA80-DACF1A6B5D19}"/>
                </a:ext>
              </a:extLst>
            </p:cNvPr>
            <p:cNvSpPr txBox="1"/>
            <p:nvPr/>
          </p:nvSpPr>
          <p:spPr>
            <a:xfrm>
              <a:off x="7030871" y="4565341"/>
              <a:ext cx="417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yes</a:t>
              </a: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51F3939B-A9AE-EA4A-876C-00FCC8807800}"/>
                </a:ext>
              </a:extLst>
            </p:cNvPr>
            <p:cNvSpPr txBox="1"/>
            <p:nvPr/>
          </p:nvSpPr>
          <p:spPr>
            <a:xfrm>
              <a:off x="7930915" y="456331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no</a:t>
              </a: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AD0B7D8E-23C7-7D46-9F3E-356BD355491F}"/>
                </a:ext>
              </a:extLst>
            </p:cNvPr>
            <p:cNvSpPr txBox="1"/>
            <p:nvPr/>
          </p:nvSpPr>
          <p:spPr>
            <a:xfrm>
              <a:off x="7549249" y="457775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0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7D92D8F-4B66-BA48-B142-2464CBC3FF1B}"/>
                </a:ext>
              </a:extLst>
            </p:cNvPr>
            <p:cNvSpPr/>
            <p:nvPr/>
          </p:nvSpPr>
          <p:spPr>
            <a:xfrm>
              <a:off x="7648766" y="5252076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1536F347-1C05-FE45-912B-D9CB1B35DE10}"/>
                </a:ext>
              </a:extLst>
            </p:cNvPr>
            <p:cNvSpPr/>
            <p:nvPr/>
          </p:nvSpPr>
          <p:spPr>
            <a:xfrm rot="18684227">
              <a:off x="7388367" y="5066097"/>
              <a:ext cx="57600" cy="219600"/>
            </a:xfrm>
            <a:prstGeom prst="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635BD55D-7B12-8641-B8E8-990E43B8EF2B}"/>
                </a:ext>
              </a:extLst>
            </p:cNvPr>
            <p:cNvGrpSpPr/>
            <p:nvPr/>
          </p:nvGrpSpPr>
          <p:grpSpPr>
            <a:xfrm>
              <a:off x="7501151" y="4838874"/>
              <a:ext cx="651683" cy="540000"/>
              <a:chOff x="7480843" y="5304289"/>
              <a:chExt cx="651683" cy="540000"/>
            </a:xfrm>
          </p:grpSpPr>
          <p:cxnSp>
            <p:nvCxnSpPr>
              <p:cNvPr id="71" name="Gerade Verbindung mit Pfeil 70">
                <a:extLst>
                  <a:ext uri="{FF2B5EF4-FFF2-40B4-BE49-F238E27FC236}">
                    <a16:creationId xmlns:a16="http://schemas.microsoft.com/office/drawing/2014/main" id="{4256348A-6F2D-E949-821E-E2BB13F732E3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862526" y="5310040"/>
                <a:ext cx="0" cy="540000"/>
              </a:xfrm>
              <a:prstGeom prst="straightConnector1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Gerade Verbindung mit Pfeil 71">
                <a:extLst>
                  <a:ext uri="{FF2B5EF4-FFF2-40B4-BE49-F238E27FC236}">
                    <a16:creationId xmlns:a16="http://schemas.microsoft.com/office/drawing/2014/main" id="{BEF0F46D-BEEF-0847-9E9F-91D5A75F143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7480843" y="5304289"/>
                <a:ext cx="0" cy="540000"/>
              </a:xfrm>
              <a:prstGeom prst="straightConnector1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8F84FF96-B105-FA4F-9C04-14B2B83B7030}"/>
              </a:ext>
            </a:extLst>
          </p:cNvPr>
          <p:cNvGrpSpPr/>
          <p:nvPr/>
        </p:nvGrpSpPr>
        <p:grpSpPr>
          <a:xfrm>
            <a:off x="604999" y="3133463"/>
            <a:ext cx="718886" cy="369332"/>
            <a:chOff x="3708947" y="1893098"/>
            <a:chExt cx="408255" cy="233054"/>
          </a:xfrm>
        </p:grpSpPr>
        <p:sp>
          <p:nvSpPr>
            <p:cNvPr id="74" name="Abgerundetes Rechteck 73">
              <a:extLst>
                <a:ext uri="{FF2B5EF4-FFF2-40B4-BE49-F238E27FC236}">
                  <a16:creationId xmlns:a16="http://schemas.microsoft.com/office/drawing/2014/main" id="{3872514B-33BB-7B4B-8C1D-7CD24199B005}"/>
                </a:ext>
              </a:extLst>
            </p:cNvPr>
            <p:cNvSpPr/>
            <p:nvPr/>
          </p:nvSpPr>
          <p:spPr>
            <a:xfrm>
              <a:off x="3749297" y="1925844"/>
              <a:ext cx="323209" cy="155852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49A8146A-0C38-094F-B844-8C36CC4CE474}"/>
                </a:ext>
              </a:extLst>
            </p:cNvPr>
            <p:cNvSpPr txBox="1"/>
            <p:nvPr/>
          </p:nvSpPr>
          <p:spPr>
            <a:xfrm>
              <a:off x="3708947" y="1893098"/>
              <a:ext cx="408255" cy="23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accent1"/>
                  </a:solidFill>
                  <a:latin typeface="LM Sans 10" pitchFamily="2" charset="77"/>
                </a:rPr>
                <a:t>GRW</a:t>
              </a:r>
            </a:p>
          </p:txBody>
        </p:sp>
      </p:grpSp>
      <p:sp>
        <p:nvSpPr>
          <p:cNvPr id="76" name="Textfeld 75">
            <a:extLst>
              <a:ext uri="{FF2B5EF4-FFF2-40B4-BE49-F238E27FC236}">
                <a16:creationId xmlns:a16="http://schemas.microsoft.com/office/drawing/2014/main" id="{4398BC21-CB33-554E-B825-051CC07FE961}"/>
              </a:ext>
            </a:extLst>
          </p:cNvPr>
          <p:cNvSpPr txBox="1"/>
          <p:nvPr/>
        </p:nvSpPr>
        <p:spPr>
          <a:xfrm>
            <a:off x="3469579" y="4825905"/>
            <a:ext cx="410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C00000"/>
                </a:solidFill>
                <a:latin typeface="LM Sans 10" pitchFamily="2" charset="77"/>
              </a:rPr>
              <a:t>or</a:t>
            </a:r>
          </a:p>
        </p:txBody>
      </p: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DEA208FA-771B-494E-860B-08AD8C663464}"/>
              </a:ext>
            </a:extLst>
          </p:cNvPr>
          <p:cNvCxnSpPr>
            <a:cxnSpLocks/>
          </p:cNvCxnSpPr>
          <p:nvPr/>
        </p:nvCxnSpPr>
        <p:spPr>
          <a:xfrm flipH="1">
            <a:off x="2980877" y="3631554"/>
            <a:ext cx="0" cy="115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rafik 77">
            <a:extLst>
              <a:ext uri="{FF2B5EF4-FFF2-40B4-BE49-F238E27FC236}">
                <a16:creationId xmlns:a16="http://schemas.microsoft.com/office/drawing/2014/main" id="{892C42E5-DA05-E445-B297-94B706E81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5580" b="95036"/>
          <a:stretch/>
        </p:blipFill>
        <p:spPr>
          <a:xfrm>
            <a:off x="3058695" y="4075106"/>
            <a:ext cx="372145" cy="338554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A82AFEE2-5169-D444-AC1A-19A81E5996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3814" b="94808"/>
          <a:stretch/>
        </p:blipFill>
        <p:spPr>
          <a:xfrm>
            <a:off x="3904212" y="4071431"/>
            <a:ext cx="520831" cy="354104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578AC4E1-0A64-FB4A-9511-CAA9C807B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030" b="94726"/>
          <a:stretch/>
        </p:blipFill>
        <p:spPr>
          <a:xfrm>
            <a:off x="1546549" y="3193162"/>
            <a:ext cx="3333750" cy="324205"/>
          </a:xfrm>
          <a:prstGeom prst="rect">
            <a:avLst/>
          </a:prstGeom>
        </p:spPr>
      </p:pic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E887ED20-9B2E-1446-BA01-08209213AE4C}"/>
              </a:ext>
            </a:extLst>
          </p:cNvPr>
          <p:cNvGrpSpPr/>
          <p:nvPr/>
        </p:nvGrpSpPr>
        <p:grpSpPr>
          <a:xfrm>
            <a:off x="1445235" y="3923679"/>
            <a:ext cx="1595309" cy="592011"/>
            <a:chOff x="305138" y="3150050"/>
            <a:chExt cx="1595309" cy="592011"/>
          </a:xfrm>
        </p:grpSpPr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9B0514AF-5A64-344F-A0AB-EF7E395A4F82}"/>
                </a:ext>
              </a:extLst>
            </p:cNvPr>
            <p:cNvSpPr txBox="1"/>
            <p:nvPr/>
          </p:nvSpPr>
          <p:spPr>
            <a:xfrm>
              <a:off x="305138" y="3150050"/>
              <a:ext cx="1595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latin typeface="LM Sans 10" pitchFamily="2" charset="77"/>
                </a:rPr>
                <a:t>One  particle in </a:t>
              </a:r>
            </a:p>
            <a:p>
              <a:r>
                <a:rPr lang="en-GB" sz="1600">
                  <a:latin typeface="LM Sans 10" pitchFamily="2" charset="77"/>
                </a:rPr>
                <a:t>      collapses</a:t>
              </a:r>
            </a:p>
          </p:txBody>
        </p:sp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A042E8AE-89EB-CB4B-9CD5-D7549829E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4584" b="95409"/>
            <a:stretch/>
          </p:blipFill>
          <p:spPr>
            <a:xfrm>
              <a:off x="390924" y="3459887"/>
              <a:ext cx="410661" cy="282174"/>
            </a:xfrm>
            <a:prstGeom prst="rect">
              <a:avLst/>
            </a:prstGeom>
          </p:spPr>
        </p:pic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3FAB1ACA-2B85-1641-ADDA-71645A8E9D36}"/>
              </a:ext>
            </a:extLst>
          </p:cNvPr>
          <p:cNvGrpSpPr/>
          <p:nvPr/>
        </p:nvGrpSpPr>
        <p:grpSpPr>
          <a:xfrm>
            <a:off x="4386554" y="3899288"/>
            <a:ext cx="1595309" cy="616403"/>
            <a:chOff x="4278982" y="3475388"/>
            <a:chExt cx="1595309" cy="616403"/>
          </a:xfrm>
        </p:grpSpPr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B5BFEDB6-A871-BA44-B4C8-7171BBD77B08}"/>
                </a:ext>
              </a:extLst>
            </p:cNvPr>
            <p:cNvSpPr txBox="1"/>
            <p:nvPr/>
          </p:nvSpPr>
          <p:spPr>
            <a:xfrm>
              <a:off x="4278982" y="3475388"/>
              <a:ext cx="1595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latin typeface="LM Sans 10" pitchFamily="2" charset="77"/>
                </a:rPr>
                <a:t>One  particle in </a:t>
              </a:r>
            </a:p>
            <a:p>
              <a:r>
                <a:rPr lang="en-GB" sz="1600">
                  <a:latin typeface="LM Sans 10" pitchFamily="2" charset="77"/>
                </a:rPr>
                <a:t>       collapses</a:t>
              </a:r>
            </a:p>
          </p:txBody>
        </p:sp>
        <p:pic>
          <p:nvPicPr>
            <p:cNvPr id="86" name="Grafik 85">
              <a:extLst>
                <a:ext uri="{FF2B5EF4-FFF2-40B4-BE49-F238E27FC236}">
                  <a16:creationId xmlns:a16="http://schemas.microsoft.com/office/drawing/2014/main" id="{42A99AED-A7DB-D642-B123-1CAEBC1C3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94635" b="94947"/>
            <a:stretch/>
          </p:blipFill>
          <p:spPr>
            <a:xfrm>
              <a:off x="4370853" y="3781212"/>
              <a:ext cx="406752" cy="310579"/>
            </a:xfrm>
            <a:prstGeom prst="rect">
              <a:avLst/>
            </a:prstGeom>
          </p:spPr>
        </p:pic>
      </p:grp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EB152301-76DD-A545-A53F-C8BEBCEDC106}"/>
              </a:ext>
            </a:extLst>
          </p:cNvPr>
          <p:cNvCxnSpPr>
            <a:cxnSpLocks/>
          </p:cNvCxnSpPr>
          <p:nvPr/>
        </p:nvCxnSpPr>
        <p:spPr>
          <a:xfrm>
            <a:off x="4329491" y="3631554"/>
            <a:ext cx="0" cy="115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Grafik 87">
            <a:extLst>
              <a:ext uri="{FF2B5EF4-FFF2-40B4-BE49-F238E27FC236}">
                <a16:creationId xmlns:a16="http://schemas.microsoft.com/office/drawing/2014/main" id="{30ED840C-E74E-D34D-AFDC-7998CD89C5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9984" b="94351"/>
          <a:stretch/>
        </p:blipFill>
        <p:spPr>
          <a:xfrm>
            <a:off x="3978535" y="4944390"/>
            <a:ext cx="759409" cy="347250"/>
          </a:xfrm>
          <a:prstGeom prst="rect">
            <a:avLst/>
          </a:prstGeom>
        </p:spPr>
      </p:pic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AFE98D1B-A1C3-DB4B-B108-6DFC54944616}"/>
              </a:ext>
            </a:extLst>
          </p:cNvPr>
          <p:cNvGrpSpPr/>
          <p:nvPr/>
        </p:nvGrpSpPr>
        <p:grpSpPr>
          <a:xfrm>
            <a:off x="6550054" y="3917871"/>
            <a:ext cx="1593467" cy="918657"/>
            <a:chOff x="6900150" y="4503912"/>
            <a:chExt cx="1593467" cy="918657"/>
          </a:xfrm>
        </p:grpSpPr>
        <p:pic>
          <p:nvPicPr>
            <p:cNvPr id="90" name="Grafik 89">
              <a:extLst>
                <a:ext uri="{FF2B5EF4-FFF2-40B4-BE49-F238E27FC236}">
                  <a16:creationId xmlns:a16="http://schemas.microsoft.com/office/drawing/2014/main" id="{E165158A-47E4-E14B-815E-F2743E4AC8A1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alphaModFix amt="65000"/>
            </a:blip>
            <a:srcRect l="9692" t="11547" r="9187" b="22172"/>
            <a:stretch/>
          </p:blipFill>
          <p:spPr>
            <a:xfrm>
              <a:off x="6900150" y="4503912"/>
              <a:ext cx="1593467" cy="918657"/>
            </a:xfrm>
            <a:prstGeom prst="rect">
              <a:avLst/>
            </a:prstGeom>
          </p:spPr>
        </p:pic>
        <p:sp>
          <p:nvSpPr>
            <p:cNvPr id="91" name="Rechteck 90">
              <a:extLst>
                <a:ext uri="{FF2B5EF4-FFF2-40B4-BE49-F238E27FC236}">
                  <a16:creationId xmlns:a16="http://schemas.microsoft.com/office/drawing/2014/main" id="{9706D8D1-EAC4-AF4D-90BE-4FD18541C052}"/>
                </a:ext>
              </a:extLst>
            </p:cNvPr>
            <p:cNvSpPr/>
            <p:nvPr/>
          </p:nvSpPr>
          <p:spPr>
            <a:xfrm>
              <a:off x="7048341" y="4590744"/>
              <a:ext cx="1260000" cy="30041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9327F09E-1A78-6A41-9DA2-EF4C5EA6FE7C}"/>
                </a:ext>
              </a:extLst>
            </p:cNvPr>
            <p:cNvSpPr txBox="1"/>
            <p:nvPr/>
          </p:nvSpPr>
          <p:spPr>
            <a:xfrm>
              <a:off x="7030871" y="4565341"/>
              <a:ext cx="417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yes</a:t>
              </a:r>
            </a:p>
          </p:txBody>
        </p: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2C476891-A21A-CB43-9665-FA1F91A07BE7}"/>
                </a:ext>
              </a:extLst>
            </p:cNvPr>
            <p:cNvSpPr txBox="1"/>
            <p:nvPr/>
          </p:nvSpPr>
          <p:spPr>
            <a:xfrm>
              <a:off x="7930915" y="456331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no</a:t>
              </a: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28CF9529-A5A6-CB45-9326-B1B8285131E5}"/>
                </a:ext>
              </a:extLst>
            </p:cNvPr>
            <p:cNvSpPr txBox="1"/>
            <p:nvPr/>
          </p:nvSpPr>
          <p:spPr>
            <a:xfrm>
              <a:off x="7549249" y="457775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0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E09D6A9-1AD4-5747-84A4-07A3C69BBB58}"/>
                </a:ext>
              </a:extLst>
            </p:cNvPr>
            <p:cNvSpPr/>
            <p:nvPr/>
          </p:nvSpPr>
          <p:spPr>
            <a:xfrm>
              <a:off x="7648766" y="5252076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chteck 95">
              <a:extLst>
                <a:ext uri="{FF2B5EF4-FFF2-40B4-BE49-F238E27FC236}">
                  <a16:creationId xmlns:a16="http://schemas.microsoft.com/office/drawing/2014/main" id="{97561911-648E-F342-90B9-727DC365953B}"/>
                </a:ext>
              </a:extLst>
            </p:cNvPr>
            <p:cNvSpPr/>
            <p:nvPr/>
          </p:nvSpPr>
          <p:spPr>
            <a:xfrm rot="18684227">
              <a:off x="7388367" y="5066097"/>
              <a:ext cx="57600" cy="219600"/>
            </a:xfrm>
            <a:prstGeom prst="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7" name="Gerade Verbindung mit Pfeil 96">
              <a:extLst>
                <a:ext uri="{FF2B5EF4-FFF2-40B4-BE49-F238E27FC236}">
                  <a16:creationId xmlns:a16="http://schemas.microsoft.com/office/drawing/2014/main" id="{C3FC1BB4-B4D7-854F-93BB-5F00D3D3A4CA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7882834" y="4844625"/>
              <a:ext cx="0" cy="540000"/>
            </a:xfrm>
            <a:prstGeom prst="straightConnector1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8" name="Grafik 97">
            <a:extLst>
              <a:ext uri="{FF2B5EF4-FFF2-40B4-BE49-F238E27FC236}">
                <a16:creationId xmlns:a16="http://schemas.microsoft.com/office/drawing/2014/main" id="{84B77BE7-B455-A24D-915B-BF48F6E8BB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6833" b="95689"/>
          <a:stretch/>
        </p:blipFill>
        <p:spPr>
          <a:xfrm rot="5400000">
            <a:off x="2801939" y="3028263"/>
            <a:ext cx="266700" cy="1214538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3A91B318-5342-F045-8D1A-2B368932AB7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8687" b="95659"/>
          <a:stretch/>
        </p:blipFill>
        <p:spPr>
          <a:xfrm>
            <a:off x="2561069" y="4949298"/>
            <a:ext cx="857745" cy="266809"/>
          </a:xfrm>
          <a:prstGeom prst="rect">
            <a:avLst/>
          </a:prstGeom>
        </p:spPr>
      </p:pic>
      <p:pic>
        <p:nvPicPr>
          <p:cNvPr id="100" name="Grafik 99">
            <a:extLst>
              <a:ext uri="{FF2B5EF4-FFF2-40B4-BE49-F238E27FC236}">
                <a16:creationId xmlns:a16="http://schemas.microsoft.com/office/drawing/2014/main" id="{7826F9FF-4A1B-C146-AD22-0E24D31E62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6833" b="95689"/>
          <a:stretch/>
        </p:blipFill>
        <p:spPr>
          <a:xfrm rot="5400000">
            <a:off x="4144665" y="3028263"/>
            <a:ext cx="266700" cy="1214538"/>
          </a:xfrm>
          <a:prstGeom prst="rect">
            <a:avLst/>
          </a:prstGeom>
        </p:spPr>
      </p:pic>
      <p:sp>
        <p:nvSpPr>
          <p:cNvPr id="101" name="Textfeld 100">
            <a:extLst>
              <a:ext uri="{FF2B5EF4-FFF2-40B4-BE49-F238E27FC236}">
                <a16:creationId xmlns:a16="http://schemas.microsoft.com/office/drawing/2014/main" id="{AEE50642-25D3-B942-A1C4-85ED80959783}"/>
              </a:ext>
            </a:extLst>
          </p:cNvPr>
          <p:cNvSpPr txBox="1"/>
          <p:nvPr/>
        </p:nvSpPr>
        <p:spPr>
          <a:xfrm>
            <a:off x="6495999" y="4885300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12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3A0C100D-47CF-B24A-808A-344F05964C27}"/>
              </a:ext>
            </a:extLst>
          </p:cNvPr>
          <p:cNvSpPr txBox="1"/>
          <p:nvPr/>
        </p:nvSpPr>
        <p:spPr>
          <a:xfrm>
            <a:off x="6469227" y="2764427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11</a:t>
            </a:r>
          </a:p>
        </p:txBody>
      </p:sp>
    </p:spTree>
    <p:extLst>
      <p:ext uri="{BB962C8B-B14F-4D97-AF65-F5344CB8AC3E}">
        <p14:creationId xmlns:p14="http://schemas.microsoft.com/office/powerpoint/2010/main" val="3989540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99AF9-FA3A-564C-9CA7-95BC4046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3.3 Experimental tests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069400-CDA2-B840-84CF-475C90B1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17</a:t>
            </a:fld>
            <a:endParaRPr lang="de-DE" dirty="0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43E2E045-ED45-F143-A728-9515123B2D1D}"/>
              </a:ext>
            </a:extLst>
          </p:cNvPr>
          <p:cNvSpPr/>
          <p:nvPr/>
        </p:nvSpPr>
        <p:spPr>
          <a:xfrm>
            <a:off x="628650" y="1704614"/>
            <a:ext cx="5061461" cy="459066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  <a:latin typeface="LM Sans 10" pitchFamily="2" charset="77"/>
              </a:rPr>
              <a:t>Philosophically unsatisfactory region (PUR)</a:t>
            </a: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3D3AA24A-B8E5-5E45-855A-83F9633EA174}"/>
              </a:ext>
            </a:extLst>
          </p:cNvPr>
          <p:cNvSpPr/>
          <p:nvPr/>
        </p:nvSpPr>
        <p:spPr>
          <a:xfrm>
            <a:off x="628650" y="3508839"/>
            <a:ext cx="5061461" cy="459066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  <a:latin typeface="LM Sans 10" pitchFamily="2" charset="77"/>
              </a:rPr>
              <a:t>Experimental refuted region (ERR)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0240718-69B3-2941-9A6D-818EC8D88B54}"/>
              </a:ext>
            </a:extLst>
          </p:cNvPr>
          <p:cNvSpPr txBox="1"/>
          <p:nvPr/>
        </p:nvSpPr>
        <p:spPr>
          <a:xfrm>
            <a:off x="633098" y="2163680"/>
            <a:ext cx="5150561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GB" sz="1600" b="1" dirty="0">
                <a:solidFill>
                  <a:schemeClr val="tx1"/>
                </a:solidFill>
                <a:latin typeface="LM Sans 10" pitchFamily="2" charset="77"/>
              </a:rPr>
              <a:t>A priori excluded region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LM Sans 10" pitchFamily="2" charset="77"/>
              </a:rPr>
              <a:t>Does not solve measurement problem and gives clearly implausible predictions </a:t>
            </a:r>
            <a:endParaRPr lang="en-GB" sz="1800" b="1" dirty="0">
              <a:solidFill>
                <a:schemeClr val="tx1"/>
              </a:solidFill>
              <a:latin typeface="LM Sans 10" pitchFamily="2" charset="77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tx1"/>
              </a:solidFill>
              <a:latin typeface="LM Sans 10" pitchFamily="2" charset="77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4D21AB2-4EB7-634A-987B-C85AA0642BE0}"/>
              </a:ext>
            </a:extLst>
          </p:cNvPr>
          <p:cNvSpPr txBox="1"/>
          <p:nvPr/>
        </p:nvSpPr>
        <p:spPr>
          <a:xfrm>
            <a:off x="628650" y="3986716"/>
            <a:ext cx="5057013" cy="1713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GB" sz="1600" b="1" dirty="0">
                <a:solidFill>
                  <a:schemeClr val="tx1"/>
                </a:solidFill>
                <a:latin typeface="LM Sans 10" pitchFamily="2" charset="77"/>
              </a:rPr>
              <a:t>Collapse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LM Sans 10" pitchFamily="2" charset="77"/>
              </a:rPr>
              <a:t>D</a:t>
            </a: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iffraction experiments</a:t>
            </a:r>
          </a:p>
          <a:p>
            <a:pPr marL="285750" indent="-285750">
              <a:buClr>
                <a:srgbClr val="517292"/>
              </a:buClr>
              <a:buFont typeface="Arial" panose="020B0604020202020204" pitchFamily="34" charset="0"/>
              <a:buChar char="•"/>
            </a:pPr>
            <a:endParaRPr lang="en-GB" sz="1600" dirty="0">
              <a:latin typeface="LM Sans 10" pitchFamily="2" charset="77"/>
            </a:endParaRPr>
          </a:p>
          <a:p>
            <a:pPr marL="285750" lvl="0" indent="-285750">
              <a:buClr>
                <a:srgbClr val="517292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LM Sans 10" pitchFamily="2" charset="77"/>
            </a:endParaRPr>
          </a:p>
          <a:p>
            <a:pPr>
              <a:buClr>
                <a:schemeClr val="accent1"/>
              </a:buClr>
            </a:pPr>
            <a:endParaRPr lang="en-GB" sz="1800" b="1" dirty="0">
              <a:solidFill>
                <a:schemeClr val="tx1"/>
              </a:solidFill>
              <a:latin typeface="LM Sans 10" pitchFamily="2" charset="77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tx1"/>
              </a:solidFill>
              <a:latin typeface="LM Sans 10" pitchFamily="2" charset="77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1604C29-5570-1A4A-BB6F-5BF4C5CFD3DE}"/>
              </a:ext>
            </a:extLst>
          </p:cNvPr>
          <p:cNvSpPr txBox="1"/>
          <p:nvPr/>
        </p:nvSpPr>
        <p:spPr>
          <a:xfrm>
            <a:off x="633098" y="4473066"/>
            <a:ext cx="5057013" cy="2528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endParaRPr lang="en-GB" sz="1600" dirty="0">
              <a:solidFill>
                <a:schemeClr val="tx1"/>
              </a:solidFill>
              <a:latin typeface="LM Sans 10" pitchFamily="2" charset="77"/>
            </a:endParaRPr>
          </a:p>
          <a:p>
            <a:pPr>
              <a:spcAft>
                <a:spcPts val="400"/>
              </a:spcAft>
              <a:buClr>
                <a:schemeClr val="accent1"/>
              </a:buClr>
            </a:pPr>
            <a:r>
              <a:rPr lang="en-GB" sz="1600" b="1" dirty="0">
                <a:solidFill>
                  <a:schemeClr val="tx1"/>
                </a:solidFill>
                <a:latin typeface="LM Sans 10" pitchFamily="2" charset="77"/>
              </a:rPr>
              <a:t>Energy conservation violation</a:t>
            </a:r>
          </a:p>
          <a:p>
            <a:pPr marL="285750" indent="-285750">
              <a:spcAft>
                <a:spcPts val="200"/>
              </a:spcAft>
              <a:buClr>
                <a:srgbClr val="51729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LM Sans 10" pitchFamily="2" charset="77"/>
              </a:rPr>
              <a:t>S</a:t>
            </a:r>
            <a:r>
              <a:rPr lang="en-GB" sz="1600" dirty="0">
                <a:latin typeface="LM Sans 10" pitchFamily="2" charset="77"/>
              </a:rPr>
              <a:t>pontaneous warming of the intergalactic medium</a:t>
            </a:r>
          </a:p>
          <a:p>
            <a:pPr marL="285750" indent="-285750">
              <a:spcAft>
                <a:spcPts val="200"/>
              </a:spcAft>
              <a:buClr>
                <a:srgbClr val="51729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LM Sans 10" pitchFamily="2" charset="77"/>
              </a:rPr>
              <a:t>Spontaneous X-ray emission</a:t>
            </a:r>
          </a:p>
          <a:p>
            <a:pPr marL="285750" indent="-285750">
              <a:spcAft>
                <a:spcPts val="200"/>
              </a:spcAft>
              <a:buClr>
                <a:srgbClr val="51729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LM Sans 10" pitchFamily="2" charset="77"/>
              </a:rPr>
              <a:t>Decay of supercurrents</a:t>
            </a:r>
          </a:p>
          <a:p>
            <a:pPr marL="285750" indent="-285750">
              <a:buClr>
                <a:srgbClr val="517292"/>
              </a:buClr>
              <a:buFont typeface="Arial" panose="020B0604020202020204" pitchFamily="34" charset="0"/>
              <a:buChar char="•"/>
            </a:pPr>
            <a:endParaRPr lang="en-GB" sz="1600" dirty="0">
              <a:latin typeface="LM Sans 10" pitchFamily="2" charset="77"/>
            </a:endParaRPr>
          </a:p>
          <a:p>
            <a:pPr marL="285750" lvl="0" indent="-285750">
              <a:buClr>
                <a:srgbClr val="517292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LM Sans 10" pitchFamily="2" charset="77"/>
            </a:endParaRPr>
          </a:p>
          <a:p>
            <a:pPr>
              <a:buClr>
                <a:schemeClr val="accent1"/>
              </a:buClr>
            </a:pPr>
            <a:endParaRPr lang="en-GB" sz="1800" b="1" dirty="0">
              <a:solidFill>
                <a:schemeClr val="tx1"/>
              </a:solidFill>
              <a:latin typeface="LM Sans 10" pitchFamily="2" charset="77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tx1"/>
              </a:solidFill>
              <a:latin typeface="LM Sans 10" pitchFamily="2" charset="77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530FD4B-08FC-1A4F-A6BA-EEA01614B7FE}"/>
              </a:ext>
            </a:extLst>
          </p:cNvPr>
          <p:cNvGrpSpPr/>
          <p:nvPr/>
        </p:nvGrpSpPr>
        <p:grpSpPr>
          <a:xfrm>
            <a:off x="950986" y="2761019"/>
            <a:ext cx="6468555" cy="1847923"/>
            <a:chOff x="950986" y="2981999"/>
            <a:chExt cx="6468555" cy="1847923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2BDBEBB2-D8C6-124C-B840-03BC50EF0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064" y="2981999"/>
              <a:ext cx="6220651" cy="1668210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F6EB1BF-9685-1641-86A2-33FFC061A524}"/>
                </a:ext>
              </a:extLst>
            </p:cNvPr>
            <p:cNvSpPr txBox="1"/>
            <p:nvPr/>
          </p:nvSpPr>
          <p:spPr>
            <a:xfrm>
              <a:off x="950986" y="4583701"/>
              <a:ext cx="64685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latin typeface="LM Sans 10" pitchFamily="2" charset="77"/>
                </a:rPr>
                <a:t>Fig. 14: Fein, Geyer, Zwick, </a:t>
              </a:r>
              <a:r>
                <a:rPr lang="de-DE" sz="1000" i="1" dirty="0">
                  <a:latin typeface="LM Sans 10" pitchFamily="2" charset="77"/>
                </a:rPr>
                <a:t>et al.</a:t>
              </a:r>
              <a:r>
                <a:rPr lang="de-DE" sz="1000" dirty="0">
                  <a:latin typeface="LM Sans 10" pitchFamily="2" charset="77"/>
                </a:rPr>
                <a:t> Quantum </a:t>
              </a:r>
              <a:r>
                <a:rPr lang="de-DE" sz="1000" dirty="0" err="1">
                  <a:latin typeface="LM Sans 10" pitchFamily="2" charset="77"/>
                </a:rPr>
                <a:t>superposition</a:t>
              </a:r>
              <a:r>
                <a:rPr lang="de-DE" sz="1000" dirty="0">
                  <a:latin typeface="LM Sans 10" pitchFamily="2" charset="77"/>
                </a:rPr>
                <a:t> </a:t>
              </a:r>
              <a:r>
                <a:rPr lang="de-DE" sz="1000" dirty="0" err="1">
                  <a:latin typeface="LM Sans 10" pitchFamily="2" charset="77"/>
                </a:rPr>
                <a:t>of</a:t>
              </a:r>
              <a:r>
                <a:rPr lang="de-DE" sz="1000" dirty="0">
                  <a:latin typeface="LM Sans 10" pitchFamily="2" charset="77"/>
                </a:rPr>
                <a:t> </a:t>
              </a:r>
              <a:r>
                <a:rPr lang="de-DE" sz="1000" dirty="0" err="1">
                  <a:latin typeface="LM Sans 10" pitchFamily="2" charset="77"/>
                </a:rPr>
                <a:t>molecules</a:t>
              </a:r>
              <a:r>
                <a:rPr lang="de-DE" sz="1000" dirty="0">
                  <a:latin typeface="LM Sans 10" pitchFamily="2" charset="77"/>
                </a:rPr>
                <a:t> </a:t>
              </a:r>
              <a:r>
                <a:rPr lang="de-DE" sz="1000" dirty="0" err="1">
                  <a:latin typeface="LM Sans 10" pitchFamily="2" charset="77"/>
                </a:rPr>
                <a:t>beyond</a:t>
              </a:r>
              <a:r>
                <a:rPr lang="de-DE" sz="1000" dirty="0">
                  <a:latin typeface="LM Sans 10" pitchFamily="2" charset="77"/>
                </a:rPr>
                <a:t> 25 </a:t>
              </a:r>
              <a:r>
                <a:rPr lang="de-DE" sz="1000" dirty="0" err="1">
                  <a:latin typeface="LM Sans 10" pitchFamily="2" charset="77"/>
                </a:rPr>
                <a:t>kDa</a:t>
              </a:r>
              <a:r>
                <a:rPr lang="de-DE" sz="1000" dirty="0">
                  <a:latin typeface="LM Sans 10" pitchFamily="2" charset="77"/>
                </a:rPr>
                <a:t>., </a:t>
              </a:r>
              <a:r>
                <a:rPr lang="de-DE" sz="1000" i="1" dirty="0">
                  <a:latin typeface="LM Sans 10" pitchFamily="2" charset="77"/>
                </a:rPr>
                <a:t>Nat. Phys. 15 (2019)</a:t>
              </a:r>
              <a:endParaRPr lang="en-GB" sz="1000" dirty="0">
                <a:latin typeface="LM Sans 10" pitchFamily="2" charset="77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B829C3B7-E151-4D45-AE6A-099CE7BEEBE7}"/>
                </a:ext>
              </a:extLst>
            </p:cNvPr>
            <p:cNvSpPr/>
            <p:nvPr/>
          </p:nvSpPr>
          <p:spPr>
            <a:xfrm>
              <a:off x="1116368" y="3103346"/>
              <a:ext cx="106544" cy="115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0905DA8-9895-0C49-A87E-3C312E6EE9E8}"/>
              </a:ext>
            </a:extLst>
          </p:cNvPr>
          <p:cNvGrpSpPr/>
          <p:nvPr/>
        </p:nvGrpSpPr>
        <p:grpSpPr>
          <a:xfrm>
            <a:off x="955436" y="4644670"/>
            <a:ext cx="2359584" cy="1820359"/>
            <a:chOff x="955436" y="4644670"/>
            <a:chExt cx="2359584" cy="1820359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7ABDBA5D-455D-4048-9D53-24061BC9C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18"/>
            <a:stretch/>
          </p:blipFill>
          <p:spPr>
            <a:xfrm>
              <a:off x="955436" y="4644670"/>
              <a:ext cx="2359584" cy="1820359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C3F9A224-183E-8347-8518-F35D25A237AD}"/>
                </a:ext>
              </a:extLst>
            </p:cNvPr>
            <p:cNvSpPr/>
            <p:nvPr/>
          </p:nvSpPr>
          <p:spPr>
            <a:xfrm>
              <a:off x="1063096" y="4666433"/>
              <a:ext cx="106544" cy="115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0642249-2855-294C-BCB9-00A55EACD544}"/>
              </a:ext>
            </a:extLst>
          </p:cNvPr>
          <p:cNvGrpSpPr/>
          <p:nvPr/>
        </p:nvGrpSpPr>
        <p:grpSpPr>
          <a:xfrm>
            <a:off x="6012535" y="1584154"/>
            <a:ext cx="2937056" cy="4841511"/>
            <a:chOff x="6012535" y="1584154"/>
            <a:chExt cx="2937056" cy="4841511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27900810-0F30-904A-B453-D2D0A2DCC8F1}"/>
                </a:ext>
              </a:extLst>
            </p:cNvPr>
            <p:cNvGrpSpPr/>
            <p:nvPr/>
          </p:nvGrpSpPr>
          <p:grpSpPr>
            <a:xfrm>
              <a:off x="6012535" y="1584154"/>
              <a:ext cx="2937056" cy="4841511"/>
              <a:chOff x="6012535" y="1584154"/>
              <a:chExt cx="2937056" cy="4841511"/>
            </a:xfrm>
          </p:grpSpPr>
          <p:grpSp>
            <p:nvGrpSpPr>
              <p:cNvPr id="44" name="Gruppieren 43">
                <a:extLst>
                  <a:ext uri="{FF2B5EF4-FFF2-40B4-BE49-F238E27FC236}">
                    <a16:creationId xmlns:a16="http://schemas.microsoft.com/office/drawing/2014/main" id="{7F6A579A-6135-8745-91A8-2579397FA9F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012535" y="1584154"/>
                <a:ext cx="2937056" cy="4735238"/>
                <a:chOff x="5989546" y="1603643"/>
                <a:chExt cx="2937056" cy="4735238"/>
              </a:xfrm>
            </p:grpSpPr>
            <p:grpSp>
              <p:nvGrpSpPr>
                <p:cNvPr id="47" name="Gruppieren 46">
                  <a:extLst>
                    <a:ext uri="{FF2B5EF4-FFF2-40B4-BE49-F238E27FC236}">
                      <a16:creationId xmlns:a16="http://schemas.microsoft.com/office/drawing/2014/main" id="{4CAF69FB-2942-7343-B11A-717F6B4CFE5F}"/>
                    </a:ext>
                  </a:extLst>
                </p:cNvPr>
                <p:cNvGrpSpPr/>
                <p:nvPr/>
              </p:nvGrpSpPr>
              <p:grpSpPr>
                <a:xfrm>
                  <a:off x="5989546" y="1603643"/>
                  <a:ext cx="2937056" cy="4735238"/>
                  <a:chOff x="5989546" y="1603643"/>
                  <a:chExt cx="2937056" cy="4735238"/>
                </a:xfrm>
              </p:grpSpPr>
              <p:pic>
                <p:nvPicPr>
                  <p:cNvPr id="49" name="Grafik 48">
                    <a:extLst>
                      <a:ext uri="{FF2B5EF4-FFF2-40B4-BE49-F238E27FC236}">
                        <a16:creationId xmlns:a16="http://schemas.microsoft.com/office/drawing/2014/main" id="{75D1442A-CE39-004C-B4E3-C0B4308A3B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8926" t="1691"/>
                  <a:stretch/>
                </p:blipFill>
                <p:spPr>
                  <a:xfrm>
                    <a:off x="5989546" y="1603643"/>
                    <a:ext cx="2937056" cy="4735238"/>
                  </a:xfrm>
                  <a:prstGeom prst="rect">
                    <a:avLst/>
                  </a:prstGeom>
                </p:spPr>
              </p:pic>
              <p:sp>
                <p:nvSpPr>
                  <p:cNvPr id="50" name="Rechteck 49">
                    <a:extLst>
                      <a:ext uri="{FF2B5EF4-FFF2-40B4-BE49-F238E27FC236}">
                        <a16:creationId xmlns:a16="http://schemas.microsoft.com/office/drawing/2014/main" id="{5B420BA5-3232-8843-8057-D07A407A5C07}"/>
                      </a:ext>
                    </a:extLst>
                  </p:cNvPr>
                  <p:cNvSpPr/>
                  <p:nvPr/>
                </p:nvSpPr>
                <p:spPr>
                  <a:xfrm>
                    <a:off x="7559040" y="6087291"/>
                    <a:ext cx="156755" cy="1306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pic>
              <p:nvPicPr>
                <p:cNvPr id="48" name="Grafik 47">
                  <a:extLst>
                    <a:ext uri="{FF2B5EF4-FFF2-40B4-BE49-F238E27FC236}">
                      <a16:creationId xmlns:a16="http://schemas.microsoft.com/office/drawing/2014/main" id="{4F67AD67-050E-8F45-873B-51C972747A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03167" y="6090933"/>
                  <a:ext cx="108000" cy="108000"/>
                </a:xfrm>
                <a:prstGeom prst="rect">
                  <a:avLst/>
                </a:prstGeom>
              </p:spPr>
            </p:pic>
          </p:grp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A81AC5E7-595D-CB44-95E4-2D503EC7BD4A}"/>
                  </a:ext>
                </a:extLst>
              </p:cNvPr>
              <p:cNvSpPr txBox="1"/>
              <p:nvPr/>
            </p:nvSpPr>
            <p:spPr>
              <a:xfrm>
                <a:off x="6046364" y="6179444"/>
                <a:ext cx="5597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>
                    <a:latin typeface="LM Sans 10" pitchFamily="2" charset="77"/>
                  </a:rPr>
                  <a:t>Fig. 13</a:t>
                </a:r>
              </a:p>
            </p:txBody>
          </p:sp>
        </p:grp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97CDB99-2F03-C44D-9FAC-D765394B95AE}"/>
                </a:ext>
              </a:extLst>
            </p:cNvPr>
            <p:cNvSpPr/>
            <p:nvPr/>
          </p:nvSpPr>
          <p:spPr>
            <a:xfrm>
              <a:off x="7715795" y="2858153"/>
              <a:ext cx="468141" cy="3030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967D6828-B425-E04F-A62E-8E39B35B2B2D}"/>
                </a:ext>
              </a:extLst>
            </p:cNvPr>
            <p:cNvSpPr/>
            <p:nvPr/>
          </p:nvSpPr>
          <p:spPr>
            <a:xfrm rot="18096393">
              <a:off x="7464687" y="3028311"/>
              <a:ext cx="468141" cy="1226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596244D-A4C6-6740-ABBE-012988DD41D8}"/>
              </a:ext>
            </a:extLst>
          </p:cNvPr>
          <p:cNvGrpSpPr/>
          <p:nvPr/>
        </p:nvGrpSpPr>
        <p:grpSpPr>
          <a:xfrm>
            <a:off x="3573761" y="4909702"/>
            <a:ext cx="4358519" cy="923330"/>
            <a:chOff x="2824063" y="-182762"/>
            <a:chExt cx="4358519" cy="923330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5416B3F2-7B16-EC42-9F5A-0BC6D58A9865}"/>
                </a:ext>
              </a:extLst>
            </p:cNvPr>
            <p:cNvGrpSpPr/>
            <p:nvPr/>
          </p:nvGrpSpPr>
          <p:grpSpPr>
            <a:xfrm>
              <a:off x="2825496" y="-140595"/>
              <a:ext cx="520517" cy="338553"/>
              <a:chOff x="3908677" y="1881636"/>
              <a:chExt cx="295601" cy="213632"/>
            </a:xfrm>
          </p:grpSpPr>
          <p:sp>
            <p:nvSpPr>
              <p:cNvPr id="25" name="Abgerundetes Rechteck 24">
                <a:extLst>
                  <a:ext uri="{FF2B5EF4-FFF2-40B4-BE49-F238E27FC236}">
                    <a16:creationId xmlns:a16="http://schemas.microsoft.com/office/drawing/2014/main" id="{1D55D732-8D57-CF45-8C77-3AEB85F20C06}"/>
                  </a:ext>
                </a:extLst>
              </p:cNvPr>
              <p:cNvSpPr/>
              <p:nvPr/>
            </p:nvSpPr>
            <p:spPr>
              <a:xfrm>
                <a:off x="3946411" y="1919198"/>
                <a:ext cx="227859" cy="13518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7F1CA9D3-6CC3-9742-A33B-9B7647650684}"/>
                  </a:ext>
                </a:extLst>
              </p:cNvPr>
              <p:cNvSpPr txBox="1"/>
              <p:nvPr/>
            </p:nvSpPr>
            <p:spPr>
              <a:xfrm>
                <a:off x="3908677" y="1881636"/>
                <a:ext cx="295601" cy="21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1"/>
                    </a:solidFill>
                    <a:latin typeface="LM Sans 10" pitchFamily="2" charset="77"/>
                  </a:rPr>
                  <a:t>QM</a:t>
                </a:r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61FE7C2F-FF69-6949-8CC2-D92930E41B05}"/>
                </a:ext>
              </a:extLst>
            </p:cNvPr>
            <p:cNvGrpSpPr/>
            <p:nvPr/>
          </p:nvGrpSpPr>
          <p:grpSpPr>
            <a:xfrm>
              <a:off x="2824063" y="369605"/>
              <a:ext cx="718886" cy="338555"/>
              <a:chOff x="3709969" y="1889490"/>
              <a:chExt cx="408255" cy="213633"/>
            </a:xfrm>
          </p:grpSpPr>
          <p:sp>
            <p:nvSpPr>
              <p:cNvPr id="28" name="Abgerundetes Rechteck 27">
                <a:extLst>
                  <a:ext uri="{FF2B5EF4-FFF2-40B4-BE49-F238E27FC236}">
                    <a16:creationId xmlns:a16="http://schemas.microsoft.com/office/drawing/2014/main" id="{F1586B8D-0497-A649-9F2E-AB2C945E8F49}"/>
                  </a:ext>
                </a:extLst>
              </p:cNvPr>
              <p:cNvSpPr/>
              <p:nvPr/>
            </p:nvSpPr>
            <p:spPr>
              <a:xfrm>
                <a:off x="3749297" y="1925844"/>
                <a:ext cx="295601" cy="132135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80DE6C68-2232-F64D-BE79-1D0B4EC08D7C}"/>
                  </a:ext>
                </a:extLst>
              </p:cNvPr>
              <p:cNvSpPr txBox="1"/>
              <p:nvPr/>
            </p:nvSpPr>
            <p:spPr>
              <a:xfrm>
                <a:off x="3709969" y="1889490"/>
                <a:ext cx="408255" cy="213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1"/>
                    </a:solidFill>
                    <a:latin typeface="LM Sans 10" pitchFamily="2" charset="77"/>
                  </a:rPr>
                  <a:t>GRW</a:t>
                </a:r>
              </a:p>
            </p:txBody>
          </p:sp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98A9F5E-A16D-954F-8503-C0C359381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6501" y="406518"/>
              <a:ext cx="698500" cy="2667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FE63E01-4906-B845-9C3F-BB386F7DF086}"/>
                </a:ext>
              </a:extLst>
            </p:cNvPr>
            <p:cNvSpPr txBox="1"/>
            <p:nvPr/>
          </p:nvSpPr>
          <p:spPr>
            <a:xfrm>
              <a:off x="3328642" y="-182762"/>
              <a:ext cx="385394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LM Sans 10" pitchFamily="2" charset="77"/>
                </a:rPr>
                <a:t>  </a:t>
              </a:r>
              <a:r>
                <a:rPr lang="en-GB" sz="1600" dirty="0">
                  <a:latin typeface="LM Sans 10" pitchFamily="2" charset="77"/>
                </a:rPr>
                <a:t>Superposition possible independent of </a:t>
              </a:r>
              <a:r>
                <a:rPr lang="en-GB" sz="1600" i="1" dirty="0">
                  <a:latin typeface="LM Sans 10" pitchFamily="2" charset="77"/>
                </a:rPr>
                <a:t>N</a:t>
              </a:r>
            </a:p>
            <a:p>
              <a:endParaRPr lang="en-GB" i="1" dirty="0">
                <a:latin typeface="LM Sans 10" pitchFamily="2" charset="77"/>
              </a:endParaRPr>
            </a:p>
            <a:p>
              <a:r>
                <a:rPr lang="en-GB" sz="1600" dirty="0">
                  <a:latin typeface="LM Sans 10" pitchFamily="2" charset="77"/>
                </a:rPr>
                <a:t>  Superposition collapses after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3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20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40" grpId="0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99AF9-FA3A-564C-9CA7-95BC4046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3.3 Experimental tests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069400-CDA2-B840-84CF-475C90B1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18</a:t>
            </a:fld>
            <a:endParaRPr lang="de-DE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43E2E045-ED45-F143-A728-9515123B2D1D}"/>
              </a:ext>
            </a:extLst>
          </p:cNvPr>
          <p:cNvSpPr/>
          <p:nvPr/>
        </p:nvSpPr>
        <p:spPr>
          <a:xfrm>
            <a:off x="628650" y="1704614"/>
            <a:ext cx="5061461" cy="459066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Philosophically unsatisfactory region (PUR)</a:t>
            </a: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3D3AA24A-B8E5-5E45-855A-83F9633EA174}"/>
              </a:ext>
            </a:extLst>
          </p:cNvPr>
          <p:cNvSpPr/>
          <p:nvPr/>
        </p:nvSpPr>
        <p:spPr>
          <a:xfrm>
            <a:off x="628650" y="3508839"/>
            <a:ext cx="5061461" cy="459066"/>
          </a:xfrm>
          <a:prstGeom prst="rect">
            <a:avLst/>
          </a:pr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  <a:latin typeface="LM Sans 10" pitchFamily="2" charset="77"/>
              </a:rPr>
              <a:t>Experimental refuted region (ERR)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B4753C0-6B8E-9D40-AB15-0B33212DB640}"/>
              </a:ext>
            </a:extLst>
          </p:cNvPr>
          <p:cNvSpPr txBox="1"/>
          <p:nvPr/>
        </p:nvSpPr>
        <p:spPr>
          <a:xfrm>
            <a:off x="633098" y="3986716"/>
            <a:ext cx="5057013" cy="3072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GB" sz="1600" b="1" dirty="0">
                <a:solidFill>
                  <a:schemeClr val="tx1"/>
                </a:solidFill>
                <a:latin typeface="LM Sans 10" pitchFamily="2" charset="77"/>
              </a:rPr>
              <a:t>Collapse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LM Sans 10" pitchFamily="2" charset="77"/>
              </a:rPr>
              <a:t>D</a:t>
            </a: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iffraction experiments</a:t>
            </a:r>
          </a:p>
          <a:p>
            <a:pPr>
              <a:buClr>
                <a:schemeClr val="accent1"/>
              </a:buClr>
            </a:pPr>
            <a:endParaRPr lang="en-GB" sz="1600" dirty="0">
              <a:solidFill>
                <a:schemeClr val="tx1"/>
              </a:solidFill>
              <a:latin typeface="LM Sans 10" pitchFamily="2" charset="77"/>
            </a:endParaRPr>
          </a:p>
          <a:p>
            <a:pPr>
              <a:spcAft>
                <a:spcPts val="400"/>
              </a:spcAft>
              <a:buClr>
                <a:schemeClr val="accent1"/>
              </a:buClr>
            </a:pPr>
            <a:r>
              <a:rPr lang="en-GB" sz="1600" b="1" dirty="0">
                <a:solidFill>
                  <a:schemeClr val="tx1"/>
                </a:solidFill>
                <a:latin typeface="LM Sans 10" pitchFamily="2" charset="77"/>
              </a:rPr>
              <a:t>Energy conservation violation</a:t>
            </a:r>
          </a:p>
          <a:p>
            <a:pPr marL="285750" indent="-285750">
              <a:spcAft>
                <a:spcPts val="200"/>
              </a:spcAft>
              <a:buClr>
                <a:srgbClr val="51729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LM Sans 10" pitchFamily="2" charset="77"/>
              </a:rPr>
              <a:t>S</a:t>
            </a:r>
            <a:r>
              <a:rPr lang="en-GB" sz="1600" dirty="0">
                <a:latin typeface="LM Sans 10" pitchFamily="2" charset="77"/>
              </a:rPr>
              <a:t>pontaneous warming of the intergalactic medium</a:t>
            </a:r>
          </a:p>
          <a:p>
            <a:pPr marL="285750" indent="-285750">
              <a:spcAft>
                <a:spcPts val="200"/>
              </a:spcAft>
              <a:buClr>
                <a:srgbClr val="51729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LM Sans 10" pitchFamily="2" charset="77"/>
              </a:rPr>
              <a:t>Spontaneous X-ray emission</a:t>
            </a:r>
          </a:p>
          <a:p>
            <a:pPr marL="285750" indent="-285750">
              <a:spcAft>
                <a:spcPts val="200"/>
              </a:spcAft>
              <a:buClr>
                <a:srgbClr val="51729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LM Sans 10" pitchFamily="2" charset="77"/>
              </a:rPr>
              <a:t>Decay of supercurrents</a:t>
            </a:r>
          </a:p>
          <a:p>
            <a:pPr marL="285750" indent="-285750">
              <a:buClr>
                <a:srgbClr val="517292"/>
              </a:buClr>
              <a:buFont typeface="Arial" panose="020B0604020202020204" pitchFamily="34" charset="0"/>
              <a:buChar char="•"/>
            </a:pPr>
            <a:endParaRPr lang="en-GB" sz="1600" dirty="0">
              <a:latin typeface="LM Sans 10" pitchFamily="2" charset="77"/>
            </a:endParaRPr>
          </a:p>
          <a:p>
            <a:pPr marL="285750" lvl="0" indent="-285750">
              <a:buClr>
                <a:srgbClr val="517292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LM Sans 10" pitchFamily="2" charset="77"/>
            </a:endParaRPr>
          </a:p>
          <a:p>
            <a:pPr>
              <a:buClr>
                <a:schemeClr val="accent1"/>
              </a:buClr>
            </a:pPr>
            <a:endParaRPr lang="en-GB" sz="1800" b="1" dirty="0">
              <a:solidFill>
                <a:schemeClr val="tx1"/>
              </a:solidFill>
              <a:latin typeface="LM Sans 10" pitchFamily="2" charset="77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tx1"/>
              </a:solidFill>
              <a:latin typeface="LM Sans 10" pitchFamily="2" charset="77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0240718-69B3-2941-9A6D-818EC8D88B54}"/>
              </a:ext>
            </a:extLst>
          </p:cNvPr>
          <p:cNvSpPr txBox="1"/>
          <p:nvPr/>
        </p:nvSpPr>
        <p:spPr>
          <a:xfrm>
            <a:off x="633098" y="2163680"/>
            <a:ext cx="5150561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GB" sz="1600" b="1" dirty="0">
                <a:solidFill>
                  <a:schemeClr val="tx1"/>
                </a:solidFill>
                <a:latin typeface="LM Sans 10" pitchFamily="2" charset="77"/>
              </a:rPr>
              <a:t>A priori excluded region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LM Sans 10" pitchFamily="2" charset="77"/>
              </a:rPr>
              <a:t>Does not solve measurement problem and yields implausible predictions </a:t>
            </a:r>
            <a:endParaRPr lang="en-GB" sz="1800" b="1" dirty="0">
              <a:solidFill>
                <a:schemeClr val="tx1"/>
              </a:solidFill>
              <a:latin typeface="LM Sans 10" pitchFamily="2" charset="77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tx1"/>
              </a:solidFill>
              <a:latin typeface="LM Sans 10" pitchFamily="2" charset="77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0F7AE09-156A-F14E-9A85-E4949AADC4CE}"/>
              </a:ext>
            </a:extLst>
          </p:cNvPr>
          <p:cNvGrpSpPr/>
          <p:nvPr/>
        </p:nvGrpSpPr>
        <p:grpSpPr>
          <a:xfrm>
            <a:off x="6012535" y="1584154"/>
            <a:ext cx="2937056" cy="4841511"/>
            <a:chOff x="6012535" y="1584154"/>
            <a:chExt cx="2937056" cy="4841511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2C05EE3E-9A8F-3347-9AA4-16F7C6FCE6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12535" y="1584154"/>
              <a:ext cx="2937056" cy="4735238"/>
              <a:chOff x="5989546" y="1603643"/>
              <a:chExt cx="2937056" cy="4735238"/>
            </a:xfrm>
          </p:grpSpPr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8BCF8097-8ECD-584C-A974-C23404B087D7}"/>
                  </a:ext>
                </a:extLst>
              </p:cNvPr>
              <p:cNvGrpSpPr/>
              <p:nvPr/>
            </p:nvGrpSpPr>
            <p:grpSpPr>
              <a:xfrm>
                <a:off x="5989546" y="1603643"/>
                <a:ext cx="2937056" cy="4735238"/>
                <a:chOff x="5989546" y="1603643"/>
                <a:chExt cx="2937056" cy="4735238"/>
              </a:xfrm>
            </p:grpSpPr>
            <p:pic>
              <p:nvPicPr>
                <p:cNvPr id="39" name="Grafik 38">
                  <a:extLst>
                    <a:ext uri="{FF2B5EF4-FFF2-40B4-BE49-F238E27FC236}">
                      <a16:creationId xmlns:a16="http://schemas.microsoft.com/office/drawing/2014/main" id="{F286AC1F-1E0B-D24E-A176-81045EEDB7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8926" t="1691"/>
                <a:stretch/>
              </p:blipFill>
              <p:spPr>
                <a:xfrm>
                  <a:off x="5989546" y="1603643"/>
                  <a:ext cx="2937056" cy="4735238"/>
                </a:xfrm>
                <a:prstGeom prst="rect">
                  <a:avLst/>
                </a:prstGeom>
              </p:spPr>
            </p:pic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D5926932-1575-E047-AC14-D44473BB40F4}"/>
                    </a:ext>
                  </a:extLst>
                </p:cNvPr>
                <p:cNvSpPr/>
                <p:nvPr/>
              </p:nvSpPr>
              <p:spPr>
                <a:xfrm>
                  <a:off x="7559040" y="6087291"/>
                  <a:ext cx="156755" cy="1306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pic>
            <p:nvPicPr>
              <p:cNvPr id="45" name="Grafik 44">
                <a:extLst>
                  <a:ext uri="{FF2B5EF4-FFF2-40B4-BE49-F238E27FC236}">
                    <a16:creationId xmlns:a16="http://schemas.microsoft.com/office/drawing/2014/main" id="{C2D4F5BA-B3FB-B048-A694-9C5152313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03167" y="6090933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7C567BF-417D-2841-B71D-FFE9328A4C99}"/>
                </a:ext>
              </a:extLst>
            </p:cNvPr>
            <p:cNvSpPr txBox="1"/>
            <p:nvPr/>
          </p:nvSpPr>
          <p:spPr>
            <a:xfrm>
              <a:off x="6046364" y="6179444"/>
              <a:ext cx="5597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LM Sans 10" pitchFamily="2" charset="77"/>
                </a:rPr>
                <a:t>Fig. 13</a:t>
              </a: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E97CDB99-2F03-C44D-9FAC-D765394B95AE}"/>
              </a:ext>
            </a:extLst>
          </p:cNvPr>
          <p:cNvSpPr/>
          <p:nvPr/>
        </p:nvSpPr>
        <p:spPr>
          <a:xfrm>
            <a:off x="7715795" y="2858153"/>
            <a:ext cx="468141" cy="303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67D6828-B425-E04F-A62E-8E39B35B2B2D}"/>
              </a:ext>
            </a:extLst>
          </p:cNvPr>
          <p:cNvSpPr/>
          <p:nvPr/>
        </p:nvSpPr>
        <p:spPr>
          <a:xfrm rot="18096393">
            <a:off x="7464687" y="3028311"/>
            <a:ext cx="468141" cy="122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843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A9EBC-21C0-9649-8D4D-251A19CA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Content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342B28-1393-EE47-9FC8-F2ABAB8E2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8538"/>
            <a:ext cx="7886700" cy="4910871"/>
          </a:xfrm>
        </p:spPr>
        <p:txBody>
          <a:bodyPr/>
          <a:lstStyle/>
          <a:p>
            <a:pPr marL="457200" indent="-457200">
              <a:spcBef>
                <a:spcPts val="2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measurement problem</a:t>
            </a:r>
          </a:p>
          <a:p>
            <a:pPr marL="457200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Copenhagen interpretation – a satisfying solution?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GRW theory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Experimental test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Bohmian mechanics</a:t>
            </a:r>
          </a:p>
          <a:p>
            <a:pPr marL="914400" lvl="1" indent="-457200">
              <a:buClr>
                <a:schemeClr val="accent2"/>
              </a:buClr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Overview</a:t>
            </a:r>
          </a:p>
          <a:p>
            <a:pPr marL="914400" lvl="1" indent="-457200">
              <a:buClr>
                <a:schemeClr val="accent2"/>
              </a:buClr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Experimental test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Conclusion &amp; outlook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63DAA9-D4D7-2A4C-9ABB-421D25D4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090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" descr="page2image50993872">
            <a:extLst>
              <a:ext uri="{FF2B5EF4-FFF2-40B4-BE49-F238E27FC236}">
                <a16:creationId xmlns:a16="http://schemas.microsoft.com/office/drawing/2014/main" id="{883061BB-3FFD-D748-8647-1C101322A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r="22594" b="9091"/>
          <a:stretch/>
        </p:blipFill>
        <p:spPr bwMode="auto">
          <a:xfrm>
            <a:off x="2642616" y="10"/>
            <a:ext cx="65013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5B18D2-40AA-1A44-8745-72B345640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233" y="1122363"/>
            <a:ext cx="3144736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200" dirty="0"/>
              <a:t>The measurement problem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AA77AE0-05FA-1E43-B29C-900546287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5" y="4872922"/>
            <a:ext cx="3017519" cy="1359395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0"/>
              </a:spcBef>
              <a:spcAft>
                <a:spcPts val="1000"/>
              </a:spcAft>
            </a:pP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Niclas Göring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Your passion for physics: What are you curious about?</a:t>
            </a:r>
          </a:p>
          <a:p>
            <a:pPr algn="l">
              <a:spcBef>
                <a:spcPts val="0"/>
              </a:spcBef>
              <a:spcAft>
                <a:spcPts val="1000"/>
              </a:spcAft>
            </a:pP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Prof. Dr. Thomas Pfeifer</a:t>
            </a:r>
          </a:p>
          <a:p>
            <a:pPr algn="l"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21 December 2021</a:t>
            </a:r>
          </a:p>
          <a:p>
            <a:pPr algn="l">
              <a:spcBef>
                <a:spcPts val="0"/>
              </a:spcBef>
            </a:pPr>
            <a:endParaRPr lang="en-GB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EC0BDCB-8FC6-0E4A-AE2A-70077AAC3BB1}"/>
              </a:ext>
            </a:extLst>
          </p:cNvPr>
          <p:cNvSpPr/>
          <p:nvPr/>
        </p:nvSpPr>
        <p:spPr>
          <a:xfrm>
            <a:off x="171450" y="445770"/>
            <a:ext cx="1383030" cy="326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503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6701B-BDA5-6B45-A0B6-12572533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4.1 Overview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54CDA2-B264-C348-B357-FA4BDA406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3000"/>
              </a:spcAft>
              <a:buNone/>
            </a:pPr>
            <a:r>
              <a:rPr lang="en-GB" sz="1800" b="1" dirty="0"/>
              <a:t>Idea:</a:t>
            </a:r>
            <a:r>
              <a:rPr lang="en-GB" sz="1800" dirty="0"/>
              <a:t> Take wave-particle duality seriously</a:t>
            </a:r>
          </a:p>
          <a:p>
            <a:pPr>
              <a:spcBef>
                <a:spcPts val="0"/>
              </a:spcBef>
              <a:spcAft>
                <a:spcPts val="6000"/>
              </a:spcAft>
            </a:pPr>
            <a:r>
              <a:rPr lang="en-GB" sz="1800" dirty="0"/>
              <a:t>System is fully described by a tuple</a:t>
            </a:r>
          </a:p>
          <a:p>
            <a:pPr>
              <a:spcBef>
                <a:spcPts val="0"/>
              </a:spcBef>
              <a:spcAft>
                <a:spcPts val="12000"/>
              </a:spcAft>
            </a:pPr>
            <a:r>
              <a:rPr lang="en-GB" sz="1800" dirty="0"/>
              <a:t>The dynamics of is given by</a:t>
            </a:r>
          </a:p>
          <a:p>
            <a:pPr>
              <a:spcBef>
                <a:spcPts val="0"/>
              </a:spcBef>
              <a:spcAft>
                <a:spcPts val="9000"/>
              </a:spcAft>
            </a:pPr>
            <a:r>
              <a:rPr lang="en-GB" sz="1800" dirty="0"/>
              <a:t>The particles are initially distributed according to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8104E3-17C0-D049-8D05-B8855FD2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20</a:t>
            </a:fld>
            <a:endParaRPr lang="de-DE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90E8E54-85DC-6442-9FD5-E7D9C0EFF8E8}"/>
              </a:ext>
            </a:extLst>
          </p:cNvPr>
          <p:cNvGrpSpPr>
            <a:grpSpLocks noChangeAspect="1"/>
          </p:cNvGrpSpPr>
          <p:nvPr/>
        </p:nvGrpSpPr>
        <p:grpSpPr>
          <a:xfrm>
            <a:off x="6343255" y="1607858"/>
            <a:ext cx="1777564" cy="1312859"/>
            <a:chOff x="2194829" y="4518175"/>
            <a:chExt cx="1777564" cy="1312859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033F527A-99DC-784B-8E96-A47F373AE829}"/>
                </a:ext>
              </a:extLst>
            </p:cNvPr>
            <p:cNvGrpSpPr/>
            <p:nvPr/>
          </p:nvGrpSpPr>
          <p:grpSpPr>
            <a:xfrm>
              <a:off x="2393284" y="4518175"/>
              <a:ext cx="446122" cy="383052"/>
              <a:chOff x="1748707" y="2717476"/>
              <a:chExt cx="446122" cy="383052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332835C-A06F-D449-8BE4-844E2D542BF2}"/>
                  </a:ext>
                </a:extLst>
              </p:cNvPr>
              <p:cNvSpPr/>
              <p:nvPr/>
            </p:nvSpPr>
            <p:spPr>
              <a:xfrm rot="1545327">
                <a:off x="1748707" y="3011786"/>
                <a:ext cx="387118" cy="5207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7" name="Gerade Verbindung 46">
                <a:extLst>
                  <a:ext uri="{FF2B5EF4-FFF2-40B4-BE49-F238E27FC236}">
                    <a16:creationId xmlns:a16="http://schemas.microsoft.com/office/drawing/2014/main" id="{65970C40-E37D-734B-B254-D1D563645C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57933" y="2899994"/>
                <a:ext cx="168665" cy="784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>
                <a:extLst>
                  <a:ext uri="{FF2B5EF4-FFF2-40B4-BE49-F238E27FC236}">
                    <a16:creationId xmlns:a16="http://schemas.microsoft.com/office/drawing/2014/main" id="{18064E78-4367-044F-8666-473617BA3F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26598" y="2899286"/>
                <a:ext cx="30938" cy="2012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>
                <a:extLst>
                  <a:ext uri="{FF2B5EF4-FFF2-40B4-BE49-F238E27FC236}">
                    <a16:creationId xmlns:a16="http://schemas.microsoft.com/office/drawing/2014/main" id="{8809449A-B642-844D-992F-2BEAC8CBE952}"/>
                  </a:ext>
                </a:extLst>
              </p:cNvPr>
              <p:cNvCxnSpPr/>
              <p:nvPr/>
            </p:nvCxnSpPr>
            <p:spPr>
              <a:xfrm flipV="1">
                <a:off x="2026598" y="2756373"/>
                <a:ext cx="101311" cy="14334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64">
                <a:extLst>
                  <a:ext uri="{FF2B5EF4-FFF2-40B4-BE49-F238E27FC236}">
                    <a16:creationId xmlns:a16="http://schemas.microsoft.com/office/drawing/2014/main" id="{12C3755B-2B65-6746-ABBE-194AA3C827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7253" y="2828045"/>
                <a:ext cx="117576" cy="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>
                <a:extLst>
                  <a:ext uri="{FF2B5EF4-FFF2-40B4-BE49-F238E27FC236}">
                    <a16:creationId xmlns:a16="http://schemas.microsoft.com/office/drawing/2014/main" id="{657A5AB8-1761-C449-84A9-172408E77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77253" y="2831121"/>
                <a:ext cx="58788" cy="9401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F4A96D9-2768-0D4E-943E-94C1813B953F}"/>
                  </a:ext>
                </a:extLst>
              </p:cNvPr>
              <p:cNvSpPr/>
              <p:nvPr/>
            </p:nvSpPr>
            <p:spPr>
              <a:xfrm>
                <a:off x="2110991" y="271747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0ADB3BA0-C0DA-DC4B-B79B-570977D2F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0186"/>
            <a:stretch/>
          </p:blipFill>
          <p:spPr>
            <a:xfrm>
              <a:off x="2194829" y="4815034"/>
              <a:ext cx="1777564" cy="1016000"/>
            </a:xfrm>
            <a:prstGeom prst="rect">
              <a:avLst/>
            </a:prstGeom>
          </p:spPr>
        </p:pic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4CBD8E75-D9E2-EB44-9C53-60748AFD6929}"/>
              </a:ext>
            </a:extLst>
          </p:cNvPr>
          <p:cNvGrpSpPr/>
          <p:nvPr/>
        </p:nvGrpSpPr>
        <p:grpSpPr>
          <a:xfrm>
            <a:off x="6434116" y="3868932"/>
            <a:ext cx="2022211" cy="1828800"/>
            <a:chOff x="1227954" y="4162097"/>
            <a:chExt cx="2208680" cy="1993900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D59FBD2A-F919-DA4A-8A2A-DE14E022AB25}"/>
                </a:ext>
              </a:extLst>
            </p:cNvPr>
            <p:cNvGrpSpPr/>
            <p:nvPr/>
          </p:nvGrpSpPr>
          <p:grpSpPr>
            <a:xfrm>
              <a:off x="2114139" y="4233833"/>
              <a:ext cx="1322495" cy="688675"/>
              <a:chOff x="2114139" y="4233833"/>
              <a:chExt cx="1322495" cy="688675"/>
            </a:xfrm>
          </p:grpSpPr>
          <p:pic>
            <p:nvPicPr>
              <p:cNvPr id="53" name="Grafik 52">
                <a:extLst>
                  <a:ext uri="{FF2B5EF4-FFF2-40B4-BE49-F238E27FC236}">
                    <a16:creationId xmlns:a16="http://schemas.microsoft.com/office/drawing/2014/main" id="{0284704A-92C7-8140-8022-8DBA166CB3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93373" b="95949"/>
              <a:stretch/>
            </p:blipFill>
            <p:spPr>
              <a:xfrm>
                <a:off x="2877834" y="4233833"/>
                <a:ext cx="558800" cy="276778"/>
              </a:xfrm>
              <a:prstGeom prst="rect">
                <a:avLst/>
              </a:prstGeom>
            </p:spPr>
          </p:pic>
          <p:cxnSp>
            <p:nvCxnSpPr>
              <p:cNvPr id="54" name="Gerade Verbindung mit Pfeil 53">
                <a:extLst>
                  <a:ext uri="{FF2B5EF4-FFF2-40B4-BE49-F238E27FC236}">
                    <a16:creationId xmlns:a16="http://schemas.microsoft.com/office/drawing/2014/main" id="{D281C0C1-A750-8246-A494-C97A7D1E9E33}"/>
                  </a:ext>
                </a:extLst>
              </p:cNvPr>
              <p:cNvCxnSpPr/>
              <p:nvPr/>
            </p:nvCxnSpPr>
            <p:spPr>
              <a:xfrm flipV="1">
                <a:off x="2114139" y="4564251"/>
                <a:ext cx="233855" cy="35825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4FC50474-FE90-894E-A9BF-2C0B2F445590}"/>
                </a:ext>
              </a:extLst>
            </p:cNvPr>
            <p:cNvGrpSpPr/>
            <p:nvPr/>
          </p:nvGrpSpPr>
          <p:grpSpPr>
            <a:xfrm>
              <a:off x="1227954" y="4162097"/>
              <a:ext cx="1943100" cy="1993900"/>
              <a:chOff x="2813797" y="4271455"/>
              <a:chExt cx="1943100" cy="1993900"/>
            </a:xfrm>
          </p:grpSpPr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E3750EF8-92B9-7240-B277-15AD9CA0D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3797" y="4271455"/>
                <a:ext cx="1943100" cy="1993900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CAF011F-7D71-1648-9474-7087BF632851}"/>
                  </a:ext>
                </a:extLst>
              </p:cNvPr>
              <p:cNvSpPr/>
              <p:nvPr/>
            </p:nvSpPr>
            <p:spPr>
              <a:xfrm>
                <a:off x="3679480" y="4959866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3E4E1C06-5B0A-6D43-9BEF-5FD57703309A}"/>
              </a:ext>
            </a:extLst>
          </p:cNvPr>
          <p:cNvSpPr txBox="1"/>
          <p:nvPr/>
        </p:nvSpPr>
        <p:spPr>
          <a:xfrm>
            <a:off x="7840934" y="3125995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15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09983FD-AA87-4144-84AD-4719B61F3497}"/>
              </a:ext>
            </a:extLst>
          </p:cNvPr>
          <p:cNvSpPr txBox="1"/>
          <p:nvPr/>
        </p:nvSpPr>
        <p:spPr>
          <a:xfrm>
            <a:off x="7840934" y="6088458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16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76049B-33FE-8F4C-BE35-12740DF3B0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8628" b="95599"/>
          <a:stretch/>
        </p:blipFill>
        <p:spPr>
          <a:xfrm>
            <a:off x="1129018" y="2420809"/>
            <a:ext cx="862220" cy="2705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AEF8391-877E-DA40-B16D-17E16E1827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776" b="93172"/>
          <a:stretch/>
        </p:blipFill>
        <p:spPr>
          <a:xfrm>
            <a:off x="1129018" y="3421872"/>
            <a:ext cx="3883715" cy="42401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6198598-ED33-1D4D-9AE2-6056D395B6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1907" b="93439"/>
          <a:stretch/>
        </p:blipFill>
        <p:spPr>
          <a:xfrm>
            <a:off x="1196580" y="3961304"/>
            <a:ext cx="2133544" cy="40496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FAC5C6A-6E72-8942-BCFC-12F1D45226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4940" b="94135"/>
          <a:stretch/>
        </p:blipFill>
        <p:spPr>
          <a:xfrm>
            <a:off x="976631" y="5180722"/>
            <a:ext cx="1903186" cy="361991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8A8144F-8E24-E043-BE55-3EACA44C9333}"/>
              </a:ext>
            </a:extLst>
          </p:cNvPr>
          <p:cNvGrpSpPr/>
          <p:nvPr/>
        </p:nvGrpSpPr>
        <p:grpSpPr>
          <a:xfrm>
            <a:off x="5763865" y="5479709"/>
            <a:ext cx="1679667" cy="669870"/>
            <a:chOff x="5370324" y="5618605"/>
            <a:chExt cx="1679667" cy="669870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11605C8B-5E2B-A34E-9625-4B6FEF20D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75093" b="94216"/>
            <a:stretch/>
          </p:blipFill>
          <p:spPr>
            <a:xfrm>
              <a:off x="5370324" y="5970398"/>
              <a:ext cx="1679667" cy="318077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850D6C0-CA8B-EC43-AEB1-9B5CFC3F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94370" b="94318"/>
            <a:stretch/>
          </p:blipFill>
          <p:spPr>
            <a:xfrm>
              <a:off x="6019978" y="5618605"/>
              <a:ext cx="380357" cy="311727"/>
            </a:xfrm>
            <a:prstGeom prst="rect">
              <a:avLst/>
            </a:prstGeom>
          </p:spPr>
        </p:pic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664E386B-E17C-E741-B283-0B20D94F3D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4656" y="5821473"/>
              <a:ext cx="0" cy="18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1393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51C9B-F651-5940-9F3B-D9370666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4.1 Overview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81B82-9430-C844-A8D5-6F8894D3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21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DF5FEC1-2282-B147-9212-D5C5784A8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4156" y="3874999"/>
            <a:ext cx="3607334" cy="204188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9264B34-4084-2947-9F4B-8CC029ED6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37050" y="4785853"/>
            <a:ext cx="625868" cy="272754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4FD00ED-2D64-AF4F-BBAA-3CCFBFDF29E2}"/>
              </a:ext>
            </a:extLst>
          </p:cNvPr>
          <p:cNvGrpSpPr/>
          <p:nvPr/>
        </p:nvGrpSpPr>
        <p:grpSpPr>
          <a:xfrm>
            <a:off x="4618278" y="4957019"/>
            <a:ext cx="3381382" cy="187853"/>
            <a:chOff x="4618278" y="4957019"/>
            <a:chExt cx="3381382" cy="187853"/>
          </a:xfrm>
        </p:grpSpPr>
        <p:sp>
          <p:nvSpPr>
            <p:cNvPr id="7" name="Freihandform 6">
              <a:extLst>
                <a:ext uri="{FF2B5EF4-FFF2-40B4-BE49-F238E27FC236}">
                  <a16:creationId xmlns:a16="http://schemas.microsoft.com/office/drawing/2014/main" id="{84C22DA8-A06F-BB43-A691-0B971E7FFE00}"/>
                </a:ext>
              </a:extLst>
            </p:cNvPr>
            <p:cNvSpPr/>
            <p:nvPr/>
          </p:nvSpPr>
          <p:spPr>
            <a:xfrm>
              <a:off x="4639412" y="4984256"/>
              <a:ext cx="3360248" cy="160616"/>
            </a:xfrm>
            <a:custGeom>
              <a:avLst/>
              <a:gdLst>
                <a:gd name="connsiteX0" fmla="*/ 0 w 3528874"/>
                <a:gd name="connsiteY0" fmla="*/ 0 h 168676"/>
                <a:gd name="connsiteX1" fmla="*/ 2010792 w 3528874"/>
                <a:gd name="connsiteY1" fmla="*/ 75460 h 168676"/>
                <a:gd name="connsiteX2" fmla="*/ 3528874 w 3528874"/>
                <a:gd name="connsiteY2" fmla="*/ 168676 h 16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28874" h="168676">
                  <a:moveTo>
                    <a:pt x="0" y="0"/>
                  </a:moveTo>
                  <a:lnTo>
                    <a:pt x="2010792" y="75460"/>
                  </a:lnTo>
                  <a:cubicBezTo>
                    <a:pt x="2598938" y="103573"/>
                    <a:pt x="3063906" y="136124"/>
                    <a:pt x="3528874" y="16867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1293901-B166-F74F-8908-DC386779C3B4}"/>
                </a:ext>
              </a:extLst>
            </p:cNvPr>
            <p:cNvSpPr/>
            <p:nvPr/>
          </p:nvSpPr>
          <p:spPr>
            <a:xfrm>
              <a:off x="4618278" y="4957019"/>
              <a:ext cx="51420" cy="5142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3968E859-8DA9-4E44-9846-5297F4ECA8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2976" b="96215"/>
          <a:stretch/>
        </p:blipFill>
        <p:spPr>
          <a:xfrm>
            <a:off x="8057089" y="5038342"/>
            <a:ext cx="451033" cy="19682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609DE25-1388-EE46-ACB3-127FC181B3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96794" b="96883"/>
          <a:stretch/>
        </p:blipFill>
        <p:spPr>
          <a:xfrm>
            <a:off x="4401003" y="4944992"/>
            <a:ext cx="205830" cy="16061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7E3C501-D8F7-BE4D-80CD-D3BBA3C91B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7288" b="94732"/>
          <a:stretch/>
        </p:blipFill>
        <p:spPr>
          <a:xfrm>
            <a:off x="5420965" y="4148705"/>
            <a:ext cx="857250" cy="28899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21DEBE8-9A6F-FD45-A211-B6B2C1096D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7288" b="94654"/>
          <a:stretch/>
        </p:blipFill>
        <p:spPr>
          <a:xfrm>
            <a:off x="7452556" y="5852266"/>
            <a:ext cx="857250" cy="293336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A289FA13-01DF-434B-9F41-8CC8C257D4DB}"/>
              </a:ext>
            </a:extLst>
          </p:cNvPr>
          <p:cNvSpPr txBox="1"/>
          <p:nvPr/>
        </p:nvSpPr>
        <p:spPr>
          <a:xfrm>
            <a:off x="3924736" y="4110600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LM Sans 10" pitchFamily="2" charset="77"/>
              </a:rPr>
              <a:t>Initial distribution: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271DD10-14D6-2043-BE19-22E08DC189AA}"/>
              </a:ext>
            </a:extLst>
          </p:cNvPr>
          <p:cNvSpPr txBox="1"/>
          <p:nvPr/>
        </p:nvSpPr>
        <p:spPr>
          <a:xfrm>
            <a:off x="5971184" y="5825125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LM Sans 10" pitchFamily="2" charset="77"/>
              </a:rPr>
              <a:t>Final distribution: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86957197-F569-9747-B52E-21BA6770C5B7}"/>
              </a:ext>
            </a:extLst>
          </p:cNvPr>
          <p:cNvSpPr/>
          <p:nvPr/>
        </p:nvSpPr>
        <p:spPr>
          <a:xfrm>
            <a:off x="621421" y="1405759"/>
            <a:ext cx="7886701" cy="258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1"/>
                </a:solidFill>
                <a:latin typeface="LM Sans 10" pitchFamily="2" charset="77"/>
              </a:rPr>
              <a:t>Properties</a:t>
            </a:r>
            <a:endParaRPr lang="en-GB" dirty="0">
              <a:solidFill>
                <a:schemeClr val="accent1"/>
              </a:solidFill>
              <a:latin typeface="LM Sans 10" pitchFamily="2" charset="77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170E810-58A4-2C43-8696-46EE9075142E}"/>
              </a:ext>
            </a:extLst>
          </p:cNvPr>
          <p:cNvSpPr>
            <a:spLocks/>
          </p:cNvSpPr>
          <p:nvPr/>
        </p:nvSpPr>
        <p:spPr>
          <a:xfrm>
            <a:off x="620082" y="1720320"/>
            <a:ext cx="7885362" cy="1616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Particle positions / momenta always well-defined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Deterministic (probability only due to uncertainty in initial conditions)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Highly non-local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Wave function never collapses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18A21270-FBE4-8F40-8A5A-1F304F0BE3D6}"/>
              </a:ext>
            </a:extLst>
          </p:cNvPr>
          <p:cNvSpPr/>
          <p:nvPr/>
        </p:nvSpPr>
        <p:spPr>
          <a:xfrm>
            <a:off x="628649" y="3426515"/>
            <a:ext cx="7886701" cy="258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1"/>
                </a:solidFill>
                <a:latin typeface="LM Sans 10" pitchFamily="2" charset="77"/>
              </a:rPr>
              <a:t>Example</a:t>
            </a:r>
            <a:endParaRPr lang="en-GB" dirty="0">
              <a:solidFill>
                <a:schemeClr val="accent1"/>
              </a:solidFill>
              <a:latin typeface="LM Sans 10" pitchFamily="2" charset="77"/>
            </a:endParaRP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5B84CDA-7C4F-C440-A7FE-7277D90DE254}"/>
              </a:ext>
            </a:extLst>
          </p:cNvPr>
          <p:cNvGrpSpPr/>
          <p:nvPr/>
        </p:nvGrpSpPr>
        <p:grpSpPr>
          <a:xfrm>
            <a:off x="4615785" y="4599501"/>
            <a:ext cx="3380059" cy="250225"/>
            <a:chOff x="4615785" y="4599501"/>
            <a:chExt cx="3380059" cy="250225"/>
          </a:xfrm>
        </p:grpSpPr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55386D29-5B6D-2B40-80B1-AAE765E5EBD5}"/>
                </a:ext>
              </a:extLst>
            </p:cNvPr>
            <p:cNvSpPr/>
            <p:nvPr/>
          </p:nvSpPr>
          <p:spPr>
            <a:xfrm>
              <a:off x="4640752" y="4599501"/>
              <a:ext cx="3355092" cy="226802"/>
            </a:xfrm>
            <a:custGeom>
              <a:avLst/>
              <a:gdLst>
                <a:gd name="connsiteX0" fmla="*/ 0 w 3355092"/>
                <a:gd name="connsiteY0" fmla="*/ 220006 h 226802"/>
                <a:gd name="connsiteX1" fmla="*/ 1031278 w 3355092"/>
                <a:gd name="connsiteY1" fmla="*/ 199380 h 226802"/>
                <a:gd name="connsiteX2" fmla="*/ 3355092 w 3355092"/>
                <a:gd name="connsiteY2" fmla="*/ 0 h 22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5092" h="226802">
                  <a:moveTo>
                    <a:pt x="0" y="220006"/>
                  </a:moveTo>
                  <a:cubicBezTo>
                    <a:pt x="236048" y="228027"/>
                    <a:pt x="472096" y="236048"/>
                    <a:pt x="1031278" y="199380"/>
                  </a:cubicBezTo>
                  <a:cubicBezTo>
                    <a:pt x="1590460" y="162712"/>
                    <a:pt x="2472776" y="81356"/>
                    <a:pt x="3355092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1F8A29E-C1A8-694D-90F7-B53104080C04}"/>
                </a:ext>
              </a:extLst>
            </p:cNvPr>
            <p:cNvSpPr/>
            <p:nvPr/>
          </p:nvSpPr>
          <p:spPr>
            <a:xfrm>
              <a:off x="4615785" y="4798306"/>
              <a:ext cx="51420" cy="5142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AAB35494-4E72-664E-92D7-592A7B177275}"/>
              </a:ext>
            </a:extLst>
          </p:cNvPr>
          <p:cNvGrpSpPr/>
          <p:nvPr/>
        </p:nvGrpSpPr>
        <p:grpSpPr>
          <a:xfrm>
            <a:off x="4618338" y="4840132"/>
            <a:ext cx="3384381" cy="91242"/>
            <a:chOff x="4618338" y="4840132"/>
            <a:chExt cx="3384381" cy="91242"/>
          </a:xfrm>
        </p:grpSpPr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03168034-90F6-E844-8BF1-66D1A4E28C8A}"/>
                </a:ext>
              </a:extLst>
            </p:cNvPr>
            <p:cNvSpPr/>
            <p:nvPr/>
          </p:nvSpPr>
          <p:spPr>
            <a:xfrm>
              <a:off x="4647627" y="4840132"/>
              <a:ext cx="3355092" cy="68752"/>
            </a:xfrm>
            <a:custGeom>
              <a:avLst/>
              <a:gdLst>
                <a:gd name="connsiteX0" fmla="*/ 0 w 3355092"/>
                <a:gd name="connsiteY0" fmla="*/ 68752 h 68752"/>
                <a:gd name="connsiteX1" fmla="*/ 1457540 w 3355092"/>
                <a:gd name="connsiteY1" fmla="*/ 55002 h 68752"/>
                <a:gd name="connsiteX2" fmla="*/ 3355092 w 3355092"/>
                <a:gd name="connsiteY2" fmla="*/ 0 h 6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5092" h="68752">
                  <a:moveTo>
                    <a:pt x="0" y="68752"/>
                  </a:moveTo>
                  <a:lnTo>
                    <a:pt x="1457540" y="55002"/>
                  </a:lnTo>
                  <a:lnTo>
                    <a:pt x="3355092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391E7E4-50B2-0D4C-9912-0A8C53450897}"/>
                </a:ext>
              </a:extLst>
            </p:cNvPr>
            <p:cNvSpPr/>
            <p:nvPr/>
          </p:nvSpPr>
          <p:spPr>
            <a:xfrm>
              <a:off x="4618338" y="4879954"/>
              <a:ext cx="51420" cy="5142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52DF5A73-0D3B-114B-B259-9452BFDAE6EB}"/>
              </a:ext>
            </a:extLst>
          </p:cNvPr>
          <p:cNvGrpSpPr/>
          <p:nvPr/>
        </p:nvGrpSpPr>
        <p:grpSpPr>
          <a:xfrm>
            <a:off x="4615785" y="5052439"/>
            <a:ext cx="3373670" cy="577125"/>
            <a:chOff x="4615785" y="5052439"/>
            <a:chExt cx="3373670" cy="577125"/>
          </a:xfrm>
        </p:grpSpPr>
        <p:sp>
          <p:nvSpPr>
            <p:cNvPr id="20" name="Freihandform 19">
              <a:extLst>
                <a:ext uri="{FF2B5EF4-FFF2-40B4-BE49-F238E27FC236}">
                  <a16:creationId xmlns:a16="http://schemas.microsoft.com/office/drawing/2014/main" id="{17107498-9BB8-6F43-A843-F4B56F914017}"/>
                </a:ext>
              </a:extLst>
            </p:cNvPr>
            <p:cNvSpPr/>
            <p:nvPr/>
          </p:nvSpPr>
          <p:spPr>
            <a:xfrm>
              <a:off x="4650509" y="5066145"/>
              <a:ext cx="3338946" cy="563419"/>
            </a:xfrm>
            <a:custGeom>
              <a:avLst/>
              <a:gdLst>
                <a:gd name="connsiteX0" fmla="*/ 0 w 3338946"/>
                <a:gd name="connsiteY0" fmla="*/ 0 h 563419"/>
                <a:gd name="connsiteX1" fmla="*/ 1094509 w 3338946"/>
                <a:gd name="connsiteY1" fmla="*/ 124691 h 563419"/>
                <a:gd name="connsiteX2" fmla="*/ 3338946 w 3338946"/>
                <a:gd name="connsiteY2" fmla="*/ 563419 h 563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8946" h="563419">
                  <a:moveTo>
                    <a:pt x="0" y="0"/>
                  </a:moveTo>
                  <a:cubicBezTo>
                    <a:pt x="269009" y="15394"/>
                    <a:pt x="538018" y="30788"/>
                    <a:pt x="1094509" y="124691"/>
                  </a:cubicBezTo>
                  <a:cubicBezTo>
                    <a:pt x="1651000" y="218594"/>
                    <a:pt x="2494973" y="391006"/>
                    <a:pt x="3338946" y="56341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9487743-3840-1B42-964A-E1604E67B673}"/>
                </a:ext>
              </a:extLst>
            </p:cNvPr>
            <p:cNvSpPr/>
            <p:nvPr/>
          </p:nvSpPr>
          <p:spPr>
            <a:xfrm>
              <a:off x="4615785" y="5052439"/>
              <a:ext cx="51420" cy="5142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2381508-C9F9-7744-9B7D-842F20B2F7F0}"/>
              </a:ext>
            </a:extLst>
          </p:cNvPr>
          <p:cNvGrpSpPr/>
          <p:nvPr/>
        </p:nvGrpSpPr>
        <p:grpSpPr>
          <a:xfrm>
            <a:off x="4614914" y="4064000"/>
            <a:ext cx="3356068" cy="708661"/>
            <a:chOff x="4614914" y="4064000"/>
            <a:chExt cx="3356068" cy="708661"/>
          </a:xfrm>
        </p:grpSpPr>
        <p:sp>
          <p:nvSpPr>
            <p:cNvPr id="22" name="Freihandform 21">
              <a:extLst>
                <a:ext uri="{FF2B5EF4-FFF2-40B4-BE49-F238E27FC236}">
                  <a16:creationId xmlns:a16="http://schemas.microsoft.com/office/drawing/2014/main" id="{02F283E0-0BE6-ED4D-A38B-B43CE9B72416}"/>
                </a:ext>
              </a:extLst>
            </p:cNvPr>
            <p:cNvSpPr/>
            <p:nvPr/>
          </p:nvSpPr>
          <p:spPr>
            <a:xfrm>
              <a:off x="4645891" y="4064000"/>
              <a:ext cx="3325091" cy="692727"/>
            </a:xfrm>
            <a:custGeom>
              <a:avLst/>
              <a:gdLst>
                <a:gd name="connsiteX0" fmla="*/ 0 w 3325091"/>
                <a:gd name="connsiteY0" fmla="*/ 692727 h 692727"/>
                <a:gd name="connsiteX1" fmla="*/ 1214582 w 3325091"/>
                <a:gd name="connsiteY1" fmla="*/ 517236 h 692727"/>
                <a:gd name="connsiteX2" fmla="*/ 3325091 w 3325091"/>
                <a:gd name="connsiteY2" fmla="*/ 0 h 69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25091" h="692727">
                  <a:moveTo>
                    <a:pt x="0" y="692727"/>
                  </a:moveTo>
                  <a:cubicBezTo>
                    <a:pt x="330200" y="662708"/>
                    <a:pt x="660400" y="632690"/>
                    <a:pt x="1214582" y="517236"/>
                  </a:cubicBezTo>
                  <a:cubicBezTo>
                    <a:pt x="1768764" y="401781"/>
                    <a:pt x="2546927" y="200890"/>
                    <a:pt x="3325091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7C8032B-6D52-B744-8E04-5CFEE6B85166}"/>
                </a:ext>
              </a:extLst>
            </p:cNvPr>
            <p:cNvSpPr/>
            <p:nvPr/>
          </p:nvSpPr>
          <p:spPr>
            <a:xfrm>
              <a:off x="4614914" y="4721241"/>
              <a:ext cx="51420" cy="5142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707A0D82-8E5A-8041-B9CB-80BFC81943E9}"/>
              </a:ext>
            </a:extLst>
          </p:cNvPr>
          <p:cNvSpPr txBox="1"/>
          <p:nvPr/>
        </p:nvSpPr>
        <p:spPr>
          <a:xfrm>
            <a:off x="4326592" y="5968644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17</a:t>
            </a: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F1651CD1-2ACA-8140-BFF2-FBFC1DA7E8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5790" b="92405"/>
          <a:stretch/>
        </p:blipFill>
        <p:spPr>
          <a:xfrm>
            <a:off x="792060" y="3991804"/>
            <a:ext cx="2598087" cy="471697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FADF74CB-199B-3246-815D-083C543039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6975" b="92608"/>
          <a:stretch/>
        </p:blipFill>
        <p:spPr>
          <a:xfrm>
            <a:off x="799680" y="4765205"/>
            <a:ext cx="2508146" cy="459066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E348CDF-E09C-6D42-B102-CC38117C5C9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3397" b="90157"/>
          <a:stretch/>
        </p:blipFill>
        <p:spPr>
          <a:xfrm>
            <a:off x="1045194" y="5328568"/>
            <a:ext cx="2779869" cy="610019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82B99B12-4D85-C548-B757-ACCAE5ABE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28745" y="4654918"/>
            <a:ext cx="1815558" cy="55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5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51C9B-F651-5940-9F3B-D9370666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4.1 Overview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81B82-9430-C844-A8D5-6F8894D3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22</a:t>
            </a:fld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86957197-F569-9747-B52E-21BA6770C5B7}"/>
              </a:ext>
            </a:extLst>
          </p:cNvPr>
          <p:cNvSpPr/>
          <p:nvPr/>
        </p:nvSpPr>
        <p:spPr>
          <a:xfrm>
            <a:off x="621421" y="1405759"/>
            <a:ext cx="7886701" cy="258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1"/>
                </a:solidFill>
                <a:latin typeface="LM Sans 10" pitchFamily="2" charset="77"/>
              </a:rPr>
              <a:t>Properties</a:t>
            </a:r>
            <a:endParaRPr lang="en-GB" dirty="0">
              <a:solidFill>
                <a:schemeClr val="accent1"/>
              </a:solidFill>
              <a:latin typeface="LM Sans 10" pitchFamily="2" charset="77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18A21270-FBE4-8F40-8A5A-1F304F0BE3D6}"/>
              </a:ext>
            </a:extLst>
          </p:cNvPr>
          <p:cNvSpPr/>
          <p:nvPr/>
        </p:nvSpPr>
        <p:spPr>
          <a:xfrm>
            <a:off x="628649" y="3426515"/>
            <a:ext cx="7886701" cy="258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accent1"/>
                </a:solidFill>
                <a:latin typeface="LM Sans 10" pitchFamily="2" charset="77"/>
              </a:rPr>
              <a:t>Example</a:t>
            </a:r>
            <a:endParaRPr lang="en-GB" dirty="0">
              <a:solidFill>
                <a:schemeClr val="accent1"/>
              </a:solidFill>
              <a:latin typeface="LM Sans 10" pitchFamily="2" charset="77"/>
            </a:endParaRP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370A7D75-E74D-EE4B-B653-65A5A60F6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67" y="4018725"/>
            <a:ext cx="2391146" cy="21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8E2366D-031A-CA44-81D6-620C856E4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1" t="5546" r="9542" b="12650"/>
          <a:stretch/>
        </p:blipFill>
        <p:spPr>
          <a:xfrm>
            <a:off x="4403597" y="4021198"/>
            <a:ext cx="3401240" cy="216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B6493F2-2E62-2645-AA04-3DB9FDF5D972}"/>
              </a:ext>
            </a:extLst>
          </p:cNvPr>
          <p:cNvSpPr txBox="1"/>
          <p:nvPr/>
        </p:nvSpPr>
        <p:spPr>
          <a:xfrm>
            <a:off x="1077088" y="3730849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LM Sans 10" pitchFamily="2" charset="77"/>
              </a:rPr>
              <a:t>Theory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B18B6B1-2396-1047-8F6F-CC6749ABF95F}"/>
              </a:ext>
            </a:extLst>
          </p:cNvPr>
          <p:cNvSpPr txBox="1"/>
          <p:nvPr/>
        </p:nvSpPr>
        <p:spPr>
          <a:xfrm>
            <a:off x="4359108" y="3730849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LM Sans 10" pitchFamily="2" charset="77"/>
              </a:rPr>
              <a:t>Experiment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DD71A31-90CB-B94C-9B49-E4B7D29F99F8}"/>
              </a:ext>
            </a:extLst>
          </p:cNvPr>
          <p:cNvSpPr txBox="1"/>
          <p:nvPr/>
        </p:nvSpPr>
        <p:spPr>
          <a:xfrm>
            <a:off x="4349074" y="6143507"/>
            <a:ext cx="29250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LM Sans 10" pitchFamily="2" charset="77"/>
              </a:rPr>
              <a:t>Fig. </a:t>
            </a:r>
            <a:r>
              <a:rPr lang="en-GB" sz="1000" dirty="0">
                <a:latin typeface="LM Sans 10" pitchFamily="2" charset="77"/>
              </a:rPr>
              <a:t>19: </a:t>
            </a:r>
            <a:r>
              <a:rPr lang="en-GB" sz="1000" dirty="0">
                <a:effectLst/>
                <a:latin typeface="LM Sans 10" pitchFamily="2" charset="77"/>
              </a:rPr>
              <a:t>Kocsis, Braverman et. al., Observing the Average Trajectories of Single Photons in a Two-Slit Interferometer, </a:t>
            </a:r>
            <a:r>
              <a:rPr lang="en-GB" sz="1000" i="1" dirty="0">
                <a:effectLst/>
                <a:latin typeface="LM Sans 10" pitchFamily="2" charset="77"/>
              </a:rPr>
              <a:t>Science</a:t>
            </a:r>
            <a:r>
              <a:rPr lang="en-GB" sz="1000" dirty="0">
                <a:effectLst/>
                <a:latin typeface="LM Sans 10" pitchFamily="2" charset="77"/>
              </a:rPr>
              <a:t>,  (2011) </a:t>
            </a:r>
            <a:endParaRPr lang="en-GB" sz="1000" dirty="0">
              <a:latin typeface="LM Sans 10" pitchFamily="2" charset="77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B21B69-B672-464F-BF36-D8EF8754D297}"/>
              </a:ext>
            </a:extLst>
          </p:cNvPr>
          <p:cNvSpPr txBox="1"/>
          <p:nvPr/>
        </p:nvSpPr>
        <p:spPr>
          <a:xfrm>
            <a:off x="1097870" y="6160416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18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23387AF-741C-5345-80FA-537BAD7FCB7D}"/>
              </a:ext>
            </a:extLst>
          </p:cNvPr>
          <p:cNvSpPr>
            <a:spLocks/>
          </p:cNvSpPr>
          <p:nvPr/>
        </p:nvSpPr>
        <p:spPr>
          <a:xfrm>
            <a:off x="620082" y="1720320"/>
            <a:ext cx="7885362" cy="1616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Particle positions / momenta always well-defined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Deterministic (probability only due to uncertainty in initial conditions)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Highly non-local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Wave function never collapses</a:t>
            </a:r>
          </a:p>
        </p:txBody>
      </p:sp>
    </p:spTree>
    <p:extLst>
      <p:ext uri="{BB962C8B-B14F-4D97-AF65-F5344CB8AC3E}">
        <p14:creationId xmlns:p14="http://schemas.microsoft.com/office/powerpoint/2010/main" val="3205045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9964F-5BE4-1E4C-A528-E284E6B4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4.1 Bohmian mechanics in real life</a:t>
            </a:r>
          </a:p>
        </p:txBody>
      </p:sp>
      <p:pic>
        <p:nvPicPr>
          <p:cNvPr id="7" name="Inhaltsplatzhalter 6" descr="Ein Bild, das rot enthält.&#10;&#10;Automatisch generierte Beschreibung">
            <a:extLst>
              <a:ext uri="{FF2B5EF4-FFF2-40B4-BE49-F238E27FC236}">
                <a16:creationId xmlns:a16="http://schemas.microsoft.com/office/drawing/2014/main" id="{CA985107-B5C5-C44F-9167-24E864FC4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22003" t="32473" r="19387" b="1"/>
          <a:stretch/>
        </p:blipFill>
        <p:spPr>
          <a:xfrm>
            <a:off x="806712" y="3963279"/>
            <a:ext cx="3600000" cy="2087809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81ED36-2027-4A43-88BC-30F2D57EA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23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3C63647-B1BF-834E-A515-A1156F80EA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5" t="3714" r="7009" b="62519"/>
          <a:stretch/>
        </p:blipFill>
        <p:spPr>
          <a:xfrm>
            <a:off x="4962679" y="3963279"/>
            <a:ext cx="3243310" cy="83225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187F4CA-D09F-1B43-BD03-09271A897417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50817" t="42668" r="3557" b="4957"/>
          <a:stretch/>
        </p:blipFill>
        <p:spPr>
          <a:xfrm>
            <a:off x="6729989" y="4855048"/>
            <a:ext cx="1476000" cy="1196039"/>
          </a:xfrm>
          <a:prstGeom prst="rect">
            <a:avLst/>
          </a:prstGeom>
        </p:spPr>
      </p:pic>
      <p:pic>
        <p:nvPicPr>
          <p:cNvPr id="3" name="3.mp4" descr="3.mp4">
            <a:hlinkClick r:id="" action="ppaction://media"/>
            <a:extLst>
              <a:ext uri="{FF2B5EF4-FFF2-40B4-BE49-F238E27FC236}">
                <a16:creationId xmlns:a16="http://schemas.microsoft.com/office/drawing/2014/main" id="{3791DCED-809B-EF45-9B58-6D4C62AA7E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3694" y="1602860"/>
            <a:ext cx="3600000" cy="2025000"/>
          </a:xfrm>
          <a:prstGeom prst="rect">
            <a:avLst/>
          </a:prstGeom>
        </p:spPr>
      </p:pic>
      <p:pic>
        <p:nvPicPr>
          <p:cNvPr id="10" name="1.mp4" descr="1.mp4">
            <a:hlinkClick r:id="" action="ppaction://media"/>
            <a:extLst>
              <a:ext uri="{FF2B5EF4-FFF2-40B4-BE49-F238E27FC236}">
                <a16:creationId xmlns:a16="http://schemas.microsoft.com/office/drawing/2014/main" id="{61E46E8F-1DC9-A947-A54A-B36B2D015EF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712" y="1602860"/>
            <a:ext cx="3600000" cy="2025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FFA8B1A-9E9B-9346-BAB5-E413A52DA33A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2501" t="40891" r="50719" b="2938"/>
          <a:stretch/>
        </p:blipFill>
        <p:spPr>
          <a:xfrm>
            <a:off x="4962679" y="4855048"/>
            <a:ext cx="1475999" cy="119603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54E3A13-F76C-3843-99D9-C3B2BBE6AF41}"/>
              </a:ext>
            </a:extLst>
          </p:cNvPr>
          <p:cNvSpPr txBox="1"/>
          <p:nvPr/>
        </p:nvSpPr>
        <p:spPr>
          <a:xfrm>
            <a:off x="712744" y="6067549"/>
            <a:ext cx="5764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22 &amp; 23: Bush &amp; </a:t>
            </a:r>
            <a:r>
              <a:rPr lang="en-GB" sz="1000" dirty="0" err="1">
                <a:latin typeface="LM Sans 10" pitchFamily="2" charset="77"/>
              </a:rPr>
              <a:t>Oza</a:t>
            </a:r>
            <a:r>
              <a:rPr lang="en-GB" sz="1000" dirty="0">
                <a:latin typeface="LM Sans 10" pitchFamily="2" charset="77"/>
              </a:rPr>
              <a:t>, Hydrodynamic quantum </a:t>
            </a:r>
            <a:r>
              <a:rPr lang="en-GB" sz="1000" dirty="0" err="1">
                <a:latin typeface="LM Sans 10" pitchFamily="2" charset="77"/>
              </a:rPr>
              <a:t>analogs</a:t>
            </a:r>
            <a:r>
              <a:rPr lang="en-GB" sz="1000" dirty="0">
                <a:latin typeface="LM Sans 10" pitchFamily="2" charset="77"/>
              </a:rPr>
              <a:t>, </a:t>
            </a:r>
            <a:r>
              <a:rPr lang="en-GB" sz="1000" i="1" dirty="0">
                <a:latin typeface="LM Sans 10" pitchFamily="2" charset="77"/>
              </a:rPr>
              <a:t>Reports on Progress in Physics, </a:t>
            </a:r>
            <a:r>
              <a:rPr lang="en-GB" sz="1000" dirty="0">
                <a:latin typeface="LM Sans 10" pitchFamily="2" charset="77"/>
              </a:rPr>
              <a:t>(2020)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81D41D7-4905-014A-AD42-80266827983B}"/>
              </a:ext>
            </a:extLst>
          </p:cNvPr>
          <p:cNvSpPr txBox="1"/>
          <p:nvPr/>
        </p:nvSpPr>
        <p:spPr>
          <a:xfrm>
            <a:off x="723135" y="3627119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20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47413AE-99A1-CB4C-924B-AC30FBE2FCE5}"/>
              </a:ext>
            </a:extLst>
          </p:cNvPr>
          <p:cNvSpPr txBox="1"/>
          <p:nvPr/>
        </p:nvSpPr>
        <p:spPr>
          <a:xfrm>
            <a:off x="4646082" y="3627119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21</a:t>
            </a:r>
          </a:p>
        </p:txBody>
      </p:sp>
    </p:spTree>
    <p:extLst>
      <p:ext uri="{BB962C8B-B14F-4D97-AF65-F5344CB8AC3E}">
        <p14:creationId xmlns:p14="http://schemas.microsoft.com/office/powerpoint/2010/main" val="172383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9964F-5BE4-1E4C-A528-E284E6B4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4.2 How the measurement problem is solved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81ED36-2027-4A43-88BC-30F2D57EA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24</a:t>
            </a:fld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95B5810-B193-144C-85AA-E4EF09E56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6" t="-2755" r="73602" b="95050"/>
          <a:stretch/>
        </p:blipFill>
        <p:spPr>
          <a:xfrm>
            <a:off x="1661061" y="4421406"/>
            <a:ext cx="1033407" cy="526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B0848A0-53DF-4041-AE65-2201DBAA6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652" b="95338"/>
          <a:stretch/>
        </p:blipFill>
        <p:spPr>
          <a:xfrm>
            <a:off x="1488857" y="4999652"/>
            <a:ext cx="1729410" cy="223224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101E1E3F-9656-5C4C-9E5B-9411E846246A}"/>
              </a:ext>
            </a:extLst>
          </p:cNvPr>
          <p:cNvSpPr txBox="1"/>
          <p:nvPr/>
        </p:nvSpPr>
        <p:spPr>
          <a:xfrm>
            <a:off x="628650" y="5835460"/>
            <a:ext cx="788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LM Sans 10" pitchFamily="2" charset="77"/>
              </a:rPr>
              <a:t>Measurement devices are made out of particles which have definite positions 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9843485C-2492-F940-861A-E45DE2FEAB42}"/>
              </a:ext>
            </a:extLst>
          </p:cNvPr>
          <p:cNvGrpSpPr/>
          <p:nvPr/>
        </p:nvGrpSpPr>
        <p:grpSpPr>
          <a:xfrm>
            <a:off x="734095" y="5566686"/>
            <a:ext cx="7675809" cy="216000"/>
            <a:chOff x="677856" y="2220634"/>
            <a:chExt cx="7675809" cy="216000"/>
          </a:xfrm>
        </p:grpSpPr>
        <p:cxnSp>
          <p:nvCxnSpPr>
            <p:cNvPr id="52" name="Gerade Verbindung 51">
              <a:extLst>
                <a:ext uri="{FF2B5EF4-FFF2-40B4-BE49-F238E27FC236}">
                  <a16:creationId xmlns:a16="http://schemas.microsoft.com/office/drawing/2014/main" id="{CA1809BE-8BC5-D941-9B72-3C1B652EB4E6}"/>
                </a:ext>
              </a:extLst>
            </p:cNvPr>
            <p:cNvCxnSpPr>
              <a:cxnSpLocks/>
            </p:cNvCxnSpPr>
            <p:nvPr/>
          </p:nvCxnSpPr>
          <p:spPr>
            <a:xfrm>
              <a:off x="677856" y="2328634"/>
              <a:ext cx="7675809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0000">
                    <a:schemeClr val="accent1">
                      <a:lumMod val="45000"/>
                      <a:lumOff val="55000"/>
                    </a:schemeClr>
                  </a:gs>
                  <a:gs pos="6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1F6464D-5BB9-0743-8BAE-1A6F964C0404}"/>
                </a:ext>
              </a:extLst>
            </p:cNvPr>
            <p:cNvSpPr/>
            <p:nvPr/>
          </p:nvSpPr>
          <p:spPr>
            <a:xfrm rot="16200000">
              <a:off x="4407760" y="2220634"/>
              <a:ext cx="216000" cy="216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/>
            <a:lstStyle/>
            <a:p>
              <a:pPr algn="ctr"/>
              <a:r>
                <a:rPr lang="de-DE" dirty="0"/>
                <a:t>&lt;</a:t>
              </a:r>
            </a:p>
          </p:txBody>
        </p:sp>
      </p:grpSp>
      <p:sp>
        <p:nvSpPr>
          <p:cNvPr id="65" name="Textfeld 64">
            <a:extLst>
              <a:ext uri="{FF2B5EF4-FFF2-40B4-BE49-F238E27FC236}">
                <a16:creationId xmlns:a16="http://schemas.microsoft.com/office/drawing/2014/main" id="{A351DB88-2A10-544C-A43D-43B55CD76765}"/>
              </a:ext>
            </a:extLst>
          </p:cNvPr>
          <p:cNvSpPr txBox="1"/>
          <p:nvPr/>
        </p:nvSpPr>
        <p:spPr>
          <a:xfrm>
            <a:off x="3195011" y="4503317"/>
            <a:ext cx="410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C00000"/>
                </a:solidFill>
                <a:latin typeface="LM Sans 10" pitchFamily="2" charset="77"/>
              </a:rPr>
              <a:t>or</a:t>
            </a:r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67323FB8-FFA1-814E-8406-567EB92A9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2" t="-620" r="56681" b="95216"/>
          <a:stretch/>
        </p:blipFill>
        <p:spPr>
          <a:xfrm>
            <a:off x="3836916" y="4545493"/>
            <a:ext cx="890065" cy="369332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A21FB7E3-FFDA-8743-97B8-CFE388FE0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652" b="95338"/>
          <a:stretch/>
        </p:blipFill>
        <p:spPr>
          <a:xfrm>
            <a:off x="3806514" y="5022826"/>
            <a:ext cx="1729410" cy="223224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380D95D5-D659-5A4C-A283-CA18F9111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652" b="95338"/>
          <a:stretch/>
        </p:blipFill>
        <p:spPr>
          <a:xfrm>
            <a:off x="1550426" y="3333843"/>
            <a:ext cx="1729410" cy="223224"/>
          </a:xfrm>
          <a:prstGeom prst="rect">
            <a:avLst/>
          </a:prstGeom>
        </p:spPr>
      </p:pic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182D4078-4C24-3541-87F1-E927372D09A6}"/>
              </a:ext>
            </a:extLst>
          </p:cNvPr>
          <p:cNvGrpSpPr/>
          <p:nvPr/>
        </p:nvGrpSpPr>
        <p:grpSpPr>
          <a:xfrm>
            <a:off x="629787" y="1937420"/>
            <a:ext cx="556958" cy="369332"/>
            <a:chOff x="3907655" y="1881906"/>
            <a:chExt cx="316296" cy="233054"/>
          </a:xfrm>
        </p:grpSpPr>
        <p:sp>
          <p:nvSpPr>
            <p:cNvPr id="85" name="Abgerundetes Rechteck 84">
              <a:extLst>
                <a:ext uri="{FF2B5EF4-FFF2-40B4-BE49-F238E27FC236}">
                  <a16:creationId xmlns:a16="http://schemas.microsoft.com/office/drawing/2014/main" id="{06F5FB01-CACB-954A-95C3-2634C9CEE1A6}"/>
                </a:ext>
              </a:extLst>
            </p:cNvPr>
            <p:cNvSpPr/>
            <p:nvPr/>
          </p:nvSpPr>
          <p:spPr>
            <a:xfrm>
              <a:off x="3946411" y="1919198"/>
              <a:ext cx="244518" cy="155852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B0B33DCD-A8B8-AB46-B4AC-E177786062E3}"/>
                </a:ext>
              </a:extLst>
            </p:cNvPr>
            <p:cNvSpPr txBox="1"/>
            <p:nvPr/>
          </p:nvSpPr>
          <p:spPr>
            <a:xfrm>
              <a:off x="3907655" y="1881906"/>
              <a:ext cx="316296" cy="23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accent1"/>
                  </a:solidFill>
                  <a:latin typeface="LM Sans 10" pitchFamily="2" charset="77"/>
                </a:rPr>
                <a:t>QM</a:t>
              </a:r>
            </a:p>
          </p:txBody>
        </p: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AE07D88E-4621-C543-8BDE-13C7A4FB4FB4}"/>
              </a:ext>
            </a:extLst>
          </p:cNvPr>
          <p:cNvGrpSpPr/>
          <p:nvPr/>
        </p:nvGrpSpPr>
        <p:grpSpPr>
          <a:xfrm>
            <a:off x="619530" y="2986502"/>
            <a:ext cx="754809" cy="369332"/>
            <a:chOff x="3708950" y="1893098"/>
            <a:chExt cx="428655" cy="233054"/>
          </a:xfrm>
        </p:grpSpPr>
        <p:sp>
          <p:nvSpPr>
            <p:cNvPr id="88" name="Abgerundetes Rechteck 87">
              <a:extLst>
                <a:ext uri="{FF2B5EF4-FFF2-40B4-BE49-F238E27FC236}">
                  <a16:creationId xmlns:a16="http://schemas.microsoft.com/office/drawing/2014/main" id="{A5BF5743-B9CB-B04C-948B-83F546E62CEF}"/>
                </a:ext>
              </a:extLst>
            </p:cNvPr>
            <p:cNvSpPr/>
            <p:nvPr/>
          </p:nvSpPr>
          <p:spPr>
            <a:xfrm>
              <a:off x="3749296" y="1925844"/>
              <a:ext cx="355989" cy="155852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405CA5FC-5A4F-D746-BC8D-BD5FE8294793}"/>
                </a:ext>
              </a:extLst>
            </p:cNvPr>
            <p:cNvSpPr txBox="1"/>
            <p:nvPr/>
          </p:nvSpPr>
          <p:spPr>
            <a:xfrm>
              <a:off x="3708950" y="1893098"/>
              <a:ext cx="428655" cy="23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accent1"/>
                  </a:solidFill>
                  <a:latin typeface="LM Sans 10" pitchFamily="2" charset="77"/>
                </a:rPr>
                <a:t>Bohm</a:t>
              </a:r>
            </a:p>
          </p:txBody>
        </p:sp>
      </p:grpSp>
      <p:pic>
        <p:nvPicPr>
          <p:cNvPr id="106" name="Grafik 105">
            <a:extLst>
              <a:ext uri="{FF2B5EF4-FFF2-40B4-BE49-F238E27FC236}">
                <a16:creationId xmlns:a16="http://schemas.microsoft.com/office/drawing/2014/main" id="{C0BA0CCD-6CC4-184A-9983-A8A7BC61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030" b="94726"/>
          <a:stretch/>
        </p:blipFill>
        <p:spPr>
          <a:xfrm>
            <a:off x="1550426" y="3035906"/>
            <a:ext cx="3333750" cy="324205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9C13B4C3-1B6D-B448-B3B0-7B055B404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030" b="94726"/>
          <a:stretch/>
        </p:blipFill>
        <p:spPr>
          <a:xfrm>
            <a:off x="1533292" y="1978044"/>
            <a:ext cx="3333750" cy="324205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24E2657-2751-4D4D-92E9-80E28077B08F}"/>
              </a:ext>
            </a:extLst>
          </p:cNvPr>
          <p:cNvCxnSpPr>
            <a:cxnSpLocks/>
            <a:endCxn id="65" idx="0"/>
          </p:cNvCxnSpPr>
          <p:nvPr/>
        </p:nvCxnSpPr>
        <p:spPr>
          <a:xfrm>
            <a:off x="3400356" y="3399429"/>
            <a:ext cx="0" cy="110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75D05651-3D22-6544-8E55-691547E62D11}"/>
              </a:ext>
            </a:extLst>
          </p:cNvPr>
          <p:cNvSpPr txBox="1"/>
          <p:nvPr/>
        </p:nvSpPr>
        <p:spPr>
          <a:xfrm>
            <a:off x="3463727" y="3621273"/>
            <a:ext cx="2383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LM Sans 10" pitchFamily="2" charset="77"/>
              </a:rPr>
              <a:t>Particle positions single out a state</a:t>
            </a:r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CC119C02-B76F-7342-91D3-22F9CAC3FE34}"/>
              </a:ext>
            </a:extLst>
          </p:cNvPr>
          <p:cNvGrpSpPr/>
          <p:nvPr/>
        </p:nvGrpSpPr>
        <p:grpSpPr>
          <a:xfrm>
            <a:off x="6920746" y="1666780"/>
            <a:ext cx="1593467" cy="918657"/>
            <a:chOff x="6900150" y="4503912"/>
            <a:chExt cx="1593467" cy="918657"/>
          </a:xfrm>
        </p:grpSpPr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98B5A228-BC27-334E-BF8C-8DF9A04E263D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alphaModFix amt="65000"/>
            </a:blip>
            <a:srcRect l="9692" t="11547" r="9187" b="22172"/>
            <a:stretch/>
          </p:blipFill>
          <p:spPr>
            <a:xfrm>
              <a:off x="6900150" y="4503912"/>
              <a:ext cx="1593467" cy="918657"/>
            </a:xfrm>
            <a:prstGeom prst="rect">
              <a:avLst/>
            </a:prstGeom>
          </p:spPr>
        </p:pic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1D85E14C-11E2-C648-A83A-3C23721F7C0F}"/>
                </a:ext>
              </a:extLst>
            </p:cNvPr>
            <p:cNvSpPr/>
            <p:nvPr/>
          </p:nvSpPr>
          <p:spPr>
            <a:xfrm>
              <a:off x="7048341" y="4590744"/>
              <a:ext cx="1260000" cy="30041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FCD782CF-414F-D846-8F38-A82B5FEC0978}"/>
                </a:ext>
              </a:extLst>
            </p:cNvPr>
            <p:cNvSpPr txBox="1"/>
            <p:nvPr/>
          </p:nvSpPr>
          <p:spPr>
            <a:xfrm>
              <a:off x="7030871" y="4565341"/>
              <a:ext cx="417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yes</a:t>
              </a: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EB8B2555-2505-5248-B148-A251D2F8F3F1}"/>
                </a:ext>
              </a:extLst>
            </p:cNvPr>
            <p:cNvSpPr txBox="1"/>
            <p:nvPr/>
          </p:nvSpPr>
          <p:spPr>
            <a:xfrm>
              <a:off x="7930915" y="456331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no</a:t>
              </a: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B9CBD3DA-DB78-6C48-B228-7AECD3676E52}"/>
                </a:ext>
              </a:extLst>
            </p:cNvPr>
            <p:cNvSpPr txBox="1"/>
            <p:nvPr/>
          </p:nvSpPr>
          <p:spPr>
            <a:xfrm>
              <a:off x="7549249" y="457775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0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AA18D4F-0C49-544C-B85F-98338B6128B2}"/>
                </a:ext>
              </a:extLst>
            </p:cNvPr>
            <p:cNvSpPr/>
            <p:nvPr/>
          </p:nvSpPr>
          <p:spPr>
            <a:xfrm>
              <a:off x="7648766" y="5252076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65AD36B5-D38A-174B-B390-A5B4933F3DC4}"/>
                </a:ext>
              </a:extLst>
            </p:cNvPr>
            <p:cNvSpPr/>
            <p:nvPr/>
          </p:nvSpPr>
          <p:spPr>
            <a:xfrm rot="18684227">
              <a:off x="7388367" y="5066097"/>
              <a:ext cx="57600" cy="219600"/>
            </a:xfrm>
            <a:prstGeom prst="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4" name="Gruppieren 73">
              <a:extLst>
                <a:ext uri="{FF2B5EF4-FFF2-40B4-BE49-F238E27FC236}">
                  <a16:creationId xmlns:a16="http://schemas.microsoft.com/office/drawing/2014/main" id="{9BD6A662-43D0-694D-93E9-E9F9F74918E6}"/>
                </a:ext>
              </a:extLst>
            </p:cNvPr>
            <p:cNvGrpSpPr/>
            <p:nvPr/>
          </p:nvGrpSpPr>
          <p:grpSpPr>
            <a:xfrm>
              <a:off x="7501151" y="4838874"/>
              <a:ext cx="651683" cy="540000"/>
              <a:chOff x="7480843" y="5304289"/>
              <a:chExt cx="651683" cy="540000"/>
            </a:xfrm>
          </p:grpSpPr>
          <p:cxnSp>
            <p:nvCxnSpPr>
              <p:cNvPr id="75" name="Gerade Verbindung mit Pfeil 74">
                <a:extLst>
                  <a:ext uri="{FF2B5EF4-FFF2-40B4-BE49-F238E27FC236}">
                    <a16:creationId xmlns:a16="http://schemas.microsoft.com/office/drawing/2014/main" id="{15FF7682-46C0-0F41-97F0-EC307254E401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862526" y="5310040"/>
                <a:ext cx="0" cy="540000"/>
              </a:xfrm>
              <a:prstGeom prst="straightConnector1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mit Pfeil 75">
                <a:extLst>
                  <a:ext uri="{FF2B5EF4-FFF2-40B4-BE49-F238E27FC236}">
                    <a16:creationId xmlns:a16="http://schemas.microsoft.com/office/drawing/2014/main" id="{2243A0D6-8986-BA4D-A6CC-6427D0EB97D1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7480843" y="5304289"/>
                <a:ext cx="0" cy="540000"/>
              </a:xfrm>
              <a:prstGeom prst="straightConnector1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78" name="Grafik 77">
            <a:extLst>
              <a:ext uri="{FF2B5EF4-FFF2-40B4-BE49-F238E27FC236}">
                <a16:creationId xmlns:a16="http://schemas.microsoft.com/office/drawing/2014/main" id="{A40A1C58-ED79-2442-A6A9-C161E1E033C1}"/>
              </a:ext>
            </a:extLst>
          </p:cNvPr>
          <p:cNvPicPr>
            <a:picLocks/>
          </p:cNvPicPr>
          <p:nvPr/>
        </p:nvPicPr>
        <p:blipFill rotWithShape="1">
          <a:blip r:embed="rId5">
            <a:alphaModFix amt="65000"/>
          </a:blip>
          <a:srcRect l="9692" t="11547" r="9187" b="22172"/>
          <a:stretch/>
        </p:blipFill>
        <p:spPr>
          <a:xfrm>
            <a:off x="6920746" y="4400606"/>
            <a:ext cx="1593467" cy="918657"/>
          </a:xfrm>
          <a:prstGeom prst="rect">
            <a:avLst/>
          </a:prstGeom>
        </p:spPr>
      </p:pic>
      <p:sp>
        <p:nvSpPr>
          <p:cNvPr id="79" name="Rechteck 78">
            <a:extLst>
              <a:ext uri="{FF2B5EF4-FFF2-40B4-BE49-F238E27FC236}">
                <a16:creationId xmlns:a16="http://schemas.microsoft.com/office/drawing/2014/main" id="{03F156EF-794A-A343-8C11-B264283CB2CB}"/>
              </a:ext>
            </a:extLst>
          </p:cNvPr>
          <p:cNvSpPr/>
          <p:nvPr/>
        </p:nvSpPr>
        <p:spPr>
          <a:xfrm>
            <a:off x="7068937" y="4487438"/>
            <a:ext cx="1260000" cy="300411"/>
          </a:xfrm>
          <a:prstGeom prst="rect">
            <a:avLst/>
          </a:prstGeom>
          <a:solidFill>
            <a:schemeClr val="bg1">
              <a:alpha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87998B09-2123-AE41-A674-825DB05B751E}"/>
              </a:ext>
            </a:extLst>
          </p:cNvPr>
          <p:cNvSpPr txBox="1"/>
          <p:nvPr/>
        </p:nvSpPr>
        <p:spPr>
          <a:xfrm>
            <a:off x="7051467" y="4462035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LM Sans 10" pitchFamily="2" charset="77"/>
              </a:rPr>
              <a:t>yes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99A6B52D-697E-8445-8B5A-8B8FD7A3C7FF}"/>
              </a:ext>
            </a:extLst>
          </p:cNvPr>
          <p:cNvSpPr txBox="1"/>
          <p:nvPr/>
        </p:nvSpPr>
        <p:spPr>
          <a:xfrm>
            <a:off x="7951511" y="446001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LM Sans 10" pitchFamily="2" charset="77"/>
              </a:rPr>
              <a:t>no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2DC119D4-845D-1E47-99BE-F730E17F23BE}"/>
              </a:ext>
            </a:extLst>
          </p:cNvPr>
          <p:cNvSpPr txBox="1"/>
          <p:nvPr/>
        </p:nvSpPr>
        <p:spPr>
          <a:xfrm>
            <a:off x="7569845" y="447444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latin typeface="LM Sans 10" pitchFamily="2" charset="77"/>
              </a:rPr>
              <a:t>0</a:t>
            </a: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897ED681-2E97-3943-A62C-19B0486F2F9C}"/>
              </a:ext>
            </a:extLst>
          </p:cNvPr>
          <p:cNvSpPr/>
          <p:nvPr/>
        </p:nvSpPr>
        <p:spPr>
          <a:xfrm rot="18684227">
            <a:off x="7408963" y="4962791"/>
            <a:ext cx="57600" cy="219600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0" name="Gerade Verbindung mit Pfeil 109">
            <a:extLst>
              <a:ext uri="{FF2B5EF4-FFF2-40B4-BE49-F238E27FC236}">
                <a16:creationId xmlns:a16="http://schemas.microsoft.com/office/drawing/2014/main" id="{F4AC8954-7181-4C4A-ACB5-E81DF1DFBF8B}"/>
              </a:ext>
            </a:extLst>
          </p:cNvPr>
          <p:cNvCxnSpPr>
            <a:cxnSpLocks/>
          </p:cNvCxnSpPr>
          <p:nvPr/>
        </p:nvCxnSpPr>
        <p:spPr>
          <a:xfrm rot="2700000" flipV="1">
            <a:off x="7903430" y="4741319"/>
            <a:ext cx="0" cy="540000"/>
          </a:xfrm>
          <a:prstGeom prst="straightConnector1">
            <a:avLst/>
          </a:prstGeom>
          <a:solidFill>
            <a:schemeClr val="tx1"/>
          </a:solidFill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3" name="Grafik 112">
            <a:extLst>
              <a:ext uri="{FF2B5EF4-FFF2-40B4-BE49-F238E27FC236}">
                <a16:creationId xmlns:a16="http://schemas.microsoft.com/office/drawing/2014/main" id="{49D0BE90-76EC-D14C-9ED3-71F359E30E27}"/>
              </a:ext>
            </a:extLst>
          </p:cNvPr>
          <p:cNvPicPr>
            <a:picLocks/>
          </p:cNvPicPr>
          <p:nvPr/>
        </p:nvPicPr>
        <p:blipFill rotWithShape="1">
          <a:blip r:embed="rId5">
            <a:alphaModFix amt="65000"/>
          </a:blip>
          <a:srcRect l="9692" t="11547" r="9187" b="22172"/>
          <a:stretch/>
        </p:blipFill>
        <p:spPr>
          <a:xfrm>
            <a:off x="6920746" y="3033693"/>
            <a:ext cx="1593467" cy="918657"/>
          </a:xfrm>
          <a:prstGeom prst="rect">
            <a:avLst/>
          </a:prstGeom>
        </p:spPr>
      </p:pic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C8D36C1A-CA10-5947-88B4-17CADF690742}"/>
              </a:ext>
            </a:extLst>
          </p:cNvPr>
          <p:cNvGrpSpPr/>
          <p:nvPr/>
        </p:nvGrpSpPr>
        <p:grpSpPr>
          <a:xfrm>
            <a:off x="7051467" y="3093097"/>
            <a:ext cx="1277470" cy="754911"/>
            <a:chOff x="7164573" y="2297558"/>
            <a:chExt cx="1277470" cy="754911"/>
          </a:xfrm>
        </p:grpSpPr>
        <p:grpSp>
          <p:nvGrpSpPr>
            <p:cNvPr id="119" name="Gruppieren 118">
              <a:extLst>
                <a:ext uri="{FF2B5EF4-FFF2-40B4-BE49-F238E27FC236}">
                  <a16:creationId xmlns:a16="http://schemas.microsoft.com/office/drawing/2014/main" id="{DB9CCC65-8ADC-BE42-964E-D143789C13B2}"/>
                </a:ext>
              </a:extLst>
            </p:cNvPr>
            <p:cNvGrpSpPr/>
            <p:nvPr/>
          </p:nvGrpSpPr>
          <p:grpSpPr>
            <a:xfrm>
              <a:off x="7164573" y="2299583"/>
              <a:ext cx="1277470" cy="752886"/>
              <a:chOff x="7164573" y="2299583"/>
              <a:chExt cx="1277470" cy="752886"/>
            </a:xfrm>
          </p:grpSpPr>
          <p:grpSp>
            <p:nvGrpSpPr>
              <p:cNvPr id="122" name="Gruppieren 121">
                <a:extLst>
                  <a:ext uri="{FF2B5EF4-FFF2-40B4-BE49-F238E27FC236}">
                    <a16:creationId xmlns:a16="http://schemas.microsoft.com/office/drawing/2014/main" id="{FE23E224-F1EB-934C-BF83-33AE2556B37C}"/>
                  </a:ext>
                </a:extLst>
              </p:cNvPr>
              <p:cNvGrpSpPr/>
              <p:nvPr/>
            </p:nvGrpSpPr>
            <p:grpSpPr>
              <a:xfrm>
                <a:off x="7182043" y="2324986"/>
                <a:ext cx="1260000" cy="727483"/>
                <a:chOff x="7182029" y="2600814"/>
                <a:chExt cx="1260000" cy="727483"/>
              </a:xfrm>
            </p:grpSpPr>
            <p:sp>
              <p:nvSpPr>
                <p:cNvPr id="127" name="Rechteck 126">
                  <a:extLst>
                    <a:ext uri="{FF2B5EF4-FFF2-40B4-BE49-F238E27FC236}">
                      <a16:creationId xmlns:a16="http://schemas.microsoft.com/office/drawing/2014/main" id="{97EAA025-5C7D-3140-BF3F-1AF89EE69FFB}"/>
                    </a:ext>
                  </a:extLst>
                </p:cNvPr>
                <p:cNvSpPr/>
                <p:nvPr/>
              </p:nvSpPr>
              <p:spPr>
                <a:xfrm>
                  <a:off x="7182029" y="2600814"/>
                  <a:ext cx="1260000" cy="300411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28" name="Gerade Verbindung mit Pfeil 127">
                  <a:extLst>
                    <a:ext uri="{FF2B5EF4-FFF2-40B4-BE49-F238E27FC236}">
                      <a16:creationId xmlns:a16="http://schemas.microsoft.com/office/drawing/2014/main" id="{17B4E777-6B99-9D43-BA50-37944EB5D9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24064" y="2919501"/>
                  <a:ext cx="0" cy="408796"/>
                </a:xfrm>
                <a:prstGeom prst="straightConnector1">
                  <a:avLst/>
                </a:prstGeom>
                <a:solidFill>
                  <a:schemeClr val="tx1"/>
                </a:solidFill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feld 122">
                <a:extLst>
                  <a:ext uri="{FF2B5EF4-FFF2-40B4-BE49-F238E27FC236}">
                    <a16:creationId xmlns:a16="http://schemas.microsoft.com/office/drawing/2014/main" id="{B9A446AE-C8BE-5844-83CA-63E918DDBB20}"/>
                  </a:ext>
                </a:extLst>
              </p:cNvPr>
              <p:cNvSpPr txBox="1"/>
              <p:nvPr/>
            </p:nvSpPr>
            <p:spPr>
              <a:xfrm>
                <a:off x="7164573" y="2299583"/>
                <a:ext cx="4171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latin typeface="LM Sans 10" pitchFamily="2" charset="77"/>
                  </a:rPr>
                  <a:t>yes</a:t>
                </a:r>
              </a:p>
            </p:txBody>
          </p:sp>
        </p:grpSp>
        <p:sp>
          <p:nvSpPr>
            <p:cNvPr id="120" name="Textfeld 119">
              <a:extLst>
                <a:ext uri="{FF2B5EF4-FFF2-40B4-BE49-F238E27FC236}">
                  <a16:creationId xmlns:a16="http://schemas.microsoft.com/office/drawing/2014/main" id="{04957DBF-8B17-A04E-AA4D-9B8257D55811}"/>
                </a:ext>
              </a:extLst>
            </p:cNvPr>
            <p:cNvSpPr txBox="1"/>
            <p:nvPr/>
          </p:nvSpPr>
          <p:spPr>
            <a:xfrm>
              <a:off x="8064617" y="229755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no</a:t>
              </a:r>
            </a:p>
          </p:txBody>
        </p:sp>
        <p:sp>
          <p:nvSpPr>
            <p:cNvPr id="121" name="Textfeld 120">
              <a:extLst>
                <a:ext uri="{FF2B5EF4-FFF2-40B4-BE49-F238E27FC236}">
                  <a16:creationId xmlns:a16="http://schemas.microsoft.com/office/drawing/2014/main" id="{4DA1704F-0608-654D-9D7B-BF023EDBDE3D}"/>
                </a:ext>
              </a:extLst>
            </p:cNvPr>
            <p:cNvSpPr txBox="1"/>
            <p:nvPr/>
          </p:nvSpPr>
          <p:spPr>
            <a:xfrm>
              <a:off x="7682951" y="2311997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0</a:t>
              </a:r>
            </a:p>
          </p:txBody>
        </p:sp>
      </p:grpSp>
      <p:sp>
        <p:nvSpPr>
          <p:cNvPr id="116" name="Rechteck 115">
            <a:extLst>
              <a:ext uri="{FF2B5EF4-FFF2-40B4-BE49-F238E27FC236}">
                <a16:creationId xmlns:a16="http://schemas.microsoft.com/office/drawing/2014/main" id="{5090004C-0612-064D-9E46-01DA6271A75D}"/>
              </a:ext>
            </a:extLst>
          </p:cNvPr>
          <p:cNvSpPr/>
          <p:nvPr/>
        </p:nvSpPr>
        <p:spPr>
          <a:xfrm rot="18684227">
            <a:off x="7408963" y="3595878"/>
            <a:ext cx="57600" cy="219600"/>
          </a:xfrm>
          <a:prstGeom prst="rect">
            <a:avLst/>
          </a:prstGeom>
          <a:solidFill>
            <a:srgbClr val="F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6A4BA3E1-E336-DE4E-84C3-2B571AF58354}"/>
              </a:ext>
            </a:extLst>
          </p:cNvPr>
          <p:cNvSpPr/>
          <p:nvPr/>
        </p:nvSpPr>
        <p:spPr>
          <a:xfrm>
            <a:off x="7229997" y="3586348"/>
            <a:ext cx="740430" cy="1365662"/>
          </a:xfrm>
          <a:custGeom>
            <a:avLst/>
            <a:gdLst>
              <a:gd name="connsiteX0" fmla="*/ 483026 w 740430"/>
              <a:gd name="connsiteY0" fmla="*/ 0 h 1365662"/>
              <a:gd name="connsiteX1" fmla="*/ 2076 w 740430"/>
              <a:gd name="connsiteY1" fmla="*/ 463138 h 1365662"/>
              <a:gd name="connsiteX2" fmla="*/ 649281 w 740430"/>
              <a:gd name="connsiteY2" fmla="*/ 771896 h 1365662"/>
              <a:gd name="connsiteX3" fmla="*/ 720533 w 740430"/>
              <a:gd name="connsiteY3" fmla="*/ 1365662 h 136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430" h="1365662">
                <a:moveTo>
                  <a:pt x="483026" y="0"/>
                </a:moveTo>
                <a:cubicBezTo>
                  <a:pt x="228696" y="167244"/>
                  <a:pt x="-25633" y="334489"/>
                  <a:pt x="2076" y="463138"/>
                </a:cubicBezTo>
                <a:cubicBezTo>
                  <a:pt x="29785" y="591787"/>
                  <a:pt x="529538" y="621475"/>
                  <a:pt x="649281" y="771896"/>
                </a:cubicBezTo>
                <a:cubicBezTo>
                  <a:pt x="769024" y="922317"/>
                  <a:pt x="744778" y="1143989"/>
                  <a:pt x="720533" y="1365662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49371C29-BD57-3F4F-92CA-7895C747556C}"/>
              </a:ext>
            </a:extLst>
          </p:cNvPr>
          <p:cNvSpPr/>
          <p:nvPr/>
        </p:nvSpPr>
        <p:spPr>
          <a:xfrm>
            <a:off x="7497626" y="3693226"/>
            <a:ext cx="617641" cy="1377538"/>
          </a:xfrm>
          <a:custGeom>
            <a:avLst/>
            <a:gdLst>
              <a:gd name="connsiteX0" fmla="*/ 233210 w 617641"/>
              <a:gd name="connsiteY0" fmla="*/ 0 h 1377538"/>
              <a:gd name="connsiteX1" fmla="*/ 613221 w 617641"/>
              <a:gd name="connsiteY1" fmla="*/ 368135 h 1377538"/>
              <a:gd name="connsiteX2" fmla="*/ 7579 w 617641"/>
              <a:gd name="connsiteY2" fmla="*/ 926275 h 1377538"/>
              <a:gd name="connsiteX3" fmla="*/ 328213 w 617641"/>
              <a:gd name="connsiteY3" fmla="*/ 1377538 h 137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641" h="1377538">
                <a:moveTo>
                  <a:pt x="233210" y="0"/>
                </a:moveTo>
                <a:cubicBezTo>
                  <a:pt x="442018" y="106878"/>
                  <a:pt x="650826" y="213756"/>
                  <a:pt x="613221" y="368135"/>
                </a:cubicBezTo>
                <a:cubicBezTo>
                  <a:pt x="575616" y="522514"/>
                  <a:pt x="55080" y="758041"/>
                  <a:pt x="7579" y="926275"/>
                </a:cubicBezTo>
                <a:cubicBezTo>
                  <a:pt x="-39922" y="1094509"/>
                  <a:pt x="144145" y="1236023"/>
                  <a:pt x="328213" y="137753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90B1D32C-5D57-3542-B5BE-2AD494749A19}"/>
              </a:ext>
            </a:extLst>
          </p:cNvPr>
          <p:cNvSpPr/>
          <p:nvPr/>
        </p:nvSpPr>
        <p:spPr>
          <a:xfrm>
            <a:off x="7279195" y="3829792"/>
            <a:ext cx="507199" cy="1365663"/>
          </a:xfrm>
          <a:custGeom>
            <a:avLst/>
            <a:gdLst>
              <a:gd name="connsiteX0" fmla="*/ 439766 w 507199"/>
              <a:gd name="connsiteY0" fmla="*/ 0 h 1365663"/>
              <a:gd name="connsiteX1" fmla="*/ 379 w 507199"/>
              <a:gd name="connsiteY1" fmla="*/ 475013 h 1365663"/>
              <a:gd name="connsiteX2" fmla="*/ 505080 w 507199"/>
              <a:gd name="connsiteY2" fmla="*/ 914400 h 1365663"/>
              <a:gd name="connsiteX3" fmla="*/ 190384 w 507199"/>
              <a:gd name="connsiteY3" fmla="*/ 1151907 h 1365663"/>
              <a:gd name="connsiteX4" fmla="*/ 427891 w 507199"/>
              <a:gd name="connsiteY4" fmla="*/ 1365663 h 136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199" h="1365663">
                <a:moveTo>
                  <a:pt x="439766" y="0"/>
                </a:moveTo>
                <a:cubicBezTo>
                  <a:pt x="214629" y="161306"/>
                  <a:pt x="-10507" y="322613"/>
                  <a:pt x="379" y="475013"/>
                </a:cubicBezTo>
                <a:cubicBezTo>
                  <a:pt x="11265" y="627413"/>
                  <a:pt x="473413" y="801584"/>
                  <a:pt x="505080" y="914400"/>
                </a:cubicBezTo>
                <a:cubicBezTo>
                  <a:pt x="536747" y="1027216"/>
                  <a:pt x="203249" y="1076697"/>
                  <a:pt x="190384" y="1151907"/>
                </a:cubicBezTo>
                <a:cubicBezTo>
                  <a:pt x="177519" y="1227117"/>
                  <a:pt x="302705" y="1296390"/>
                  <a:pt x="427891" y="136566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9436C87E-2E05-AE41-A470-5E5AEE1D2B61}"/>
              </a:ext>
            </a:extLst>
          </p:cNvPr>
          <p:cNvSpPr/>
          <p:nvPr/>
        </p:nvSpPr>
        <p:spPr>
          <a:xfrm>
            <a:off x="7912449" y="4911360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B035F5DA-EAFF-DD49-B679-FCABEBDEBEA7}"/>
              </a:ext>
            </a:extLst>
          </p:cNvPr>
          <p:cNvSpPr/>
          <p:nvPr/>
        </p:nvSpPr>
        <p:spPr>
          <a:xfrm>
            <a:off x="7669362" y="3551025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205F7387-9D0E-2142-B67B-B6B071BDD9F1}"/>
              </a:ext>
            </a:extLst>
          </p:cNvPr>
          <p:cNvSpPr/>
          <p:nvPr/>
        </p:nvSpPr>
        <p:spPr>
          <a:xfrm>
            <a:off x="7799279" y="5027986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D30B97DB-C6DA-5040-B3DB-32B6A76C329E}"/>
              </a:ext>
            </a:extLst>
          </p:cNvPr>
          <p:cNvSpPr/>
          <p:nvPr/>
        </p:nvSpPr>
        <p:spPr>
          <a:xfrm>
            <a:off x="7669362" y="3666812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E2566C4A-F34B-6442-A016-6BAA084FDB00}"/>
              </a:ext>
            </a:extLst>
          </p:cNvPr>
          <p:cNvSpPr/>
          <p:nvPr/>
        </p:nvSpPr>
        <p:spPr>
          <a:xfrm>
            <a:off x="7669362" y="5148770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F55FBFCB-3C03-2A44-A0E9-DEA6CA3136FF}"/>
              </a:ext>
            </a:extLst>
          </p:cNvPr>
          <p:cNvSpPr/>
          <p:nvPr/>
        </p:nvSpPr>
        <p:spPr>
          <a:xfrm>
            <a:off x="7669362" y="3781857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CB5DDFFB-ED03-F245-9E3F-2BAD8653E865}"/>
              </a:ext>
            </a:extLst>
          </p:cNvPr>
          <p:cNvSpPr txBox="1"/>
          <p:nvPr/>
        </p:nvSpPr>
        <p:spPr>
          <a:xfrm>
            <a:off x="6836430" y="2599970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24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C5DB5C4B-FA74-5C4F-B486-7AD69BE2B55A}"/>
              </a:ext>
            </a:extLst>
          </p:cNvPr>
          <p:cNvSpPr txBox="1"/>
          <p:nvPr/>
        </p:nvSpPr>
        <p:spPr>
          <a:xfrm>
            <a:off x="6836430" y="5319928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25</a:t>
            </a:r>
          </a:p>
        </p:txBody>
      </p:sp>
    </p:spTree>
    <p:extLst>
      <p:ext uri="{BB962C8B-B14F-4D97-AF65-F5344CB8AC3E}">
        <p14:creationId xmlns:p14="http://schemas.microsoft.com/office/powerpoint/2010/main" val="1071616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2B197-B0E9-C947-9A82-B7A6AB57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4.3 Experimental test – arrival time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55A1C1-7A68-4C4E-ADC1-92606B22B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Experimental setup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sz="1800" dirty="0"/>
              <a:t>Prediction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1AC5D5-A4CC-624D-9454-FA9BA1D9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25</a:t>
            </a:fld>
            <a:endParaRPr lang="de-DE"/>
          </a:p>
        </p:txBody>
      </p: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1F90A0F5-0A1C-534D-9926-6A75F6402940}"/>
              </a:ext>
            </a:extLst>
          </p:cNvPr>
          <p:cNvGrpSpPr/>
          <p:nvPr/>
        </p:nvGrpSpPr>
        <p:grpSpPr>
          <a:xfrm>
            <a:off x="1183859" y="1991333"/>
            <a:ext cx="4414447" cy="1142181"/>
            <a:chOff x="1183859" y="1554293"/>
            <a:chExt cx="4414447" cy="1142181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34EB8D0A-B570-244F-9E71-55918F601FA9}"/>
                </a:ext>
              </a:extLst>
            </p:cNvPr>
            <p:cNvGrpSpPr/>
            <p:nvPr/>
          </p:nvGrpSpPr>
          <p:grpSpPr>
            <a:xfrm>
              <a:off x="1183859" y="1554293"/>
              <a:ext cx="4414447" cy="1142181"/>
              <a:chOff x="2986478" y="3911188"/>
              <a:chExt cx="4414447" cy="114218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5C4852-342E-B842-9490-5337395D6A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2789" y="4343004"/>
                <a:ext cx="284101" cy="69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DD0EF562-353F-2F42-B3C5-9146D305663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68162" y="4324606"/>
                <a:ext cx="3385185" cy="728763"/>
                <a:chOff x="2675822" y="2432017"/>
                <a:chExt cx="3746039" cy="100101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7EF5ED5-5959-484B-9E0D-3CEC36D01490}"/>
                    </a:ext>
                  </a:extLst>
                </p:cNvPr>
                <p:cNvSpPr/>
                <p:nvPr/>
              </p:nvSpPr>
              <p:spPr>
                <a:xfrm>
                  <a:off x="2675822" y="2432017"/>
                  <a:ext cx="327261" cy="98794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22" name="Gruppieren 21">
                  <a:extLst>
                    <a:ext uri="{FF2B5EF4-FFF2-40B4-BE49-F238E27FC236}">
                      <a16:creationId xmlns:a16="http://schemas.microsoft.com/office/drawing/2014/main" id="{12B9B951-10DD-9C47-B3B8-B438B1620374}"/>
                    </a:ext>
                  </a:extLst>
                </p:cNvPr>
                <p:cNvGrpSpPr/>
                <p:nvPr/>
              </p:nvGrpSpPr>
              <p:grpSpPr>
                <a:xfrm>
                  <a:off x="2676999" y="2435485"/>
                  <a:ext cx="3744862" cy="997542"/>
                  <a:chOff x="2676999" y="2435485"/>
                  <a:chExt cx="3744862" cy="997542"/>
                </a:xfrm>
              </p:grpSpPr>
              <p:cxnSp>
                <p:nvCxnSpPr>
                  <p:cNvPr id="23" name="Gerade Verbindung 22">
                    <a:extLst>
                      <a:ext uri="{FF2B5EF4-FFF2-40B4-BE49-F238E27FC236}">
                        <a16:creationId xmlns:a16="http://schemas.microsoft.com/office/drawing/2014/main" id="{CADF3C30-BDF3-1A4B-9C3A-8448536A02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843436" y="3433027"/>
                    <a:ext cx="3578425" cy="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" name="Gruppieren 23">
                    <a:extLst>
                      <a:ext uri="{FF2B5EF4-FFF2-40B4-BE49-F238E27FC236}">
                        <a16:creationId xmlns:a16="http://schemas.microsoft.com/office/drawing/2014/main" id="{6F4033E7-3996-3343-B51A-0687267C0B35}"/>
                      </a:ext>
                    </a:extLst>
                  </p:cNvPr>
                  <p:cNvGrpSpPr/>
                  <p:nvPr/>
                </p:nvGrpSpPr>
                <p:grpSpPr>
                  <a:xfrm>
                    <a:off x="2676999" y="2435485"/>
                    <a:ext cx="3739864" cy="993515"/>
                    <a:chOff x="2676999" y="2435485"/>
                    <a:chExt cx="3739864" cy="993515"/>
                  </a:xfrm>
                </p:grpSpPr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5BDF7733-7AFD-5C4B-A4E8-B7069F473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2021" y="2444817"/>
                      <a:ext cx="327259" cy="98418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  <p:cxnSp>
                  <p:nvCxnSpPr>
                    <p:cNvPr id="26" name="Gerade Verbindung 25">
                      <a:extLst>
                        <a:ext uri="{FF2B5EF4-FFF2-40B4-BE49-F238E27FC236}">
                          <a16:creationId xmlns:a16="http://schemas.microsoft.com/office/drawing/2014/main" id="{AE246B29-D6E6-2F4D-AE24-EE8D5EE1F6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839452" y="2436379"/>
                      <a:ext cx="357741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7" name="Gruppieren 26">
                      <a:extLst>
                        <a:ext uri="{FF2B5EF4-FFF2-40B4-BE49-F238E27FC236}">
                          <a16:creationId xmlns:a16="http://schemas.microsoft.com/office/drawing/2014/main" id="{0DCC4A6D-7D7D-2841-A9B4-47DE6EBDC0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76999" y="2435485"/>
                      <a:ext cx="330728" cy="986691"/>
                      <a:chOff x="2676999" y="2441835"/>
                      <a:chExt cx="330728" cy="986691"/>
                    </a:xfrm>
                  </p:grpSpPr>
                  <p:sp>
                    <p:nvSpPr>
                      <p:cNvPr id="28" name="Eckige Klammer rechts 27">
                        <a:extLst>
                          <a:ext uri="{FF2B5EF4-FFF2-40B4-BE49-F238E27FC236}">
                            <a16:creationId xmlns:a16="http://schemas.microsoft.com/office/drawing/2014/main" id="{6CAAE277-FE6B-D447-B072-C03A9A27C6B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2676999" y="2442126"/>
                        <a:ext cx="168275" cy="986400"/>
                      </a:xfrm>
                      <a:prstGeom prst="rightBracket">
                        <a:avLst>
                          <a:gd name="adj" fmla="val 289573"/>
                        </a:avLst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9" name="Eckige Klammer rechts 28">
                        <a:extLst>
                          <a:ext uri="{FF2B5EF4-FFF2-40B4-BE49-F238E27FC236}">
                            <a16:creationId xmlns:a16="http://schemas.microsoft.com/office/drawing/2014/main" id="{332943C7-4050-7D46-B3DC-2D317D15C6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39452" y="2441835"/>
                        <a:ext cx="168275" cy="986400"/>
                      </a:xfrm>
                      <a:prstGeom prst="rightBracket">
                        <a:avLst>
                          <a:gd name="adj" fmla="val 289573"/>
                        </a:avLst>
                      </a:prstGeom>
                      <a:ln w="12700"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 dirty="0"/>
                      </a:p>
                    </p:txBody>
                  </p:sp>
                </p:grpSp>
              </p:grpSp>
            </p:grpSp>
          </p:grpSp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2DAC0492-528B-3742-B28B-EC045A07B9F8}"/>
                  </a:ext>
                </a:extLst>
              </p:cNvPr>
              <p:cNvGrpSpPr/>
              <p:nvPr/>
            </p:nvGrpSpPr>
            <p:grpSpPr>
              <a:xfrm>
                <a:off x="2986478" y="3911188"/>
                <a:ext cx="4414447" cy="1127125"/>
                <a:chOff x="2252187" y="2247900"/>
                <a:chExt cx="4414447" cy="1127125"/>
              </a:xfrm>
            </p:grpSpPr>
            <p:cxnSp>
              <p:nvCxnSpPr>
                <p:cNvPr id="17" name="Gerade Verbindung mit Pfeil 16">
                  <a:extLst>
                    <a:ext uri="{FF2B5EF4-FFF2-40B4-BE49-F238E27FC236}">
                      <a16:creationId xmlns:a16="http://schemas.microsoft.com/office/drawing/2014/main" id="{604A1C50-710C-EB4F-8CE2-CE7AF5CDADC0}"/>
                    </a:ext>
                  </a:extLst>
                </p:cNvPr>
                <p:cNvCxnSpPr/>
                <p:nvPr/>
              </p:nvCxnSpPr>
              <p:spPr>
                <a:xfrm flipV="1">
                  <a:off x="2677355" y="2247900"/>
                  <a:ext cx="0" cy="7924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Gruppieren 17">
                  <a:extLst>
                    <a:ext uri="{FF2B5EF4-FFF2-40B4-BE49-F238E27FC236}">
                      <a16:creationId xmlns:a16="http://schemas.microsoft.com/office/drawing/2014/main" id="{EFC85609-B11F-F846-A3A4-B1AAED16DA6E}"/>
                    </a:ext>
                  </a:extLst>
                </p:cNvPr>
                <p:cNvGrpSpPr/>
                <p:nvPr/>
              </p:nvGrpSpPr>
              <p:grpSpPr>
                <a:xfrm>
                  <a:off x="2252187" y="3040380"/>
                  <a:ext cx="4414447" cy="334645"/>
                  <a:chOff x="2252187" y="3040380"/>
                  <a:chExt cx="4414447" cy="334645"/>
                </a:xfrm>
              </p:grpSpPr>
              <p:cxnSp>
                <p:nvCxnSpPr>
                  <p:cNvPr id="19" name="Gerade Verbindung mit Pfeil 18">
                    <a:extLst>
                      <a:ext uri="{FF2B5EF4-FFF2-40B4-BE49-F238E27FC236}">
                        <a16:creationId xmlns:a16="http://schemas.microsoft.com/office/drawing/2014/main" id="{AA7935CE-6EDF-3742-9973-01CBE36095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76430" y="3043900"/>
                    <a:ext cx="3990204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Gerade Verbindung mit Pfeil 19">
                    <a:extLst>
                      <a:ext uri="{FF2B5EF4-FFF2-40B4-BE49-F238E27FC236}">
                        <a16:creationId xmlns:a16="http://schemas.microsoft.com/office/drawing/2014/main" id="{6B693CC4-050E-5048-9CD5-ECD4BA14F9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252187" y="3040380"/>
                    <a:ext cx="427418" cy="33464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8643829-D895-C546-888F-5EE33A8877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9423" y="4466508"/>
                <a:ext cx="180339" cy="450374"/>
              </a:xfrm>
              <a:prstGeom prst="ellips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141EB46-B08C-3B4B-B2E0-C69F97AEB12A}"/>
                  </a:ext>
                </a:extLst>
              </p:cNvPr>
              <p:cNvSpPr/>
              <p:nvPr/>
            </p:nvSpPr>
            <p:spPr>
              <a:xfrm>
                <a:off x="3606467" y="4673963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72FAF52C-8AA6-0042-935B-71B7D3B81097}"/>
                  </a:ext>
                </a:extLst>
              </p:cNvPr>
              <p:cNvGrpSpPr/>
              <p:nvPr/>
            </p:nvGrpSpPr>
            <p:grpSpPr>
              <a:xfrm>
                <a:off x="3742407" y="4331963"/>
                <a:ext cx="302044" cy="719463"/>
                <a:chOff x="3366807" y="5211145"/>
                <a:chExt cx="302044" cy="719463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2BD53B09-9EE2-C740-9EDB-08BBEED70441}"/>
                    </a:ext>
                  </a:extLst>
                </p:cNvPr>
                <p:cNvSpPr/>
                <p:nvPr/>
              </p:nvSpPr>
              <p:spPr>
                <a:xfrm>
                  <a:off x="3373115" y="5211145"/>
                  <a:ext cx="295736" cy="719251"/>
                </a:xfrm>
                <a:prstGeom prst="ellipse">
                  <a:avLst/>
                </a:prstGeom>
                <a:solidFill>
                  <a:schemeClr val="bg2">
                    <a:alpha val="4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grpSp>
              <p:nvGrpSpPr>
                <p:cNvPr id="14" name="Gruppieren 13">
                  <a:extLst>
                    <a:ext uri="{FF2B5EF4-FFF2-40B4-BE49-F238E27FC236}">
                      <a16:creationId xmlns:a16="http://schemas.microsoft.com/office/drawing/2014/main" id="{C6362835-4598-814D-B296-818820D1391B}"/>
                    </a:ext>
                  </a:extLst>
                </p:cNvPr>
                <p:cNvGrpSpPr/>
                <p:nvPr/>
              </p:nvGrpSpPr>
              <p:grpSpPr>
                <a:xfrm>
                  <a:off x="3366807" y="5212270"/>
                  <a:ext cx="298869" cy="718338"/>
                  <a:chOff x="2995495" y="4479531"/>
                  <a:chExt cx="298869" cy="718338"/>
                </a:xfrm>
              </p:grpSpPr>
              <p:sp>
                <p:nvSpPr>
                  <p:cNvPr id="15" name="Eckige Klammer rechts 14">
                    <a:extLst>
                      <a:ext uri="{FF2B5EF4-FFF2-40B4-BE49-F238E27FC236}">
                        <a16:creationId xmlns:a16="http://schemas.microsoft.com/office/drawing/2014/main" id="{B4F4AAE3-855F-EC49-8429-A013D619D25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995495" y="4479743"/>
                    <a:ext cx="152065" cy="718126"/>
                  </a:xfrm>
                  <a:prstGeom prst="rightBracket">
                    <a:avLst>
                      <a:gd name="adj" fmla="val 289573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6" name="Eckige Klammer rechts 15">
                    <a:extLst>
                      <a:ext uri="{FF2B5EF4-FFF2-40B4-BE49-F238E27FC236}">
                        <a16:creationId xmlns:a16="http://schemas.microsoft.com/office/drawing/2014/main" id="{60D99390-AE51-D541-8E85-87CB7F7C8505}"/>
                      </a:ext>
                    </a:extLst>
                  </p:cNvPr>
                  <p:cNvSpPr/>
                  <p:nvPr/>
                </p:nvSpPr>
                <p:spPr>
                  <a:xfrm>
                    <a:off x="3142299" y="4479531"/>
                    <a:ext cx="152065" cy="718126"/>
                  </a:xfrm>
                  <a:prstGeom prst="rightBracket">
                    <a:avLst>
                      <a:gd name="adj" fmla="val 289573"/>
                    </a:avLst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</p:grpSp>
          </p:grpSp>
        </p:grpSp>
        <p:sp>
          <p:nvSpPr>
            <p:cNvPr id="135" name="Textfeld 134">
              <a:extLst>
                <a:ext uri="{FF2B5EF4-FFF2-40B4-BE49-F238E27FC236}">
                  <a16:creationId xmlns:a16="http://schemas.microsoft.com/office/drawing/2014/main" id="{52663B1A-0C17-9B4C-BF21-36C5CCA3B8CF}"/>
                </a:ext>
              </a:extLst>
            </p:cNvPr>
            <p:cNvSpPr txBox="1"/>
            <p:nvPr/>
          </p:nvSpPr>
          <p:spPr>
            <a:xfrm>
              <a:off x="3685504" y="1693053"/>
              <a:ext cx="7441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LM Sans 10" pitchFamily="2" charset="77"/>
                </a:rPr>
                <a:t>Detector</a:t>
              </a:r>
            </a:p>
          </p:txBody>
        </p: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2119CDE0-7646-EC44-9000-02A92316D499}"/>
                </a:ext>
              </a:extLst>
            </p:cNvPr>
            <p:cNvSpPr txBox="1"/>
            <p:nvPr/>
          </p:nvSpPr>
          <p:spPr>
            <a:xfrm>
              <a:off x="1608102" y="1700986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LM Sans 10" pitchFamily="2" charset="77"/>
                </a:rPr>
                <a:t>Potential walls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37772210-6150-4F41-A77D-B09EAE9BCCFA}"/>
              </a:ext>
            </a:extLst>
          </p:cNvPr>
          <p:cNvGrpSpPr/>
          <p:nvPr/>
        </p:nvGrpSpPr>
        <p:grpSpPr>
          <a:xfrm>
            <a:off x="783820" y="4187704"/>
            <a:ext cx="3512360" cy="2176662"/>
            <a:chOff x="2740143" y="4136904"/>
            <a:chExt cx="3512360" cy="2176662"/>
          </a:xfrm>
        </p:grpSpPr>
        <p:pic>
          <p:nvPicPr>
            <p:cNvPr id="141" name="Grafik 140">
              <a:extLst>
                <a:ext uri="{FF2B5EF4-FFF2-40B4-BE49-F238E27FC236}">
                  <a16:creationId xmlns:a16="http://schemas.microsoft.com/office/drawing/2014/main" id="{361CA477-D213-C946-87A0-1EA4B8CA4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0143" y="4348929"/>
              <a:ext cx="3512360" cy="1964637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62CC1DC-2616-EF45-8D02-83D35C953EF6}"/>
                </a:ext>
              </a:extLst>
            </p:cNvPr>
            <p:cNvSpPr txBox="1"/>
            <p:nvPr/>
          </p:nvSpPr>
          <p:spPr>
            <a:xfrm>
              <a:off x="2871154" y="413690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LM Sans 10" pitchFamily="2" charset="77"/>
                </a:rPr>
                <a:t>Rate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BFB48242-995A-A342-8377-4072EBAE7F6A}"/>
                </a:ext>
              </a:extLst>
            </p:cNvPr>
            <p:cNvSpPr txBox="1"/>
            <p:nvPr/>
          </p:nvSpPr>
          <p:spPr>
            <a:xfrm>
              <a:off x="6003717" y="5889681"/>
              <a:ext cx="248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latin typeface="LM Sans 10" pitchFamily="2" charset="77"/>
                </a:rPr>
                <a:t>t</a:t>
              </a:r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71424B33-2830-B54A-9277-3B7AAAC5F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1361" y="4692177"/>
              <a:ext cx="349888" cy="133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CFBC52E6-CC47-9146-94E8-2534BE5DE201}"/>
                </a:ext>
              </a:extLst>
            </p:cNvPr>
            <p:cNvSpPr txBox="1"/>
            <p:nvPr/>
          </p:nvSpPr>
          <p:spPr>
            <a:xfrm>
              <a:off x="4269549" y="4541816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LM Sans 10" pitchFamily="2" charset="77"/>
                </a:rPr>
                <a:t>Bohm</a:t>
              </a:r>
            </a:p>
          </p:txBody>
        </p: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205EC85E-5461-4F40-90D2-84C9961988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18" y="5512904"/>
              <a:ext cx="349888" cy="133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9536F087-6BA4-5948-A2DF-495EE3949325}"/>
                </a:ext>
              </a:extLst>
            </p:cNvPr>
            <p:cNvSpPr txBox="1"/>
            <p:nvPr/>
          </p:nvSpPr>
          <p:spPr>
            <a:xfrm>
              <a:off x="4737506" y="53625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LM Sans 10" pitchFamily="2" charset="77"/>
                </a:rPr>
                <a:t>QM</a:t>
              </a:r>
            </a:p>
          </p:txBody>
        </p: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F5B13F3B-C79A-0342-9502-51B4BFC0BAC7}"/>
              </a:ext>
            </a:extLst>
          </p:cNvPr>
          <p:cNvSpPr txBox="1"/>
          <p:nvPr/>
        </p:nvSpPr>
        <p:spPr>
          <a:xfrm>
            <a:off x="5553855" y="2646819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latin typeface="LM Sans 10" pitchFamily="2" charset="77"/>
              </a:rPr>
              <a:t>z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57B2A106-FF9A-BC49-9113-26794A645C7B}"/>
              </a:ext>
            </a:extLst>
          </p:cNvPr>
          <p:cNvSpPr txBox="1"/>
          <p:nvPr/>
        </p:nvSpPr>
        <p:spPr>
          <a:xfrm>
            <a:off x="945216" y="2938435"/>
            <a:ext cx="268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latin typeface="LM Sans 10" pitchFamily="2" charset="77"/>
              </a:rPr>
              <a:t>x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68C50565-157F-C94E-9F2D-B359FD7E682C}"/>
              </a:ext>
            </a:extLst>
          </p:cNvPr>
          <p:cNvSpPr txBox="1"/>
          <p:nvPr/>
        </p:nvSpPr>
        <p:spPr>
          <a:xfrm>
            <a:off x="1348989" y="1821548"/>
            <a:ext cx="268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latin typeface="LM Sans 10" pitchFamily="2" charset="77"/>
              </a:rPr>
              <a:t>y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3F997B12-EE99-924B-B0C4-7A8ADF77144D}"/>
              </a:ext>
            </a:extLst>
          </p:cNvPr>
          <p:cNvSpPr txBox="1"/>
          <p:nvPr/>
        </p:nvSpPr>
        <p:spPr>
          <a:xfrm>
            <a:off x="837798" y="6383208"/>
            <a:ext cx="54131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LM Sans 10" pitchFamily="2" charset="77"/>
              </a:rPr>
              <a:t>Fig 27.: Das &amp; </a:t>
            </a:r>
            <a:r>
              <a:rPr lang="en-GB" sz="1000" dirty="0" err="1">
                <a:effectLst/>
                <a:latin typeface="LM Sans 10" pitchFamily="2" charset="77"/>
              </a:rPr>
              <a:t>Dürr</a:t>
            </a:r>
            <a:r>
              <a:rPr lang="en-GB" sz="1000" dirty="0">
                <a:effectLst/>
                <a:latin typeface="LM Sans 10" pitchFamily="2" charset="77"/>
              </a:rPr>
              <a:t>, Arrival Time Distributions of Spin-1/2 Particles, </a:t>
            </a:r>
            <a:r>
              <a:rPr lang="en-GB" sz="1000" i="1" dirty="0">
                <a:effectLst/>
                <a:latin typeface="LM Sans 10" pitchFamily="2" charset="77"/>
              </a:rPr>
              <a:t>Master‘s Thesis</a:t>
            </a:r>
            <a:r>
              <a:rPr lang="en-GB" sz="1000" dirty="0">
                <a:effectLst/>
                <a:latin typeface="LM Sans 10" pitchFamily="2" charset="77"/>
              </a:rPr>
              <a:t>, (2017</a:t>
            </a:r>
            <a:r>
              <a:rPr lang="en-GB" sz="1000" dirty="0">
                <a:latin typeface="LM Sans 10" pitchFamily="2" charset="77"/>
              </a:rPr>
              <a:t>) 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DCB5082-5B9A-9F46-90D3-768207700343}"/>
              </a:ext>
            </a:extLst>
          </p:cNvPr>
          <p:cNvSpPr txBox="1"/>
          <p:nvPr/>
        </p:nvSpPr>
        <p:spPr>
          <a:xfrm>
            <a:off x="837799" y="3335126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26</a:t>
            </a:r>
          </a:p>
        </p:txBody>
      </p:sp>
    </p:spTree>
    <p:extLst>
      <p:ext uri="{BB962C8B-B14F-4D97-AF65-F5344CB8AC3E}">
        <p14:creationId xmlns:p14="http://schemas.microsoft.com/office/powerpoint/2010/main" val="4071073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2B197-B0E9-C947-9A82-B7A6AB57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4.3 Experimental test – arrival time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55A1C1-7A68-4C4E-ADC1-92606B22B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Experimental setup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sz="1800" dirty="0"/>
              <a:t>Prediction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1AC5D5-A4CC-624D-9454-FA9BA1D9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26</a:t>
            </a:fld>
            <a:endParaRPr lang="de-DE"/>
          </a:p>
        </p:txBody>
      </p: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1F90A0F5-0A1C-534D-9926-6A75F6402940}"/>
              </a:ext>
            </a:extLst>
          </p:cNvPr>
          <p:cNvGrpSpPr/>
          <p:nvPr/>
        </p:nvGrpSpPr>
        <p:grpSpPr>
          <a:xfrm>
            <a:off x="1183859" y="1991333"/>
            <a:ext cx="4414447" cy="1142181"/>
            <a:chOff x="1183859" y="1554293"/>
            <a:chExt cx="4414447" cy="1142181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34EB8D0A-B570-244F-9E71-55918F601FA9}"/>
                </a:ext>
              </a:extLst>
            </p:cNvPr>
            <p:cNvGrpSpPr/>
            <p:nvPr/>
          </p:nvGrpSpPr>
          <p:grpSpPr>
            <a:xfrm>
              <a:off x="1183859" y="1554293"/>
              <a:ext cx="4414447" cy="1142181"/>
              <a:chOff x="2986478" y="3911188"/>
              <a:chExt cx="4414447" cy="114218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5C4852-342E-B842-9490-5337395D6A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2789" y="4343004"/>
                <a:ext cx="284101" cy="69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DD0EF562-353F-2F42-B3C5-9146D305663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68162" y="4324606"/>
                <a:ext cx="3385185" cy="728763"/>
                <a:chOff x="2675822" y="2432017"/>
                <a:chExt cx="3746039" cy="100101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7EF5ED5-5959-484B-9E0D-3CEC36D01490}"/>
                    </a:ext>
                  </a:extLst>
                </p:cNvPr>
                <p:cNvSpPr/>
                <p:nvPr/>
              </p:nvSpPr>
              <p:spPr>
                <a:xfrm>
                  <a:off x="2675822" y="2432017"/>
                  <a:ext cx="327261" cy="98794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22" name="Gruppieren 21">
                  <a:extLst>
                    <a:ext uri="{FF2B5EF4-FFF2-40B4-BE49-F238E27FC236}">
                      <a16:creationId xmlns:a16="http://schemas.microsoft.com/office/drawing/2014/main" id="{12B9B951-10DD-9C47-B3B8-B438B1620374}"/>
                    </a:ext>
                  </a:extLst>
                </p:cNvPr>
                <p:cNvGrpSpPr/>
                <p:nvPr/>
              </p:nvGrpSpPr>
              <p:grpSpPr>
                <a:xfrm>
                  <a:off x="2676999" y="2435485"/>
                  <a:ext cx="3744862" cy="997542"/>
                  <a:chOff x="2676999" y="2435485"/>
                  <a:chExt cx="3744862" cy="997542"/>
                </a:xfrm>
              </p:grpSpPr>
              <p:cxnSp>
                <p:nvCxnSpPr>
                  <p:cNvPr id="23" name="Gerade Verbindung 22">
                    <a:extLst>
                      <a:ext uri="{FF2B5EF4-FFF2-40B4-BE49-F238E27FC236}">
                        <a16:creationId xmlns:a16="http://schemas.microsoft.com/office/drawing/2014/main" id="{CADF3C30-BDF3-1A4B-9C3A-8448536A02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843436" y="3433027"/>
                    <a:ext cx="3578425" cy="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" name="Gruppieren 23">
                    <a:extLst>
                      <a:ext uri="{FF2B5EF4-FFF2-40B4-BE49-F238E27FC236}">
                        <a16:creationId xmlns:a16="http://schemas.microsoft.com/office/drawing/2014/main" id="{6F4033E7-3996-3343-B51A-0687267C0B35}"/>
                      </a:ext>
                    </a:extLst>
                  </p:cNvPr>
                  <p:cNvGrpSpPr/>
                  <p:nvPr/>
                </p:nvGrpSpPr>
                <p:grpSpPr>
                  <a:xfrm>
                    <a:off x="2676999" y="2435485"/>
                    <a:ext cx="3739864" cy="993515"/>
                    <a:chOff x="2676999" y="2435485"/>
                    <a:chExt cx="3739864" cy="993515"/>
                  </a:xfrm>
                </p:grpSpPr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5BDF7733-7AFD-5C4B-A4E8-B7069F473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2021" y="2444817"/>
                      <a:ext cx="327259" cy="98418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  <p:cxnSp>
                  <p:nvCxnSpPr>
                    <p:cNvPr id="26" name="Gerade Verbindung 25">
                      <a:extLst>
                        <a:ext uri="{FF2B5EF4-FFF2-40B4-BE49-F238E27FC236}">
                          <a16:creationId xmlns:a16="http://schemas.microsoft.com/office/drawing/2014/main" id="{AE246B29-D6E6-2F4D-AE24-EE8D5EE1F6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839452" y="2436379"/>
                      <a:ext cx="357741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7" name="Gruppieren 26">
                      <a:extLst>
                        <a:ext uri="{FF2B5EF4-FFF2-40B4-BE49-F238E27FC236}">
                          <a16:creationId xmlns:a16="http://schemas.microsoft.com/office/drawing/2014/main" id="{0DCC4A6D-7D7D-2841-A9B4-47DE6EBDC0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76999" y="2435485"/>
                      <a:ext cx="330728" cy="986691"/>
                      <a:chOff x="2676999" y="2441835"/>
                      <a:chExt cx="330728" cy="986691"/>
                    </a:xfrm>
                  </p:grpSpPr>
                  <p:sp>
                    <p:nvSpPr>
                      <p:cNvPr id="28" name="Eckige Klammer rechts 27">
                        <a:extLst>
                          <a:ext uri="{FF2B5EF4-FFF2-40B4-BE49-F238E27FC236}">
                            <a16:creationId xmlns:a16="http://schemas.microsoft.com/office/drawing/2014/main" id="{6CAAE277-FE6B-D447-B072-C03A9A27C6B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2676999" y="2442126"/>
                        <a:ext cx="168275" cy="986400"/>
                      </a:xfrm>
                      <a:prstGeom prst="rightBracket">
                        <a:avLst>
                          <a:gd name="adj" fmla="val 289573"/>
                        </a:avLst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29" name="Eckige Klammer rechts 28">
                        <a:extLst>
                          <a:ext uri="{FF2B5EF4-FFF2-40B4-BE49-F238E27FC236}">
                            <a16:creationId xmlns:a16="http://schemas.microsoft.com/office/drawing/2014/main" id="{332943C7-4050-7D46-B3DC-2D317D15C6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39452" y="2441835"/>
                        <a:ext cx="168275" cy="986400"/>
                      </a:xfrm>
                      <a:prstGeom prst="rightBracket">
                        <a:avLst>
                          <a:gd name="adj" fmla="val 289573"/>
                        </a:avLst>
                      </a:prstGeom>
                      <a:ln w="12700"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 dirty="0"/>
                      </a:p>
                    </p:txBody>
                  </p:sp>
                </p:grpSp>
              </p:grpSp>
            </p:grpSp>
          </p:grpSp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2DAC0492-528B-3742-B28B-EC045A07B9F8}"/>
                  </a:ext>
                </a:extLst>
              </p:cNvPr>
              <p:cNvGrpSpPr/>
              <p:nvPr/>
            </p:nvGrpSpPr>
            <p:grpSpPr>
              <a:xfrm>
                <a:off x="2986478" y="3911188"/>
                <a:ext cx="4414447" cy="1127125"/>
                <a:chOff x="2252187" y="2247900"/>
                <a:chExt cx="4414447" cy="1127125"/>
              </a:xfrm>
            </p:grpSpPr>
            <p:cxnSp>
              <p:nvCxnSpPr>
                <p:cNvPr id="17" name="Gerade Verbindung mit Pfeil 16">
                  <a:extLst>
                    <a:ext uri="{FF2B5EF4-FFF2-40B4-BE49-F238E27FC236}">
                      <a16:creationId xmlns:a16="http://schemas.microsoft.com/office/drawing/2014/main" id="{604A1C50-710C-EB4F-8CE2-CE7AF5CDADC0}"/>
                    </a:ext>
                  </a:extLst>
                </p:cNvPr>
                <p:cNvCxnSpPr/>
                <p:nvPr/>
              </p:nvCxnSpPr>
              <p:spPr>
                <a:xfrm flipV="1">
                  <a:off x="2677355" y="2247900"/>
                  <a:ext cx="0" cy="7924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Gruppieren 17">
                  <a:extLst>
                    <a:ext uri="{FF2B5EF4-FFF2-40B4-BE49-F238E27FC236}">
                      <a16:creationId xmlns:a16="http://schemas.microsoft.com/office/drawing/2014/main" id="{EFC85609-B11F-F846-A3A4-B1AAED16DA6E}"/>
                    </a:ext>
                  </a:extLst>
                </p:cNvPr>
                <p:cNvGrpSpPr/>
                <p:nvPr/>
              </p:nvGrpSpPr>
              <p:grpSpPr>
                <a:xfrm>
                  <a:off x="2252187" y="3040380"/>
                  <a:ext cx="4414447" cy="334645"/>
                  <a:chOff x="2252187" y="3040380"/>
                  <a:chExt cx="4414447" cy="334645"/>
                </a:xfrm>
              </p:grpSpPr>
              <p:cxnSp>
                <p:nvCxnSpPr>
                  <p:cNvPr id="19" name="Gerade Verbindung mit Pfeil 18">
                    <a:extLst>
                      <a:ext uri="{FF2B5EF4-FFF2-40B4-BE49-F238E27FC236}">
                        <a16:creationId xmlns:a16="http://schemas.microsoft.com/office/drawing/2014/main" id="{AA7935CE-6EDF-3742-9973-01CBE36095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76430" y="3043900"/>
                    <a:ext cx="3990204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Gerade Verbindung mit Pfeil 19">
                    <a:extLst>
                      <a:ext uri="{FF2B5EF4-FFF2-40B4-BE49-F238E27FC236}">
                        <a16:creationId xmlns:a16="http://schemas.microsoft.com/office/drawing/2014/main" id="{6B693CC4-050E-5048-9CD5-ECD4BA14F9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252187" y="3040380"/>
                    <a:ext cx="427418" cy="33464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8643829-D895-C546-888F-5EE33A8877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9423" y="4466508"/>
                <a:ext cx="180339" cy="450374"/>
              </a:xfrm>
              <a:prstGeom prst="ellips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35" name="Textfeld 134">
              <a:extLst>
                <a:ext uri="{FF2B5EF4-FFF2-40B4-BE49-F238E27FC236}">
                  <a16:creationId xmlns:a16="http://schemas.microsoft.com/office/drawing/2014/main" id="{52663B1A-0C17-9B4C-BF21-36C5CCA3B8CF}"/>
                </a:ext>
              </a:extLst>
            </p:cNvPr>
            <p:cNvSpPr txBox="1"/>
            <p:nvPr/>
          </p:nvSpPr>
          <p:spPr>
            <a:xfrm>
              <a:off x="3685504" y="1693053"/>
              <a:ext cx="7441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LM Sans 10" pitchFamily="2" charset="77"/>
                </a:rPr>
                <a:t>Detector</a:t>
              </a:r>
            </a:p>
          </p:txBody>
        </p: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2119CDE0-7646-EC44-9000-02A92316D499}"/>
                </a:ext>
              </a:extLst>
            </p:cNvPr>
            <p:cNvSpPr txBox="1"/>
            <p:nvPr/>
          </p:nvSpPr>
          <p:spPr>
            <a:xfrm>
              <a:off x="1608102" y="1700986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LM Sans 10" pitchFamily="2" charset="77"/>
                </a:rPr>
                <a:t>Potential walls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37772210-6150-4F41-A77D-B09EAE9BCCFA}"/>
              </a:ext>
            </a:extLst>
          </p:cNvPr>
          <p:cNvGrpSpPr/>
          <p:nvPr/>
        </p:nvGrpSpPr>
        <p:grpSpPr>
          <a:xfrm>
            <a:off x="783820" y="4187704"/>
            <a:ext cx="3512360" cy="2176662"/>
            <a:chOff x="2740143" y="4136904"/>
            <a:chExt cx="3512360" cy="2176662"/>
          </a:xfrm>
        </p:grpSpPr>
        <p:pic>
          <p:nvPicPr>
            <p:cNvPr id="141" name="Grafik 140">
              <a:extLst>
                <a:ext uri="{FF2B5EF4-FFF2-40B4-BE49-F238E27FC236}">
                  <a16:creationId xmlns:a16="http://schemas.microsoft.com/office/drawing/2014/main" id="{361CA477-D213-C946-87A0-1EA4B8CA4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0143" y="4348929"/>
              <a:ext cx="3512360" cy="1964637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62CC1DC-2616-EF45-8D02-83D35C953EF6}"/>
                </a:ext>
              </a:extLst>
            </p:cNvPr>
            <p:cNvSpPr txBox="1"/>
            <p:nvPr/>
          </p:nvSpPr>
          <p:spPr>
            <a:xfrm>
              <a:off x="2871154" y="413690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LM Sans 10" pitchFamily="2" charset="77"/>
                </a:rPr>
                <a:t>Rate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BFB48242-995A-A342-8377-4072EBAE7F6A}"/>
                </a:ext>
              </a:extLst>
            </p:cNvPr>
            <p:cNvSpPr txBox="1"/>
            <p:nvPr/>
          </p:nvSpPr>
          <p:spPr>
            <a:xfrm>
              <a:off x="6003717" y="5889681"/>
              <a:ext cx="248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latin typeface="LM Sans 10" pitchFamily="2" charset="77"/>
                </a:rPr>
                <a:t>t</a:t>
              </a:r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71424B33-2830-B54A-9277-3B7AAAC5F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1361" y="4692177"/>
              <a:ext cx="349888" cy="133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CFBC52E6-CC47-9146-94E8-2534BE5DE201}"/>
                </a:ext>
              </a:extLst>
            </p:cNvPr>
            <p:cNvSpPr txBox="1"/>
            <p:nvPr/>
          </p:nvSpPr>
          <p:spPr>
            <a:xfrm>
              <a:off x="4269549" y="4541816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LM Sans 10" pitchFamily="2" charset="77"/>
                </a:rPr>
                <a:t>Bohm</a:t>
              </a:r>
            </a:p>
          </p:txBody>
        </p: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205EC85E-5461-4F40-90D2-84C9961988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18" y="5512904"/>
              <a:ext cx="349888" cy="133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9536F087-6BA4-5948-A2DF-495EE3949325}"/>
                </a:ext>
              </a:extLst>
            </p:cNvPr>
            <p:cNvSpPr txBox="1"/>
            <p:nvPr/>
          </p:nvSpPr>
          <p:spPr>
            <a:xfrm>
              <a:off x="4737506" y="53625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LM Sans 10" pitchFamily="2" charset="77"/>
                </a:rPr>
                <a:t>QM</a:t>
              </a:r>
            </a:p>
          </p:txBody>
        </p: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F5B13F3B-C79A-0342-9502-51B4BFC0BAC7}"/>
              </a:ext>
            </a:extLst>
          </p:cNvPr>
          <p:cNvSpPr txBox="1"/>
          <p:nvPr/>
        </p:nvSpPr>
        <p:spPr>
          <a:xfrm>
            <a:off x="5553855" y="2646819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latin typeface="LM Sans 10" pitchFamily="2" charset="77"/>
              </a:rPr>
              <a:t>z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57B2A106-FF9A-BC49-9113-26794A645C7B}"/>
              </a:ext>
            </a:extLst>
          </p:cNvPr>
          <p:cNvSpPr txBox="1"/>
          <p:nvPr/>
        </p:nvSpPr>
        <p:spPr>
          <a:xfrm>
            <a:off x="945216" y="2938435"/>
            <a:ext cx="268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latin typeface="LM Sans 10" pitchFamily="2" charset="77"/>
              </a:rPr>
              <a:t>x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68C50565-157F-C94E-9F2D-B359FD7E682C}"/>
              </a:ext>
            </a:extLst>
          </p:cNvPr>
          <p:cNvSpPr txBox="1"/>
          <p:nvPr/>
        </p:nvSpPr>
        <p:spPr>
          <a:xfrm>
            <a:off x="1348989" y="1821548"/>
            <a:ext cx="268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latin typeface="LM Sans 10" pitchFamily="2" charset="77"/>
              </a:rPr>
              <a:t>y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B24C682C-B040-4841-B714-058CD6F5DEE3}"/>
              </a:ext>
            </a:extLst>
          </p:cNvPr>
          <p:cNvGrpSpPr/>
          <p:nvPr/>
        </p:nvGrpSpPr>
        <p:grpSpPr>
          <a:xfrm>
            <a:off x="2791882" y="2742727"/>
            <a:ext cx="402940" cy="86400"/>
            <a:chOff x="3165875" y="5432136"/>
            <a:chExt cx="402940" cy="864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04767C7-8622-5A4D-BFA5-9A664A10EBF2}"/>
                </a:ext>
              </a:extLst>
            </p:cNvPr>
            <p:cNvSpPr/>
            <p:nvPr/>
          </p:nvSpPr>
          <p:spPr>
            <a:xfrm>
              <a:off x="3496815" y="5436924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B9D14D61-E774-694E-AC2E-0534734CAFAA}"/>
                </a:ext>
              </a:extLst>
            </p:cNvPr>
            <p:cNvSpPr/>
            <p:nvPr/>
          </p:nvSpPr>
          <p:spPr>
            <a:xfrm>
              <a:off x="3165875" y="5432136"/>
              <a:ext cx="363711" cy="864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chemeClr val="tx1">
                    <a:lumMod val="50000"/>
                    <a:lumOff val="50000"/>
                  </a:schemeClr>
                </a:gs>
                <a:gs pos="100000">
                  <a:schemeClr val="tx1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0" name="Textfeld 39">
            <a:extLst>
              <a:ext uri="{FF2B5EF4-FFF2-40B4-BE49-F238E27FC236}">
                <a16:creationId xmlns:a16="http://schemas.microsoft.com/office/drawing/2014/main" id="{E8EAF2F9-D2C2-4245-B418-1B221C055FC2}"/>
              </a:ext>
            </a:extLst>
          </p:cNvPr>
          <p:cNvSpPr txBox="1"/>
          <p:nvPr/>
        </p:nvSpPr>
        <p:spPr>
          <a:xfrm>
            <a:off x="837798" y="6383208"/>
            <a:ext cx="5428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LM Sans 10" pitchFamily="2" charset="77"/>
              </a:rPr>
              <a:t>Fig 27.: Das &amp; </a:t>
            </a:r>
            <a:r>
              <a:rPr lang="en-GB" sz="1000" dirty="0" err="1">
                <a:effectLst/>
                <a:latin typeface="LM Sans 10" pitchFamily="2" charset="77"/>
              </a:rPr>
              <a:t>Dürr</a:t>
            </a:r>
            <a:r>
              <a:rPr lang="en-GB" sz="1000" dirty="0">
                <a:effectLst/>
                <a:latin typeface="LM Sans 10" pitchFamily="2" charset="77"/>
              </a:rPr>
              <a:t>, Arrival Time Distributions of Spin-1/2 Particles, </a:t>
            </a:r>
            <a:r>
              <a:rPr lang="en-GB" sz="1000" i="1" dirty="0">
                <a:effectLst/>
                <a:latin typeface="LM Sans 10" pitchFamily="2" charset="77"/>
              </a:rPr>
              <a:t>Master‘s Thesis</a:t>
            </a:r>
            <a:r>
              <a:rPr lang="en-GB" sz="1000" dirty="0">
                <a:effectLst/>
                <a:latin typeface="LM Sans 10" pitchFamily="2" charset="77"/>
              </a:rPr>
              <a:t>, (2017</a:t>
            </a:r>
            <a:r>
              <a:rPr lang="en-GB" sz="1000" dirty="0">
                <a:latin typeface="LM Sans 10" pitchFamily="2" charset="77"/>
              </a:rPr>
              <a:t>) 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BD6CB697-0D2F-E74D-B1C9-8E78371AEA98}"/>
              </a:ext>
            </a:extLst>
          </p:cNvPr>
          <p:cNvSpPr txBox="1"/>
          <p:nvPr/>
        </p:nvSpPr>
        <p:spPr>
          <a:xfrm>
            <a:off x="837799" y="3335126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26</a:t>
            </a:r>
          </a:p>
        </p:txBody>
      </p:sp>
    </p:spTree>
    <p:extLst>
      <p:ext uri="{BB962C8B-B14F-4D97-AF65-F5344CB8AC3E}">
        <p14:creationId xmlns:p14="http://schemas.microsoft.com/office/powerpoint/2010/main" val="353216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2B197-B0E9-C947-9A82-B7A6AB57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4.3 Experimental test – arrival time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55A1C1-7A68-4C4E-ADC1-92606B22B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Experimental setup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800" dirty="0"/>
              <a:t>Prediction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1AC5D5-A4CC-624D-9454-FA9BA1D9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27</a:t>
            </a:fld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D60180-8D4C-9C49-A730-D8674936C6FC}"/>
              </a:ext>
            </a:extLst>
          </p:cNvPr>
          <p:cNvSpPr>
            <a:spLocks noChangeAspect="1"/>
          </p:cNvSpPr>
          <p:nvPr/>
        </p:nvSpPr>
        <p:spPr>
          <a:xfrm>
            <a:off x="3880170" y="2420164"/>
            <a:ext cx="284101" cy="69738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AD994B12-67FD-6143-B683-CD432FEF23BC}"/>
              </a:ext>
            </a:extLst>
          </p:cNvPr>
          <p:cNvGrpSpPr>
            <a:grpSpLocks noChangeAspect="1"/>
          </p:cNvGrpSpPr>
          <p:nvPr/>
        </p:nvGrpSpPr>
        <p:grpSpPr>
          <a:xfrm>
            <a:off x="1465543" y="2401766"/>
            <a:ext cx="3385185" cy="728763"/>
            <a:chOff x="2675822" y="2432017"/>
            <a:chExt cx="3746039" cy="100101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FEA6D83-55C7-5D48-B390-48ACD3AF5DC9}"/>
                </a:ext>
              </a:extLst>
            </p:cNvPr>
            <p:cNvSpPr/>
            <p:nvPr/>
          </p:nvSpPr>
          <p:spPr>
            <a:xfrm>
              <a:off x="2675822" y="2432017"/>
              <a:ext cx="327261" cy="98794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ED1F4755-6053-EE4E-B725-C359A314BA42}"/>
                </a:ext>
              </a:extLst>
            </p:cNvPr>
            <p:cNvGrpSpPr/>
            <p:nvPr/>
          </p:nvGrpSpPr>
          <p:grpSpPr>
            <a:xfrm>
              <a:off x="2676999" y="2435485"/>
              <a:ext cx="3744862" cy="997542"/>
              <a:chOff x="2676999" y="2435485"/>
              <a:chExt cx="3744862" cy="997542"/>
            </a:xfrm>
          </p:grpSpPr>
          <p:cxnSp>
            <p:nvCxnSpPr>
              <p:cNvPr id="40" name="Gerade Verbindung 39">
                <a:extLst>
                  <a:ext uri="{FF2B5EF4-FFF2-40B4-BE49-F238E27FC236}">
                    <a16:creationId xmlns:a16="http://schemas.microsoft.com/office/drawing/2014/main" id="{5077AEE9-0AEC-8E47-AE6F-B588130088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43436" y="3433027"/>
                <a:ext cx="357842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2D218187-830B-B745-A24B-BFAE1C9F37BC}"/>
                  </a:ext>
                </a:extLst>
              </p:cNvPr>
              <p:cNvGrpSpPr/>
              <p:nvPr/>
            </p:nvGrpSpPr>
            <p:grpSpPr>
              <a:xfrm>
                <a:off x="2676999" y="2435485"/>
                <a:ext cx="3739864" cy="993515"/>
                <a:chOff x="2676999" y="2435485"/>
                <a:chExt cx="3739864" cy="993515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0A60BE9-22B1-3D44-AE9A-466C68CE7640}"/>
                    </a:ext>
                  </a:extLst>
                </p:cNvPr>
                <p:cNvSpPr/>
                <p:nvPr/>
              </p:nvSpPr>
              <p:spPr>
                <a:xfrm>
                  <a:off x="5342021" y="2444817"/>
                  <a:ext cx="327259" cy="98418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cxnSp>
              <p:nvCxnSpPr>
                <p:cNvPr id="43" name="Gerade Verbindung 42">
                  <a:extLst>
                    <a:ext uri="{FF2B5EF4-FFF2-40B4-BE49-F238E27FC236}">
                      <a16:creationId xmlns:a16="http://schemas.microsoft.com/office/drawing/2014/main" id="{D25D55D4-FC7E-6549-B781-6FAE0242C4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839452" y="2436379"/>
                  <a:ext cx="3577411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uppieren 43">
                  <a:extLst>
                    <a:ext uri="{FF2B5EF4-FFF2-40B4-BE49-F238E27FC236}">
                      <a16:creationId xmlns:a16="http://schemas.microsoft.com/office/drawing/2014/main" id="{30F3B616-1FBD-FA45-8D54-79A39E893702}"/>
                    </a:ext>
                  </a:extLst>
                </p:cNvPr>
                <p:cNvGrpSpPr/>
                <p:nvPr/>
              </p:nvGrpSpPr>
              <p:grpSpPr>
                <a:xfrm>
                  <a:off x="2676999" y="2435485"/>
                  <a:ext cx="330728" cy="986691"/>
                  <a:chOff x="2676999" y="2441835"/>
                  <a:chExt cx="330728" cy="986691"/>
                </a:xfrm>
              </p:grpSpPr>
              <p:sp>
                <p:nvSpPr>
                  <p:cNvPr id="45" name="Eckige Klammer rechts 44">
                    <a:extLst>
                      <a:ext uri="{FF2B5EF4-FFF2-40B4-BE49-F238E27FC236}">
                        <a16:creationId xmlns:a16="http://schemas.microsoft.com/office/drawing/2014/main" id="{A459298F-AFFD-CB4F-8505-0605C7E25BE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76999" y="2442126"/>
                    <a:ext cx="168275" cy="986400"/>
                  </a:xfrm>
                  <a:prstGeom prst="rightBracket">
                    <a:avLst>
                      <a:gd name="adj" fmla="val 289573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6" name="Eckige Klammer rechts 45">
                    <a:extLst>
                      <a:ext uri="{FF2B5EF4-FFF2-40B4-BE49-F238E27FC236}">
                        <a16:creationId xmlns:a16="http://schemas.microsoft.com/office/drawing/2014/main" id="{0B25E75B-93BA-284E-94BF-636138EB1FC7}"/>
                      </a:ext>
                    </a:extLst>
                  </p:cNvPr>
                  <p:cNvSpPr/>
                  <p:nvPr/>
                </p:nvSpPr>
                <p:spPr>
                  <a:xfrm>
                    <a:off x="2839452" y="2441835"/>
                    <a:ext cx="168275" cy="986400"/>
                  </a:xfrm>
                  <a:prstGeom prst="rightBracket">
                    <a:avLst>
                      <a:gd name="adj" fmla="val 289573"/>
                    </a:avLst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</p:grpSp>
          </p:grpSp>
        </p:grp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2A811093-B1B9-D340-BD98-2975D715FD4E}"/>
              </a:ext>
            </a:extLst>
          </p:cNvPr>
          <p:cNvGrpSpPr/>
          <p:nvPr/>
        </p:nvGrpSpPr>
        <p:grpSpPr>
          <a:xfrm>
            <a:off x="1183859" y="1988348"/>
            <a:ext cx="4414447" cy="1127125"/>
            <a:chOff x="2252187" y="2247900"/>
            <a:chExt cx="4414447" cy="1127125"/>
          </a:xfrm>
        </p:grpSpPr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E74723B2-848E-1346-AAC7-8190E1C2E10D}"/>
                </a:ext>
              </a:extLst>
            </p:cNvPr>
            <p:cNvCxnSpPr/>
            <p:nvPr/>
          </p:nvCxnSpPr>
          <p:spPr>
            <a:xfrm flipV="1">
              <a:off x="2677355" y="2247900"/>
              <a:ext cx="0" cy="7924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0C9FAF74-2557-2149-87CC-28865BCBC67F}"/>
                </a:ext>
              </a:extLst>
            </p:cNvPr>
            <p:cNvGrpSpPr/>
            <p:nvPr/>
          </p:nvGrpSpPr>
          <p:grpSpPr>
            <a:xfrm>
              <a:off x="2252187" y="3040380"/>
              <a:ext cx="4414447" cy="334645"/>
              <a:chOff x="2252187" y="3040380"/>
              <a:chExt cx="4414447" cy="334645"/>
            </a:xfrm>
          </p:grpSpPr>
          <p:cxnSp>
            <p:nvCxnSpPr>
              <p:cNvPr id="50" name="Gerade Verbindung mit Pfeil 49">
                <a:extLst>
                  <a:ext uri="{FF2B5EF4-FFF2-40B4-BE49-F238E27FC236}">
                    <a16:creationId xmlns:a16="http://schemas.microsoft.com/office/drawing/2014/main" id="{CA3740A2-0A9E-6E4E-B4FA-1398526890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6430" y="3043900"/>
                <a:ext cx="399020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mit Pfeil 50">
                <a:extLst>
                  <a:ext uri="{FF2B5EF4-FFF2-40B4-BE49-F238E27FC236}">
                    <a16:creationId xmlns:a16="http://schemas.microsoft.com/office/drawing/2014/main" id="{0973C737-6B12-B845-84DC-5E7E334769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52187" y="3040380"/>
                <a:ext cx="427418" cy="3346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228279C9-EA90-1145-8B83-A2E4C6E800BB}"/>
              </a:ext>
            </a:extLst>
          </p:cNvPr>
          <p:cNvSpPr>
            <a:spLocks noChangeAspect="1"/>
          </p:cNvSpPr>
          <p:nvPr/>
        </p:nvSpPr>
        <p:spPr>
          <a:xfrm>
            <a:off x="3936804" y="2543668"/>
            <a:ext cx="180339" cy="45037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50736A30-40E8-084D-9D55-9ACB809AAB03}"/>
                  </a:ext>
                </a:extLst>
              </p14:cNvPr>
              <p14:cNvContentPartPr/>
              <p14:nvPr/>
            </p14:nvContentPartPr>
            <p14:xfrm>
              <a:off x="1611093" y="2421011"/>
              <a:ext cx="845640" cy="688680"/>
            </p14:xfrm>
          </p:contentPart>
        </mc:Choice>
        <mc:Fallback xmlns=""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50736A30-40E8-084D-9D55-9ACB809AAB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2453" y="2412011"/>
                <a:ext cx="863280" cy="70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D0CCC349-27B8-B54E-90CD-2E970E0E2E54}"/>
                  </a:ext>
                </a:extLst>
              </p14:cNvPr>
              <p14:cNvContentPartPr/>
              <p14:nvPr/>
            </p14:nvContentPartPr>
            <p14:xfrm>
              <a:off x="2342973" y="2421011"/>
              <a:ext cx="720000" cy="676440"/>
            </p14:xfrm>
          </p:contentPart>
        </mc:Choice>
        <mc:Fallback xmlns=""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D0CCC349-27B8-B54E-90CD-2E970E0E2E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4333" y="2412011"/>
                <a:ext cx="737640" cy="69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1F138C63-3A37-C445-AEF7-BC8381CF1AED}"/>
                  </a:ext>
                </a:extLst>
              </p14:cNvPr>
              <p14:cNvContentPartPr/>
              <p14:nvPr/>
            </p14:nvContentPartPr>
            <p14:xfrm>
              <a:off x="2986653" y="2427851"/>
              <a:ext cx="644760" cy="675720"/>
            </p14:xfrm>
          </p:contentPart>
        </mc:Choice>
        <mc:Fallback xmlns=""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1F138C63-3A37-C445-AEF7-BC8381CF1AE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77653" y="2419211"/>
                <a:ext cx="662400" cy="6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6" name="Freihand 55">
                <a:extLst>
                  <a:ext uri="{FF2B5EF4-FFF2-40B4-BE49-F238E27FC236}">
                    <a16:creationId xmlns:a16="http://schemas.microsoft.com/office/drawing/2014/main" id="{58B733CC-1490-A943-A1EF-3A0409DF50ED}"/>
                  </a:ext>
                </a:extLst>
              </p14:cNvPr>
              <p14:cNvContentPartPr/>
              <p14:nvPr/>
            </p14:nvContentPartPr>
            <p14:xfrm>
              <a:off x="2155563" y="3058813"/>
              <a:ext cx="82080" cy="94680"/>
            </p14:xfrm>
          </p:contentPart>
        </mc:Choice>
        <mc:Fallback xmlns="">
          <p:pic>
            <p:nvPicPr>
              <p:cNvPr id="56" name="Freihand 55">
                <a:extLst>
                  <a:ext uri="{FF2B5EF4-FFF2-40B4-BE49-F238E27FC236}">
                    <a16:creationId xmlns:a16="http://schemas.microsoft.com/office/drawing/2014/main" id="{58B733CC-1490-A943-A1EF-3A0409DF50E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46923" y="3049813"/>
                <a:ext cx="99720" cy="11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9CD62EF7-1880-584F-9A96-D29B328FF8B3}"/>
              </a:ext>
            </a:extLst>
          </p:cNvPr>
          <p:cNvGrpSpPr/>
          <p:nvPr/>
        </p:nvGrpSpPr>
        <p:grpSpPr>
          <a:xfrm>
            <a:off x="2770083" y="3040813"/>
            <a:ext cx="627480" cy="122400"/>
            <a:chOff x="3411402" y="3339284"/>
            <a:chExt cx="627480" cy="12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8" name="Freihand 57">
                  <a:extLst>
                    <a:ext uri="{FF2B5EF4-FFF2-40B4-BE49-F238E27FC236}">
                      <a16:creationId xmlns:a16="http://schemas.microsoft.com/office/drawing/2014/main" id="{35C75935-0B4F-F34C-BF2B-AFD367255ECB}"/>
                    </a:ext>
                  </a:extLst>
                </p14:cNvPr>
                <p14:cNvContentPartPr/>
                <p14:nvPr/>
              </p14:nvContentPartPr>
              <p14:xfrm>
                <a:off x="3411402" y="3339284"/>
                <a:ext cx="84240" cy="11232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35C75935-0B4F-F34C-BF2B-AFD367255EC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02402" y="3330284"/>
                  <a:ext cx="1018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5CABB7BE-290D-4644-BA56-E492E8608D7F}"/>
                    </a:ext>
                  </a:extLst>
                </p14:cNvPr>
                <p14:cNvContentPartPr/>
                <p14:nvPr/>
              </p14:nvContentPartPr>
              <p14:xfrm>
                <a:off x="3971922" y="3354044"/>
                <a:ext cx="66960" cy="10764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5CABB7BE-290D-4644-BA56-E492E8608D7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962922" y="3345044"/>
                  <a:ext cx="84600" cy="12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0E551C05-DF76-5344-AD59-8EE41060A25B}"/>
                  </a:ext>
                </a:extLst>
              </p14:cNvPr>
              <p14:cNvContentPartPr/>
              <p14:nvPr/>
            </p14:nvContentPartPr>
            <p14:xfrm>
              <a:off x="4163025" y="3030373"/>
              <a:ext cx="61920" cy="9720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0E551C05-DF76-5344-AD59-8EE41060A25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54385" y="3021373"/>
                <a:ext cx="795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C9B5B5F5-FF60-014E-8E43-2E0072734B85}"/>
                  </a:ext>
                </a:extLst>
              </p14:cNvPr>
              <p14:cNvContentPartPr/>
              <p14:nvPr/>
            </p14:nvContentPartPr>
            <p14:xfrm>
              <a:off x="2605239" y="2391733"/>
              <a:ext cx="65520" cy="70200"/>
            </p14:xfrm>
          </p:contentPart>
        </mc:Choice>
        <mc:Fallback xmlns=""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C9B5B5F5-FF60-014E-8E43-2E0072734B8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96239" y="2383093"/>
                <a:ext cx="831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2" name="Freihand 61">
                <a:extLst>
                  <a:ext uri="{FF2B5EF4-FFF2-40B4-BE49-F238E27FC236}">
                    <a16:creationId xmlns:a16="http://schemas.microsoft.com/office/drawing/2014/main" id="{53225ABC-3556-A643-8087-FECC739554F2}"/>
                  </a:ext>
                </a:extLst>
              </p14:cNvPr>
              <p14:cNvContentPartPr/>
              <p14:nvPr/>
            </p14:nvContentPartPr>
            <p14:xfrm>
              <a:off x="2009079" y="2383093"/>
              <a:ext cx="43920" cy="77760"/>
            </p14:xfrm>
          </p:contentPart>
        </mc:Choice>
        <mc:Fallback xmlns="">
          <p:pic>
            <p:nvPicPr>
              <p:cNvPr id="62" name="Freihand 61">
                <a:extLst>
                  <a:ext uri="{FF2B5EF4-FFF2-40B4-BE49-F238E27FC236}">
                    <a16:creationId xmlns:a16="http://schemas.microsoft.com/office/drawing/2014/main" id="{53225ABC-3556-A643-8087-FECC739554F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00439" y="2374453"/>
                <a:ext cx="6156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B799C7CC-C9AA-0244-B600-948AFC747F95}"/>
                  </a:ext>
                </a:extLst>
              </p14:cNvPr>
              <p14:cNvContentPartPr/>
              <p14:nvPr/>
            </p14:nvContentPartPr>
            <p14:xfrm>
              <a:off x="3176199" y="2394253"/>
              <a:ext cx="53280" cy="69120"/>
            </p14:xfrm>
          </p:contentPart>
        </mc:Choice>
        <mc:Fallback xmlns=""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B799C7CC-C9AA-0244-B600-948AFC747F9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167199" y="2385613"/>
                <a:ext cx="70920" cy="8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3E05AB7F-4112-C248-86C2-5891D025D8A8}"/>
              </a:ext>
            </a:extLst>
          </p:cNvPr>
          <p:cNvGrpSpPr/>
          <p:nvPr/>
        </p:nvGrpSpPr>
        <p:grpSpPr>
          <a:xfrm>
            <a:off x="3585693" y="2412253"/>
            <a:ext cx="996840" cy="667558"/>
            <a:chOff x="4227012" y="2710724"/>
            <a:chExt cx="996840" cy="66755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5" name="Freihand 64">
                  <a:extLst>
                    <a:ext uri="{FF2B5EF4-FFF2-40B4-BE49-F238E27FC236}">
                      <a16:creationId xmlns:a16="http://schemas.microsoft.com/office/drawing/2014/main" id="{1D131E1B-D3E0-B64B-AF9E-63AB88486ACC}"/>
                    </a:ext>
                  </a:extLst>
                </p14:cNvPr>
                <p14:cNvContentPartPr/>
                <p14:nvPr/>
              </p14:nvContentPartPr>
              <p14:xfrm>
                <a:off x="4227012" y="2750442"/>
                <a:ext cx="835560" cy="627840"/>
              </p14:xfrm>
            </p:contentPart>
          </mc:Choice>
          <mc:Fallback xmlns="">
            <p:pic>
              <p:nvPicPr>
                <p:cNvPr id="65" name="Freihand 64">
                  <a:extLst>
                    <a:ext uri="{FF2B5EF4-FFF2-40B4-BE49-F238E27FC236}">
                      <a16:creationId xmlns:a16="http://schemas.microsoft.com/office/drawing/2014/main" id="{1D131E1B-D3E0-B64B-AF9E-63AB88486AC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218012" y="2741442"/>
                  <a:ext cx="853200" cy="64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B25553BB-7198-F642-9D0B-C9A56BB165B7}"/>
                    </a:ext>
                  </a:extLst>
                </p14:cNvPr>
                <p14:cNvContentPartPr/>
                <p14:nvPr/>
              </p14:nvContentPartPr>
              <p14:xfrm>
                <a:off x="4935132" y="2761242"/>
                <a:ext cx="288720" cy="2412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B25553BB-7198-F642-9D0B-C9A56BB165B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926492" y="2752602"/>
                  <a:ext cx="3063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7" name="Freihand 66">
                  <a:extLst>
                    <a:ext uri="{FF2B5EF4-FFF2-40B4-BE49-F238E27FC236}">
                      <a16:creationId xmlns:a16="http://schemas.microsoft.com/office/drawing/2014/main" id="{BB004780-E58F-4143-9926-BC020F7D71E0}"/>
                    </a:ext>
                  </a:extLst>
                </p14:cNvPr>
                <p14:cNvContentPartPr/>
                <p14:nvPr/>
              </p14:nvContentPartPr>
              <p14:xfrm>
                <a:off x="4516885" y="2710724"/>
                <a:ext cx="75240" cy="81360"/>
              </p14:xfrm>
            </p:contentPart>
          </mc:Choice>
          <mc:Fallback xmlns="">
            <p:pic>
              <p:nvPicPr>
                <p:cNvPr id="67" name="Freihand 66">
                  <a:extLst>
                    <a:ext uri="{FF2B5EF4-FFF2-40B4-BE49-F238E27FC236}">
                      <a16:creationId xmlns:a16="http://schemas.microsoft.com/office/drawing/2014/main" id="{BB004780-E58F-4143-9926-BC020F7D71E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508245" y="2701724"/>
                  <a:ext cx="92880" cy="9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0" name="Textfeld 69">
            <a:extLst>
              <a:ext uri="{FF2B5EF4-FFF2-40B4-BE49-F238E27FC236}">
                <a16:creationId xmlns:a16="http://schemas.microsoft.com/office/drawing/2014/main" id="{DB3EF7C6-E05B-CC42-BA28-5974CE171DC4}"/>
              </a:ext>
            </a:extLst>
          </p:cNvPr>
          <p:cNvSpPr txBox="1"/>
          <p:nvPr/>
        </p:nvSpPr>
        <p:spPr>
          <a:xfrm>
            <a:off x="3685504" y="2130655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LM Sans 10" pitchFamily="2" charset="77"/>
              </a:rPr>
              <a:t>Detector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2E1461CE-B804-AF4A-9445-DC5911DAFC79}"/>
              </a:ext>
            </a:extLst>
          </p:cNvPr>
          <p:cNvSpPr txBox="1"/>
          <p:nvPr/>
        </p:nvSpPr>
        <p:spPr>
          <a:xfrm>
            <a:off x="1608102" y="2138588"/>
            <a:ext cx="113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LM Sans 10" pitchFamily="2" charset="77"/>
              </a:rPr>
              <a:t>Potential walls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89CA2A0C-F2B0-984A-95B8-4830EC13A21D}"/>
              </a:ext>
            </a:extLst>
          </p:cNvPr>
          <p:cNvSpPr txBox="1"/>
          <p:nvPr/>
        </p:nvSpPr>
        <p:spPr>
          <a:xfrm>
            <a:off x="5553855" y="2646819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latin typeface="LM Sans 10" pitchFamily="2" charset="77"/>
              </a:rPr>
              <a:t>z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4DF755DE-7E9A-8945-98E0-6641D3E44E8C}"/>
              </a:ext>
            </a:extLst>
          </p:cNvPr>
          <p:cNvSpPr txBox="1"/>
          <p:nvPr/>
        </p:nvSpPr>
        <p:spPr>
          <a:xfrm>
            <a:off x="945216" y="2938435"/>
            <a:ext cx="268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latin typeface="LM Sans 10" pitchFamily="2" charset="77"/>
              </a:rPr>
              <a:t>x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B3D9D5AB-17F7-DC44-9215-56F873916C97}"/>
              </a:ext>
            </a:extLst>
          </p:cNvPr>
          <p:cNvSpPr txBox="1"/>
          <p:nvPr/>
        </p:nvSpPr>
        <p:spPr>
          <a:xfrm>
            <a:off x="1348989" y="1821548"/>
            <a:ext cx="268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latin typeface="LM Sans 10" pitchFamily="2" charset="77"/>
              </a:rPr>
              <a:t>y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E173DB5F-C406-A943-896E-3ADFF107CE01}"/>
              </a:ext>
            </a:extLst>
          </p:cNvPr>
          <p:cNvSpPr txBox="1"/>
          <p:nvPr/>
        </p:nvSpPr>
        <p:spPr>
          <a:xfrm>
            <a:off x="837799" y="3335126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26</a:t>
            </a: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F8471336-36E6-824D-8E71-1FA2246902E8}"/>
              </a:ext>
            </a:extLst>
          </p:cNvPr>
          <p:cNvSpPr txBox="1"/>
          <p:nvPr/>
        </p:nvSpPr>
        <p:spPr>
          <a:xfrm>
            <a:off x="837798" y="6383208"/>
            <a:ext cx="56201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LM Sans 10" pitchFamily="2" charset="77"/>
              </a:rPr>
              <a:t>Fig 27.: Das &amp; </a:t>
            </a:r>
            <a:r>
              <a:rPr lang="en-GB" sz="1000" dirty="0" err="1">
                <a:effectLst/>
                <a:latin typeface="LM Sans 10" pitchFamily="2" charset="77"/>
              </a:rPr>
              <a:t>Dürr</a:t>
            </a:r>
            <a:r>
              <a:rPr lang="en-GB" sz="1000" dirty="0">
                <a:effectLst/>
                <a:latin typeface="LM Sans 10" pitchFamily="2" charset="77"/>
              </a:rPr>
              <a:t>, Arrival Time Distributions of Spin-1/2 Particles, </a:t>
            </a:r>
            <a:r>
              <a:rPr lang="en-GB" sz="1000" i="1" dirty="0">
                <a:effectLst/>
                <a:latin typeface="LM Sans 10" pitchFamily="2" charset="77"/>
              </a:rPr>
              <a:t>Master‘s Thesis</a:t>
            </a:r>
            <a:r>
              <a:rPr lang="en-GB" sz="1000" dirty="0">
                <a:effectLst/>
                <a:latin typeface="LM Sans 10" pitchFamily="2" charset="77"/>
              </a:rPr>
              <a:t>, (2017)</a:t>
            </a:r>
            <a:endParaRPr lang="en-GB" sz="1000" dirty="0">
              <a:latin typeface="LM Sans 10" pitchFamily="2" charset="77"/>
            </a:endParaRPr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442C2191-B122-DD47-B226-C0A81B1381C0}"/>
              </a:ext>
            </a:extLst>
          </p:cNvPr>
          <p:cNvGrpSpPr/>
          <p:nvPr/>
        </p:nvGrpSpPr>
        <p:grpSpPr>
          <a:xfrm>
            <a:off x="783820" y="4187704"/>
            <a:ext cx="3512360" cy="2176662"/>
            <a:chOff x="2740143" y="4136904"/>
            <a:chExt cx="3512360" cy="2176662"/>
          </a:xfrm>
        </p:grpSpPr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D65BEED5-B59F-AD4A-8457-B070F0279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740143" y="4348929"/>
              <a:ext cx="3512360" cy="1964637"/>
            </a:xfrm>
            <a:prstGeom prst="rect">
              <a:avLst/>
            </a:prstGeom>
          </p:spPr>
        </p:pic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C4A56D88-AE24-6C4B-9063-1391527FE00F}"/>
                </a:ext>
              </a:extLst>
            </p:cNvPr>
            <p:cNvSpPr txBox="1"/>
            <p:nvPr/>
          </p:nvSpPr>
          <p:spPr>
            <a:xfrm>
              <a:off x="2871154" y="413690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LM Sans 10" pitchFamily="2" charset="77"/>
                </a:rPr>
                <a:t>Rate</a:t>
              </a: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0119B613-C4BB-7342-AA4A-EC7B247905AB}"/>
                </a:ext>
              </a:extLst>
            </p:cNvPr>
            <p:cNvSpPr txBox="1"/>
            <p:nvPr/>
          </p:nvSpPr>
          <p:spPr>
            <a:xfrm>
              <a:off x="6003717" y="5889681"/>
              <a:ext cx="248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latin typeface="LM Sans 10" pitchFamily="2" charset="77"/>
                </a:rPr>
                <a:t>t</a:t>
              </a:r>
            </a:p>
          </p:txBody>
        </p:sp>
        <p:cxnSp>
          <p:nvCxnSpPr>
            <p:cNvPr id="77" name="Gerade Verbindung mit Pfeil 76">
              <a:extLst>
                <a:ext uri="{FF2B5EF4-FFF2-40B4-BE49-F238E27FC236}">
                  <a16:creationId xmlns:a16="http://schemas.microsoft.com/office/drawing/2014/main" id="{47DD3624-76D0-AA45-BF6A-91C27227B0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1361" y="4692177"/>
              <a:ext cx="349888" cy="133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0CA26EDD-0EB0-3347-8B80-7D48C84C19AD}"/>
                </a:ext>
              </a:extLst>
            </p:cNvPr>
            <p:cNvSpPr txBox="1"/>
            <p:nvPr/>
          </p:nvSpPr>
          <p:spPr>
            <a:xfrm>
              <a:off x="4269549" y="4541816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LM Sans 10" pitchFamily="2" charset="77"/>
                </a:rPr>
                <a:t>Bohm</a:t>
              </a:r>
            </a:p>
          </p:txBody>
        </p:sp>
        <p:cxnSp>
          <p:nvCxnSpPr>
            <p:cNvPr id="79" name="Gerade Verbindung mit Pfeil 78">
              <a:extLst>
                <a:ext uri="{FF2B5EF4-FFF2-40B4-BE49-F238E27FC236}">
                  <a16:creationId xmlns:a16="http://schemas.microsoft.com/office/drawing/2014/main" id="{5AB53E9D-E5E8-C84D-A8CB-86BDCF6FC5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18" y="5512904"/>
              <a:ext cx="349888" cy="133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22DD6C60-450F-B947-8E86-90F7DC2C70AB}"/>
                </a:ext>
              </a:extLst>
            </p:cNvPr>
            <p:cNvSpPr txBox="1"/>
            <p:nvPr/>
          </p:nvSpPr>
          <p:spPr>
            <a:xfrm>
              <a:off x="4737506" y="53625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LM Sans 10" pitchFamily="2" charset="77"/>
                </a:rPr>
                <a:t>QM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353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C2E1B-933A-0845-B30E-B767ED8B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4.3 Experimental test – arrival time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28FDD9-C703-EC48-BE97-92131BA5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28</a:t>
            </a:fld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B338F77-6BCD-CA47-87B5-6FE388073F2A}"/>
              </a:ext>
            </a:extLst>
          </p:cNvPr>
          <p:cNvGrpSpPr/>
          <p:nvPr/>
        </p:nvGrpSpPr>
        <p:grpSpPr>
          <a:xfrm>
            <a:off x="628647" y="2385393"/>
            <a:ext cx="3870000" cy="3897689"/>
            <a:chOff x="624619" y="2152963"/>
            <a:chExt cx="1851563" cy="2748436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8F36613-8878-964B-97EA-8FAB3FC962D1}"/>
                </a:ext>
              </a:extLst>
            </p:cNvPr>
            <p:cNvSpPr>
              <a:spLocks/>
            </p:cNvSpPr>
            <p:nvPr/>
          </p:nvSpPr>
          <p:spPr>
            <a:xfrm>
              <a:off x="625986" y="2366814"/>
              <a:ext cx="1850196" cy="25345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 anchorCtr="0"/>
            <a:lstStyle/>
            <a:p>
              <a:pPr marL="254250" lvl="1">
                <a:buClr>
                  <a:schemeClr val="accent1"/>
                </a:buClr>
              </a:pPr>
              <a:endParaRPr lang="en-GB">
                <a:solidFill>
                  <a:schemeClr val="tx1"/>
                </a:solidFill>
                <a:latin typeface="LM Sans 10" pitchFamily="2" charset="77"/>
              </a:endParaRPr>
            </a:p>
            <a:p>
              <a:pPr marL="540000" lvl="1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en-GB">
                <a:solidFill>
                  <a:schemeClr val="tx1"/>
                </a:solidFill>
                <a:latin typeface="LM Sans 10" pitchFamily="2" charset="77"/>
              </a:endParaRPr>
            </a:p>
            <a:p>
              <a:pPr marL="540000" lvl="1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en-GB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AFD079F-7A96-144D-8F44-64E23BF326F1}"/>
                </a:ext>
              </a:extLst>
            </p:cNvPr>
            <p:cNvSpPr/>
            <p:nvPr/>
          </p:nvSpPr>
          <p:spPr>
            <a:xfrm>
              <a:off x="624619" y="2152963"/>
              <a:ext cx="1851464" cy="22846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>
                  <a:solidFill>
                    <a:schemeClr val="accent1"/>
                  </a:solidFill>
                  <a:latin typeface="LM Sans 10" pitchFamily="2" charset="77"/>
                </a:rPr>
                <a:t>Copenhagen – ‘First‘ arrival</a:t>
              </a:r>
              <a:endParaRPr lang="en-GB" sz="1600">
                <a:solidFill>
                  <a:schemeClr val="accent1"/>
                </a:solidFill>
                <a:latin typeface="LM Sans 10" pitchFamily="2" charset="77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4F7A633-5889-3142-9C15-CF090E3B986A}"/>
              </a:ext>
            </a:extLst>
          </p:cNvPr>
          <p:cNvGrpSpPr/>
          <p:nvPr/>
        </p:nvGrpSpPr>
        <p:grpSpPr>
          <a:xfrm>
            <a:off x="4651795" y="2385391"/>
            <a:ext cx="3870000" cy="3897302"/>
            <a:chOff x="767555" y="2153219"/>
            <a:chExt cx="1851464" cy="2748175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2C4B611-2F7E-9144-9EBB-B53280D929E5}"/>
                </a:ext>
              </a:extLst>
            </p:cNvPr>
            <p:cNvSpPr>
              <a:spLocks/>
            </p:cNvSpPr>
            <p:nvPr/>
          </p:nvSpPr>
          <p:spPr>
            <a:xfrm>
              <a:off x="768823" y="2366813"/>
              <a:ext cx="1850196" cy="25345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 anchorCtr="0"/>
            <a:lstStyle/>
            <a:p>
              <a:pPr>
                <a:spcAft>
                  <a:spcPts val="600"/>
                </a:spcAft>
              </a:pPr>
              <a:endParaRPr lang="en-GB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2527CF9-ECE2-C34F-A258-FB8C900C2825}"/>
                </a:ext>
              </a:extLst>
            </p:cNvPr>
            <p:cNvSpPr/>
            <p:nvPr/>
          </p:nvSpPr>
          <p:spPr>
            <a:xfrm>
              <a:off x="767555" y="2153219"/>
              <a:ext cx="1851464" cy="228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>
                  <a:solidFill>
                    <a:schemeClr val="accent1"/>
                  </a:solidFill>
                  <a:latin typeface="LM Sans 10" pitchFamily="2" charset="77"/>
                </a:rPr>
                <a:t>Bohm – First arrival</a:t>
              </a:r>
              <a:endParaRPr lang="en-GB" sz="1600">
                <a:solidFill>
                  <a:schemeClr val="accent1"/>
                </a:solidFill>
                <a:latin typeface="LM Sans 10" pitchFamily="2" charset="77"/>
              </a:endParaRPr>
            </a:p>
          </p:txBody>
        </p:sp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10B64DFB-B6FF-624F-AB91-F17E94B3E6A4}"/>
              </a:ext>
            </a:extLst>
          </p:cNvPr>
          <p:cNvSpPr>
            <a:spLocks/>
          </p:cNvSpPr>
          <p:nvPr/>
        </p:nvSpPr>
        <p:spPr>
          <a:xfrm>
            <a:off x="628650" y="1714287"/>
            <a:ext cx="7886700" cy="528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54250" lvl="1">
              <a:buClr>
                <a:schemeClr val="accent1"/>
              </a:buClr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LM Sans 10" pitchFamily="2" charset="77"/>
              </a:rPr>
              <a:t>+N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469BBE6-41B1-C647-B035-1BF7F7A78660}"/>
              </a:ext>
            </a:extLst>
          </p:cNvPr>
          <p:cNvSpPr/>
          <p:nvPr/>
        </p:nvSpPr>
        <p:spPr>
          <a:xfrm>
            <a:off x="628650" y="1423529"/>
            <a:ext cx="7886700" cy="32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>
                <a:solidFill>
                  <a:schemeClr val="accent1"/>
                </a:solidFill>
                <a:latin typeface="LM Sans 10" pitchFamily="2" charset="77"/>
              </a:rPr>
              <a:t>Arrival time for Copenhagen &amp; Bohm</a:t>
            </a:r>
            <a:endParaRPr lang="en-GB" sz="1600">
              <a:solidFill>
                <a:schemeClr val="accent1"/>
              </a:solidFill>
              <a:latin typeface="LM Sans 10" pitchFamily="2" charset="77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13B28663-18A5-E147-9A7B-2EBD1869EF7E}"/>
              </a:ext>
            </a:extLst>
          </p:cNvPr>
          <p:cNvGrpSpPr>
            <a:grpSpLocks noChangeAspect="1"/>
          </p:cNvGrpSpPr>
          <p:nvPr/>
        </p:nvGrpSpPr>
        <p:grpSpPr>
          <a:xfrm>
            <a:off x="5750737" y="4856588"/>
            <a:ext cx="1672116" cy="1260000"/>
            <a:chOff x="5888031" y="4685504"/>
            <a:chExt cx="2006258" cy="1511787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6FA0FB77-99E3-734B-9551-7D3E81536C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88031" y="4685504"/>
              <a:ext cx="2006258" cy="1511787"/>
              <a:chOff x="4842388" y="1528084"/>
              <a:chExt cx="2006258" cy="1511787"/>
            </a:xfrm>
          </p:grpSpPr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2265F7E4-7162-424A-B951-F6EC204F30EB}"/>
                  </a:ext>
                </a:extLst>
              </p:cNvPr>
              <p:cNvSpPr/>
              <p:nvPr/>
            </p:nvSpPr>
            <p:spPr>
              <a:xfrm>
                <a:off x="4853092" y="2127810"/>
                <a:ext cx="1516953" cy="166184"/>
              </a:xfrm>
              <a:custGeom>
                <a:avLst/>
                <a:gdLst>
                  <a:gd name="connsiteX0" fmla="*/ 0 w 1516953"/>
                  <a:gd name="connsiteY0" fmla="*/ 166184 h 166184"/>
                  <a:gd name="connsiteX1" fmla="*/ 295991 w 1516953"/>
                  <a:gd name="connsiteY1" fmla="*/ 18188 h 166184"/>
                  <a:gd name="connsiteX2" fmla="*/ 1516953 w 1516953"/>
                  <a:gd name="connsiteY2" fmla="*/ 7617 h 1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16953" h="166184">
                    <a:moveTo>
                      <a:pt x="0" y="166184"/>
                    </a:moveTo>
                    <a:cubicBezTo>
                      <a:pt x="21583" y="105400"/>
                      <a:pt x="43166" y="44616"/>
                      <a:pt x="295991" y="18188"/>
                    </a:cubicBezTo>
                    <a:cubicBezTo>
                      <a:pt x="548816" y="-8240"/>
                      <a:pt x="1032884" y="-312"/>
                      <a:pt x="1516953" y="761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BFF5E287-2B03-2040-B319-5BFB400F5074}"/>
                  </a:ext>
                </a:extLst>
              </p:cNvPr>
              <p:cNvSpPr/>
              <p:nvPr/>
            </p:nvSpPr>
            <p:spPr>
              <a:xfrm>
                <a:off x="5338595" y="1783228"/>
                <a:ext cx="1510051" cy="1029335"/>
              </a:xfrm>
              <a:custGeom>
                <a:avLst/>
                <a:gdLst>
                  <a:gd name="connsiteX0" fmla="*/ 0 w 2468909"/>
                  <a:gd name="connsiteY0" fmla="*/ 25597 h 1682947"/>
                  <a:gd name="connsiteX1" fmla="*/ 788670 w 2468909"/>
                  <a:gd name="connsiteY1" fmla="*/ 94177 h 1682947"/>
                  <a:gd name="connsiteX2" fmla="*/ 2468880 w 2468909"/>
                  <a:gd name="connsiteY2" fmla="*/ 791407 h 1682947"/>
                  <a:gd name="connsiteX3" fmla="*/ 822960 w 2468909"/>
                  <a:gd name="connsiteY3" fmla="*/ 1682947 h 1682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8909" h="1682947">
                    <a:moveTo>
                      <a:pt x="0" y="25597"/>
                    </a:moveTo>
                    <a:cubicBezTo>
                      <a:pt x="188595" y="-3931"/>
                      <a:pt x="377190" y="-33458"/>
                      <a:pt x="788670" y="94177"/>
                    </a:cubicBezTo>
                    <a:cubicBezTo>
                      <a:pt x="1200150" y="221812"/>
                      <a:pt x="2463165" y="526612"/>
                      <a:pt x="2468880" y="791407"/>
                    </a:cubicBezTo>
                    <a:cubicBezTo>
                      <a:pt x="2474595" y="1056202"/>
                      <a:pt x="1648777" y="1369574"/>
                      <a:pt x="822960" y="168294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39F761F-85F0-D245-840F-503530805A7D}"/>
                  </a:ext>
                </a:extLst>
              </p:cNvPr>
              <p:cNvSpPr/>
              <p:nvPr/>
            </p:nvSpPr>
            <p:spPr>
              <a:xfrm>
                <a:off x="5583277" y="1528084"/>
                <a:ext cx="514885" cy="1509145"/>
              </a:xfrm>
              <a:prstGeom prst="ellipse">
                <a:avLst/>
              </a:prstGeom>
              <a:solidFill>
                <a:schemeClr val="accent1">
                  <a:alpha val="63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3" name="Gerade Verbindung 42">
                <a:extLst>
                  <a:ext uri="{FF2B5EF4-FFF2-40B4-BE49-F238E27FC236}">
                    <a16:creationId xmlns:a16="http://schemas.microsoft.com/office/drawing/2014/main" id="{A0AE6191-2747-F841-B7A8-8DA96293E3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9685" y="1853341"/>
                <a:ext cx="201303" cy="5743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>
                <a:extLst>
                  <a:ext uri="{FF2B5EF4-FFF2-40B4-BE49-F238E27FC236}">
                    <a16:creationId xmlns:a16="http://schemas.microsoft.com/office/drawing/2014/main" id="{91EB86AE-FD6F-E848-A221-B09076F2EF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1627" y="2733721"/>
                <a:ext cx="189651" cy="7008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B0D89C1-2A8B-2748-8BB7-FBCE435B24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30486" y="2787670"/>
                <a:ext cx="27257" cy="2901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FCD10A7-4DDE-9346-88C6-69D3C90E05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30486" y="1828919"/>
                <a:ext cx="27257" cy="2901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7" name="Gerade Verbindung 46">
                <a:extLst>
                  <a:ext uri="{FF2B5EF4-FFF2-40B4-BE49-F238E27FC236}">
                    <a16:creationId xmlns:a16="http://schemas.microsoft.com/office/drawing/2014/main" id="{61D89D41-D4D7-184F-BD73-CB60F78B7B8D}"/>
                  </a:ext>
                </a:extLst>
              </p:cNvPr>
              <p:cNvCxnSpPr/>
              <p:nvPr/>
            </p:nvCxnSpPr>
            <p:spPr>
              <a:xfrm>
                <a:off x="5338595" y="1528084"/>
                <a:ext cx="100443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>
                <a:extLst>
                  <a:ext uri="{FF2B5EF4-FFF2-40B4-BE49-F238E27FC236}">
                    <a16:creationId xmlns:a16="http://schemas.microsoft.com/office/drawing/2014/main" id="{15AA1B3D-F495-ED4F-B39D-60EA2B7FAC58}"/>
                  </a:ext>
                </a:extLst>
              </p:cNvPr>
              <p:cNvCxnSpPr/>
              <p:nvPr/>
            </p:nvCxnSpPr>
            <p:spPr>
              <a:xfrm>
                <a:off x="5337624" y="3039871"/>
                <a:ext cx="100443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mit Pfeil 48">
                <a:extLst>
                  <a:ext uri="{FF2B5EF4-FFF2-40B4-BE49-F238E27FC236}">
                    <a16:creationId xmlns:a16="http://schemas.microsoft.com/office/drawing/2014/main" id="{C040A78E-F0C3-7443-A299-BA49CC9B3B39}"/>
                  </a:ext>
                </a:extLst>
              </p:cNvPr>
              <p:cNvCxnSpPr/>
              <p:nvPr/>
            </p:nvCxnSpPr>
            <p:spPr>
              <a:xfrm>
                <a:off x="6246798" y="1962763"/>
                <a:ext cx="108489" cy="387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mit Pfeil 49">
                <a:extLst>
                  <a:ext uri="{FF2B5EF4-FFF2-40B4-BE49-F238E27FC236}">
                    <a16:creationId xmlns:a16="http://schemas.microsoft.com/office/drawing/2014/main" id="{870E3D1A-2370-D546-8183-5A1BA71B5E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52580" y="2555196"/>
                <a:ext cx="122657" cy="572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mit Pfeil 50">
                <a:extLst>
                  <a:ext uri="{FF2B5EF4-FFF2-40B4-BE49-F238E27FC236}">
                    <a16:creationId xmlns:a16="http://schemas.microsoft.com/office/drawing/2014/main" id="{B4D6829A-AC26-824B-BBFE-3A6ABCDB36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39913" y="2581165"/>
                <a:ext cx="94285" cy="381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mit Pfeil 51">
                <a:extLst>
                  <a:ext uri="{FF2B5EF4-FFF2-40B4-BE49-F238E27FC236}">
                    <a16:creationId xmlns:a16="http://schemas.microsoft.com/office/drawing/2014/main" id="{6076352D-2CE0-954B-97DC-2E66CC1F47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3973" y="2135465"/>
                <a:ext cx="77776" cy="25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Freihandform 52">
                <a:extLst>
                  <a:ext uri="{FF2B5EF4-FFF2-40B4-BE49-F238E27FC236}">
                    <a16:creationId xmlns:a16="http://schemas.microsoft.com/office/drawing/2014/main" id="{2AC063F6-BA70-1A42-AA97-599BD51AE44A}"/>
                  </a:ext>
                </a:extLst>
              </p:cNvPr>
              <p:cNvSpPr/>
              <p:nvPr/>
            </p:nvSpPr>
            <p:spPr>
              <a:xfrm>
                <a:off x="4842388" y="2287505"/>
                <a:ext cx="1004254" cy="517984"/>
              </a:xfrm>
              <a:custGeom>
                <a:avLst/>
                <a:gdLst>
                  <a:gd name="connsiteX0" fmla="*/ 1004254 w 1004254"/>
                  <a:gd name="connsiteY0" fmla="*/ 517984 h 517984"/>
                  <a:gd name="connsiteX1" fmla="*/ 211422 w 1004254"/>
                  <a:gd name="connsiteY1" fmla="*/ 211422 h 517984"/>
                  <a:gd name="connsiteX2" fmla="*/ 0 w 1004254"/>
                  <a:gd name="connsiteY2" fmla="*/ 0 h 517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254" h="517984">
                    <a:moveTo>
                      <a:pt x="1004254" y="517984"/>
                    </a:moveTo>
                    <a:cubicBezTo>
                      <a:pt x="691526" y="407868"/>
                      <a:pt x="378798" y="297753"/>
                      <a:pt x="211422" y="211422"/>
                    </a:cubicBezTo>
                    <a:cubicBezTo>
                      <a:pt x="44046" y="125091"/>
                      <a:pt x="22023" y="62545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98C5321-F4ED-C447-AD5A-83002B23A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12584" y="2111981"/>
                <a:ext cx="27257" cy="2901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5" name="Gerade Verbindung 54">
                <a:extLst>
                  <a:ext uri="{FF2B5EF4-FFF2-40B4-BE49-F238E27FC236}">
                    <a16:creationId xmlns:a16="http://schemas.microsoft.com/office/drawing/2014/main" id="{3F5910AA-C951-A04B-986E-EF06ADC83784}"/>
                  </a:ext>
                </a:extLst>
              </p:cNvPr>
              <p:cNvCxnSpPr/>
              <p:nvPr/>
            </p:nvCxnSpPr>
            <p:spPr>
              <a:xfrm>
                <a:off x="5865361" y="2129115"/>
                <a:ext cx="5400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E6C95E60-CC41-BD47-9FAA-A1BF85D06CBA}"/>
                  </a:ext>
                </a:extLst>
              </p:cNvPr>
              <p:cNvCxnSpPr/>
              <p:nvPr/>
            </p:nvCxnSpPr>
            <p:spPr>
              <a:xfrm>
                <a:off x="5973309" y="2129115"/>
                <a:ext cx="5400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>
                <a:extLst>
                  <a:ext uri="{FF2B5EF4-FFF2-40B4-BE49-F238E27FC236}">
                    <a16:creationId xmlns:a16="http://schemas.microsoft.com/office/drawing/2014/main" id="{A1D0656E-6243-8844-8B6F-7CD569728224}"/>
                  </a:ext>
                </a:extLst>
              </p:cNvPr>
              <p:cNvCxnSpPr/>
              <p:nvPr/>
            </p:nvCxnSpPr>
            <p:spPr>
              <a:xfrm>
                <a:off x="6076812" y="2129115"/>
                <a:ext cx="5400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B99AACDD-B030-DE41-A430-524E97E61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9258" y="4845040"/>
              <a:ext cx="121637" cy="151070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C9536B84-ACBD-2246-A7FA-3F511CB81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4518" y="5939001"/>
              <a:ext cx="152400" cy="177800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72A99A46-E57C-ED49-9BB1-3F73BB43C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1185" y="5374663"/>
              <a:ext cx="152400" cy="177800"/>
            </a:xfrm>
            <a:prstGeom prst="rect">
              <a:avLst/>
            </a:prstGeom>
          </p:spPr>
        </p:pic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id="{FFB2F535-CA9A-B04E-B8B8-896EE42B605A}"/>
              </a:ext>
            </a:extLst>
          </p:cNvPr>
          <p:cNvSpPr txBox="1"/>
          <p:nvPr/>
        </p:nvSpPr>
        <p:spPr>
          <a:xfrm>
            <a:off x="2416462" y="279432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LM Sans 10" pitchFamily="2" charset="77"/>
              </a:rPr>
              <a:t>?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480EC957-ABE0-2548-B68D-3BDBE856A8DF}"/>
              </a:ext>
            </a:extLst>
          </p:cNvPr>
          <p:cNvGrpSpPr/>
          <p:nvPr/>
        </p:nvGrpSpPr>
        <p:grpSpPr>
          <a:xfrm>
            <a:off x="628650" y="3788347"/>
            <a:ext cx="3867692" cy="144000"/>
            <a:chOff x="677856" y="2134279"/>
            <a:chExt cx="7675809" cy="302353"/>
          </a:xfrm>
        </p:grpSpPr>
        <p:cxnSp>
          <p:nvCxnSpPr>
            <p:cNvPr id="70" name="Gerade Verbindung 69">
              <a:extLst>
                <a:ext uri="{FF2B5EF4-FFF2-40B4-BE49-F238E27FC236}">
                  <a16:creationId xmlns:a16="http://schemas.microsoft.com/office/drawing/2014/main" id="{F22B02D0-1C18-9E47-9F90-B9C5018D13F8}"/>
                </a:ext>
              </a:extLst>
            </p:cNvPr>
            <p:cNvCxnSpPr>
              <a:cxnSpLocks/>
            </p:cNvCxnSpPr>
            <p:nvPr/>
          </p:nvCxnSpPr>
          <p:spPr>
            <a:xfrm>
              <a:off x="677856" y="2285453"/>
              <a:ext cx="7675809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0000">
                    <a:schemeClr val="accent1">
                      <a:lumMod val="45000"/>
                      <a:lumOff val="55000"/>
                    </a:schemeClr>
                  </a:gs>
                  <a:gs pos="6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2631560-F6EF-AB40-8A42-018C59C78B53}"/>
                </a:ext>
              </a:extLst>
            </p:cNvPr>
            <p:cNvSpPr/>
            <p:nvPr/>
          </p:nvSpPr>
          <p:spPr>
            <a:xfrm rot="16200000">
              <a:off x="4399473" y="2142565"/>
              <a:ext cx="302353" cy="28578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/>
            <a:lstStyle/>
            <a:p>
              <a:pPr algn="ctr"/>
              <a:r>
                <a:rPr lang="de-DE" sz="1200" dirty="0"/>
                <a:t>&lt;</a:t>
              </a:r>
            </a:p>
          </p:txBody>
        </p:sp>
      </p:grpSp>
      <p:pic>
        <p:nvPicPr>
          <p:cNvPr id="72" name="Grafik 71">
            <a:extLst>
              <a:ext uri="{FF2B5EF4-FFF2-40B4-BE49-F238E27FC236}">
                <a16:creationId xmlns:a16="http://schemas.microsoft.com/office/drawing/2014/main" id="{A65219B6-25CB-4F4D-8A96-41684E1DD1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r="42115" b="94365"/>
          <a:stretch/>
        </p:blipFill>
        <p:spPr>
          <a:xfrm>
            <a:off x="1934928" y="1872472"/>
            <a:ext cx="3411064" cy="271957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52B597B6-E373-3B4A-BED9-B030CFAD59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r="66917" b="94350"/>
          <a:stretch/>
        </p:blipFill>
        <p:spPr>
          <a:xfrm>
            <a:off x="5283679" y="1878344"/>
            <a:ext cx="1962150" cy="271957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A3F6EFE7-41F9-8944-ABE7-ABE3A6E897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61373" b="93524"/>
          <a:stretch/>
        </p:blipFill>
        <p:spPr>
          <a:xfrm>
            <a:off x="4984509" y="2864304"/>
            <a:ext cx="2286000" cy="311688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5B1DB56C-AF72-0549-B6E3-8EB22C1557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47823" b="90338"/>
          <a:stretch/>
        </p:blipFill>
        <p:spPr>
          <a:xfrm>
            <a:off x="5206803" y="3277285"/>
            <a:ext cx="3094554" cy="466285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A5C80D4C-0075-E643-B5FF-493B0627C3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71459" b="94350"/>
          <a:stretch/>
        </p:blipFill>
        <p:spPr>
          <a:xfrm>
            <a:off x="5138429" y="4105483"/>
            <a:ext cx="1689100" cy="271957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35495565-6145-D044-9F85-D98C114EFE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54077" b="94350"/>
          <a:stretch/>
        </p:blipFill>
        <p:spPr>
          <a:xfrm>
            <a:off x="5138429" y="4371455"/>
            <a:ext cx="2717800" cy="271957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99FEDFC7-32DE-B94E-9A13-3C87097138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54077" b="94138"/>
          <a:stretch/>
        </p:blipFill>
        <p:spPr>
          <a:xfrm>
            <a:off x="1160274" y="4136298"/>
            <a:ext cx="2717800" cy="282141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24FC97EA-A171-3D4E-A2D2-A422EB1C929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54077" b="94899"/>
          <a:stretch/>
        </p:blipFill>
        <p:spPr>
          <a:xfrm>
            <a:off x="1155441" y="4407839"/>
            <a:ext cx="2717800" cy="245539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2F3DDB88-7936-F64C-BE5F-E2722B1831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r="64934" b="93984"/>
          <a:stretch/>
        </p:blipFill>
        <p:spPr>
          <a:xfrm>
            <a:off x="1443421" y="3288867"/>
            <a:ext cx="2075289" cy="289568"/>
          </a:xfrm>
          <a:prstGeom prst="rect">
            <a:avLst/>
          </a:prstGeom>
        </p:spPr>
      </p:pic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3A57EBD9-0467-7945-AEEF-18492189CE32}"/>
              </a:ext>
            </a:extLst>
          </p:cNvPr>
          <p:cNvGrpSpPr>
            <a:grpSpLocks noChangeAspect="1"/>
          </p:cNvGrpSpPr>
          <p:nvPr/>
        </p:nvGrpSpPr>
        <p:grpSpPr>
          <a:xfrm>
            <a:off x="1948998" y="4855487"/>
            <a:ext cx="1045049" cy="1260000"/>
            <a:chOff x="2020420" y="4683494"/>
            <a:chExt cx="1253885" cy="1511787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8152C7D-FCDE-174D-8AB3-C940CD848B7D}"/>
                </a:ext>
              </a:extLst>
            </p:cNvPr>
            <p:cNvSpPr/>
            <p:nvPr/>
          </p:nvSpPr>
          <p:spPr>
            <a:xfrm>
              <a:off x="2313755" y="5879849"/>
              <a:ext cx="914529" cy="10188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4A93068E-1DAA-3349-9C2F-7D694F4BCE90}"/>
                </a:ext>
              </a:extLst>
            </p:cNvPr>
            <p:cNvGrpSpPr/>
            <p:nvPr/>
          </p:nvGrpSpPr>
          <p:grpSpPr>
            <a:xfrm>
              <a:off x="2268900" y="4683494"/>
              <a:ext cx="1005405" cy="1511787"/>
              <a:chOff x="1755329" y="4722745"/>
              <a:chExt cx="1005405" cy="1511787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1875FFB-545B-994C-91A5-27ABB884F53F}"/>
                  </a:ext>
                </a:extLst>
              </p:cNvPr>
              <p:cNvSpPr/>
              <p:nvPr/>
            </p:nvSpPr>
            <p:spPr>
              <a:xfrm>
                <a:off x="2000982" y="4722745"/>
                <a:ext cx="514885" cy="1509145"/>
              </a:xfrm>
              <a:prstGeom prst="ellipse">
                <a:avLst/>
              </a:prstGeom>
              <a:solidFill>
                <a:schemeClr val="accent1">
                  <a:alpha val="63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85" name="Gerade Verbindung 84">
                <a:extLst>
                  <a:ext uri="{FF2B5EF4-FFF2-40B4-BE49-F238E27FC236}">
                    <a16:creationId xmlns:a16="http://schemas.microsoft.com/office/drawing/2014/main" id="{00AF8CD6-FFA2-2041-891B-1C51393056D6}"/>
                  </a:ext>
                </a:extLst>
              </p:cNvPr>
              <p:cNvCxnSpPr/>
              <p:nvPr/>
            </p:nvCxnSpPr>
            <p:spPr>
              <a:xfrm>
                <a:off x="1756300" y="4722745"/>
                <a:ext cx="100443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 Verbindung 85">
                <a:extLst>
                  <a:ext uri="{FF2B5EF4-FFF2-40B4-BE49-F238E27FC236}">
                    <a16:creationId xmlns:a16="http://schemas.microsoft.com/office/drawing/2014/main" id="{ACCB832D-EF17-0A48-B82D-C71A92EE2A1E}"/>
                  </a:ext>
                </a:extLst>
              </p:cNvPr>
              <p:cNvCxnSpPr/>
              <p:nvPr/>
            </p:nvCxnSpPr>
            <p:spPr>
              <a:xfrm>
                <a:off x="1755329" y="6234532"/>
                <a:ext cx="100443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4B046A55-1FE0-5C45-BEE7-0629C7A6A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20420" y="4865032"/>
              <a:ext cx="444500" cy="215900"/>
            </a:xfrm>
            <a:prstGeom prst="rect">
              <a:avLst/>
            </a:prstGeom>
          </p:spPr>
        </p:pic>
        <p:pic>
          <p:nvPicPr>
            <p:cNvPr id="88" name="Grafik 87">
              <a:extLst>
                <a:ext uri="{FF2B5EF4-FFF2-40B4-BE49-F238E27FC236}">
                  <a16:creationId xmlns:a16="http://schemas.microsoft.com/office/drawing/2014/main" id="{95D29DA4-E02F-4649-BAD9-AB12DB6EB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303479" y="4794645"/>
              <a:ext cx="937031" cy="1205256"/>
            </a:xfrm>
            <a:prstGeom prst="rect">
              <a:avLst/>
            </a:prstGeom>
          </p:spPr>
        </p:pic>
        <p:cxnSp>
          <p:nvCxnSpPr>
            <p:cNvPr id="89" name="Gerade Verbindung mit Pfeil 88">
              <a:extLst>
                <a:ext uri="{FF2B5EF4-FFF2-40B4-BE49-F238E27FC236}">
                  <a16:creationId xmlns:a16="http://schemas.microsoft.com/office/drawing/2014/main" id="{DF60D690-3747-0240-AAD0-FDD17A47E75D}"/>
                </a:ext>
              </a:extLst>
            </p:cNvPr>
            <p:cNvCxnSpPr>
              <a:cxnSpLocks/>
            </p:cNvCxnSpPr>
            <p:nvPr/>
          </p:nvCxnSpPr>
          <p:spPr>
            <a:xfrm>
              <a:off x="2767373" y="5227876"/>
              <a:ext cx="4673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950A43EC-D2C9-A944-BEFF-76F990F0F8D0}"/>
              </a:ext>
            </a:extLst>
          </p:cNvPr>
          <p:cNvGrpSpPr/>
          <p:nvPr/>
        </p:nvGrpSpPr>
        <p:grpSpPr>
          <a:xfrm>
            <a:off x="4657586" y="3788347"/>
            <a:ext cx="3867692" cy="144000"/>
            <a:chOff x="677856" y="2134279"/>
            <a:chExt cx="7675809" cy="302353"/>
          </a:xfrm>
        </p:grpSpPr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2E93E5A4-018B-354F-B870-14AB82CF4AA7}"/>
                </a:ext>
              </a:extLst>
            </p:cNvPr>
            <p:cNvCxnSpPr>
              <a:cxnSpLocks/>
            </p:cNvCxnSpPr>
            <p:nvPr/>
          </p:nvCxnSpPr>
          <p:spPr>
            <a:xfrm>
              <a:off x="677856" y="2285453"/>
              <a:ext cx="7675809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0000">
                    <a:schemeClr val="accent1">
                      <a:lumMod val="45000"/>
                      <a:lumOff val="55000"/>
                    </a:schemeClr>
                  </a:gs>
                  <a:gs pos="6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902DCB6-72EB-C74A-ACFF-2A5BAB78530D}"/>
                </a:ext>
              </a:extLst>
            </p:cNvPr>
            <p:cNvSpPr/>
            <p:nvPr/>
          </p:nvSpPr>
          <p:spPr>
            <a:xfrm rot="16200000">
              <a:off x="4399473" y="2142565"/>
              <a:ext cx="302353" cy="28578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/>
            <a:lstStyle/>
            <a:p>
              <a:pPr algn="ctr"/>
              <a:r>
                <a:rPr lang="de-DE" sz="1200" dirty="0"/>
                <a:t>&lt;</a:t>
              </a:r>
            </a:p>
          </p:txBody>
        </p:sp>
      </p:grpSp>
      <p:sp>
        <p:nvSpPr>
          <p:cNvPr id="67" name="Textfeld 66">
            <a:extLst>
              <a:ext uri="{FF2B5EF4-FFF2-40B4-BE49-F238E27FC236}">
                <a16:creationId xmlns:a16="http://schemas.microsoft.com/office/drawing/2014/main" id="{4AA04A15-5A8A-0E40-98E9-6AB00C23652D}"/>
              </a:ext>
            </a:extLst>
          </p:cNvPr>
          <p:cNvSpPr txBox="1"/>
          <p:nvPr/>
        </p:nvSpPr>
        <p:spPr>
          <a:xfrm>
            <a:off x="1378015" y="5937504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28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FCBA23B2-2521-8D4B-A781-767CD4EA3B3E}"/>
              </a:ext>
            </a:extLst>
          </p:cNvPr>
          <p:cNvSpPr txBox="1"/>
          <p:nvPr/>
        </p:nvSpPr>
        <p:spPr>
          <a:xfrm>
            <a:off x="5355126" y="5937504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29</a:t>
            </a:r>
          </a:p>
        </p:txBody>
      </p:sp>
    </p:spTree>
    <p:extLst>
      <p:ext uri="{BB962C8B-B14F-4D97-AF65-F5344CB8AC3E}">
        <p14:creationId xmlns:p14="http://schemas.microsoft.com/office/powerpoint/2010/main" val="4237880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C2E1B-933A-0845-B30E-B767ED8B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4.3 Experimental test – arrival time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28FDD9-C703-EC48-BE97-92131BA5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29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8F36613-8878-964B-97EA-8FAB3FC962D1}"/>
              </a:ext>
            </a:extLst>
          </p:cNvPr>
          <p:cNvSpPr>
            <a:spLocks/>
          </p:cNvSpPr>
          <p:nvPr/>
        </p:nvSpPr>
        <p:spPr>
          <a:xfrm>
            <a:off x="631504" y="2688665"/>
            <a:ext cx="3867143" cy="35944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54250" lvl="1">
              <a:buClr>
                <a:schemeClr val="accent1"/>
              </a:buClr>
            </a:pPr>
            <a:endParaRPr lang="de-DE" dirty="0">
              <a:solidFill>
                <a:schemeClr val="tx1"/>
              </a:solidFill>
              <a:latin typeface="LM Sans 10" pitchFamily="2" charset="77"/>
            </a:endParaRPr>
          </a:p>
          <a:p>
            <a:pPr marL="54000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LM Sans 10" pitchFamily="2" charset="77"/>
            </a:endParaRPr>
          </a:p>
          <a:p>
            <a:pPr marL="54000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AFD079F-7A96-144D-8F44-64E23BF326F1}"/>
              </a:ext>
            </a:extLst>
          </p:cNvPr>
          <p:cNvSpPr/>
          <p:nvPr/>
        </p:nvSpPr>
        <p:spPr>
          <a:xfrm>
            <a:off x="628647" y="2385393"/>
            <a:ext cx="3869793" cy="32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accent1"/>
                </a:solidFill>
                <a:latin typeface="LM Sans 10" pitchFamily="2" charset="77"/>
              </a:rPr>
              <a:t>Copenhagen – ‘First‘ arrival</a:t>
            </a:r>
            <a:endParaRPr lang="en-GB" sz="1600" dirty="0">
              <a:solidFill>
                <a:schemeClr val="accent1"/>
              </a:solidFill>
              <a:latin typeface="LM Sans 10" pitchFamily="2" charset="77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2C4B611-2F7E-9144-9EBB-B53280D929E5}"/>
              </a:ext>
            </a:extLst>
          </p:cNvPr>
          <p:cNvSpPr>
            <a:spLocks/>
          </p:cNvSpPr>
          <p:nvPr/>
        </p:nvSpPr>
        <p:spPr>
          <a:xfrm>
            <a:off x="4654445" y="2688298"/>
            <a:ext cx="3867350" cy="35943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>
              <a:spcAft>
                <a:spcPts val="600"/>
              </a:spcAft>
            </a:pPr>
            <a:endParaRPr lang="en-GB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2527CF9-ECE2-C34F-A258-FB8C900C2825}"/>
              </a:ext>
            </a:extLst>
          </p:cNvPr>
          <p:cNvSpPr/>
          <p:nvPr/>
        </p:nvSpPr>
        <p:spPr>
          <a:xfrm>
            <a:off x="4651795" y="2385391"/>
            <a:ext cx="3870000" cy="32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accent1"/>
                </a:solidFill>
                <a:latin typeface="LM Sans 10" pitchFamily="2" charset="77"/>
              </a:rPr>
              <a:t>Bohm – First arrival</a:t>
            </a:r>
            <a:endParaRPr lang="en-GB" sz="1600" dirty="0">
              <a:solidFill>
                <a:schemeClr val="accent1"/>
              </a:solidFill>
              <a:latin typeface="LM Sans 10" pitchFamily="2" charset="77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0B64DFB-B6FF-624F-AB91-F17E94B3E6A4}"/>
              </a:ext>
            </a:extLst>
          </p:cNvPr>
          <p:cNvSpPr>
            <a:spLocks/>
          </p:cNvSpPr>
          <p:nvPr/>
        </p:nvSpPr>
        <p:spPr>
          <a:xfrm>
            <a:off x="628650" y="1714287"/>
            <a:ext cx="7886700" cy="528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54250" lvl="1">
              <a:buClr>
                <a:schemeClr val="accent1"/>
              </a:buClr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LM Sans 10" pitchFamily="2" charset="77"/>
              </a:rPr>
              <a:t>+N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469BBE6-41B1-C647-B035-1BF7F7A78660}"/>
              </a:ext>
            </a:extLst>
          </p:cNvPr>
          <p:cNvSpPr/>
          <p:nvPr/>
        </p:nvSpPr>
        <p:spPr>
          <a:xfrm>
            <a:off x="628650" y="1423529"/>
            <a:ext cx="7886700" cy="32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accent1"/>
                </a:solidFill>
                <a:latin typeface="LM Sans 10" pitchFamily="2" charset="77"/>
              </a:rPr>
              <a:t>Arrival time for Copenhagen &amp; Bohm</a:t>
            </a:r>
            <a:endParaRPr lang="en-GB" sz="1600" dirty="0">
              <a:solidFill>
                <a:schemeClr val="accent1"/>
              </a:solidFill>
              <a:latin typeface="LM Sans 10" pitchFamily="2" charset="77"/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FFB2F535-CA9A-B04E-B8B8-896EE42B605A}"/>
              </a:ext>
            </a:extLst>
          </p:cNvPr>
          <p:cNvSpPr txBox="1"/>
          <p:nvPr/>
        </p:nvSpPr>
        <p:spPr>
          <a:xfrm>
            <a:off x="2416462" y="279432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LM Sans 10" pitchFamily="2" charset="77"/>
              </a:rPr>
              <a:t>?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480EC957-ABE0-2548-B68D-3BDBE856A8DF}"/>
              </a:ext>
            </a:extLst>
          </p:cNvPr>
          <p:cNvGrpSpPr/>
          <p:nvPr/>
        </p:nvGrpSpPr>
        <p:grpSpPr>
          <a:xfrm>
            <a:off x="628650" y="3788347"/>
            <a:ext cx="3867692" cy="144000"/>
            <a:chOff x="677856" y="2134279"/>
            <a:chExt cx="7675809" cy="302353"/>
          </a:xfrm>
        </p:grpSpPr>
        <p:cxnSp>
          <p:nvCxnSpPr>
            <p:cNvPr id="70" name="Gerade Verbindung 69">
              <a:extLst>
                <a:ext uri="{FF2B5EF4-FFF2-40B4-BE49-F238E27FC236}">
                  <a16:creationId xmlns:a16="http://schemas.microsoft.com/office/drawing/2014/main" id="{F22B02D0-1C18-9E47-9F90-B9C5018D13F8}"/>
                </a:ext>
              </a:extLst>
            </p:cNvPr>
            <p:cNvCxnSpPr>
              <a:cxnSpLocks/>
            </p:cNvCxnSpPr>
            <p:nvPr/>
          </p:nvCxnSpPr>
          <p:spPr>
            <a:xfrm>
              <a:off x="677856" y="2285453"/>
              <a:ext cx="7675809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0000">
                    <a:schemeClr val="accent1">
                      <a:lumMod val="45000"/>
                      <a:lumOff val="55000"/>
                    </a:schemeClr>
                  </a:gs>
                  <a:gs pos="6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2631560-F6EF-AB40-8A42-018C59C78B53}"/>
                </a:ext>
              </a:extLst>
            </p:cNvPr>
            <p:cNvSpPr/>
            <p:nvPr/>
          </p:nvSpPr>
          <p:spPr>
            <a:xfrm rot="16200000">
              <a:off x="4399473" y="2142565"/>
              <a:ext cx="302353" cy="28578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/>
            <a:lstStyle/>
            <a:p>
              <a:pPr algn="ctr"/>
              <a:r>
                <a:rPr lang="de-DE" sz="1200" dirty="0"/>
                <a:t>&lt;</a:t>
              </a:r>
            </a:p>
          </p:txBody>
        </p:sp>
      </p:grpSp>
      <p:pic>
        <p:nvPicPr>
          <p:cNvPr id="72" name="Grafik 71">
            <a:extLst>
              <a:ext uri="{FF2B5EF4-FFF2-40B4-BE49-F238E27FC236}">
                <a16:creationId xmlns:a16="http://schemas.microsoft.com/office/drawing/2014/main" id="{A65219B6-25CB-4F4D-8A96-41684E1DD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r="42115" b="94365"/>
          <a:stretch/>
        </p:blipFill>
        <p:spPr>
          <a:xfrm>
            <a:off x="1934928" y="1872472"/>
            <a:ext cx="3411064" cy="271957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52B597B6-E373-3B4A-BED9-B030CFAD59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r="66917" b="94350"/>
          <a:stretch/>
        </p:blipFill>
        <p:spPr>
          <a:xfrm>
            <a:off x="5283679" y="1878344"/>
            <a:ext cx="1962150" cy="271957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A3F6EFE7-41F9-8944-ABE7-ABE3A6E897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61373" b="93524"/>
          <a:stretch/>
        </p:blipFill>
        <p:spPr>
          <a:xfrm>
            <a:off x="4984509" y="2864304"/>
            <a:ext cx="2286000" cy="311688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5B1DB56C-AF72-0549-B6E3-8EB22C1557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47823" b="90338"/>
          <a:stretch/>
        </p:blipFill>
        <p:spPr>
          <a:xfrm>
            <a:off x="5206803" y="3277285"/>
            <a:ext cx="3094554" cy="466285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2F3DDB88-7936-F64C-BE5F-E2722B1831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r="64934" b="93984"/>
          <a:stretch/>
        </p:blipFill>
        <p:spPr>
          <a:xfrm>
            <a:off x="1443421" y="3288867"/>
            <a:ext cx="2075289" cy="2895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A6C0EB2-E55F-F145-95A1-CA849F512884}"/>
              </a:ext>
            </a:extLst>
          </p:cNvPr>
          <p:cNvSpPr txBox="1"/>
          <p:nvPr/>
        </p:nvSpPr>
        <p:spPr>
          <a:xfrm>
            <a:off x="3325978" y="5898862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schrift"/>
              <a:buChar char="→"/>
            </a:pPr>
            <a:r>
              <a:rPr lang="en-GB" dirty="0">
                <a:latin typeface="LM Sans 10" pitchFamily="2" charset="77"/>
              </a:rPr>
              <a:t>Different predictions</a:t>
            </a:r>
          </a:p>
        </p:txBody>
      </p: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950A43EC-D2C9-A944-BEFF-76F990F0F8D0}"/>
              </a:ext>
            </a:extLst>
          </p:cNvPr>
          <p:cNvGrpSpPr/>
          <p:nvPr/>
        </p:nvGrpSpPr>
        <p:grpSpPr>
          <a:xfrm>
            <a:off x="4657586" y="3788347"/>
            <a:ext cx="3867692" cy="144000"/>
            <a:chOff x="677856" y="2134279"/>
            <a:chExt cx="7675809" cy="302353"/>
          </a:xfrm>
        </p:grpSpPr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2E93E5A4-018B-354F-B870-14AB82CF4AA7}"/>
                </a:ext>
              </a:extLst>
            </p:cNvPr>
            <p:cNvCxnSpPr>
              <a:cxnSpLocks/>
            </p:cNvCxnSpPr>
            <p:nvPr/>
          </p:nvCxnSpPr>
          <p:spPr>
            <a:xfrm>
              <a:off x="677856" y="2285453"/>
              <a:ext cx="7675809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0000">
                    <a:schemeClr val="accent1">
                      <a:lumMod val="45000"/>
                      <a:lumOff val="55000"/>
                    </a:schemeClr>
                  </a:gs>
                  <a:gs pos="6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902DCB6-72EB-C74A-ACFF-2A5BAB78530D}"/>
                </a:ext>
              </a:extLst>
            </p:cNvPr>
            <p:cNvSpPr/>
            <p:nvPr/>
          </p:nvSpPr>
          <p:spPr>
            <a:xfrm rot="16200000">
              <a:off x="4399473" y="2142565"/>
              <a:ext cx="302353" cy="28578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/>
            <a:lstStyle/>
            <a:p>
              <a:pPr algn="ctr"/>
              <a:r>
                <a:rPr lang="de-DE" sz="1200" dirty="0"/>
                <a:t>&lt;</a:t>
              </a:r>
            </a:p>
          </p:txBody>
        </p:sp>
      </p:grpSp>
      <p:sp>
        <p:nvSpPr>
          <p:cNvPr id="67" name="Rechteck 66">
            <a:extLst>
              <a:ext uri="{FF2B5EF4-FFF2-40B4-BE49-F238E27FC236}">
                <a16:creationId xmlns:a16="http://schemas.microsoft.com/office/drawing/2014/main" id="{C74AC90A-7CB4-004A-9000-3B9F283D2D48}"/>
              </a:ext>
            </a:extLst>
          </p:cNvPr>
          <p:cNvSpPr>
            <a:spLocks/>
          </p:cNvSpPr>
          <p:nvPr/>
        </p:nvSpPr>
        <p:spPr>
          <a:xfrm>
            <a:off x="618722" y="2709956"/>
            <a:ext cx="3867143" cy="7604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54250" lvl="1">
              <a:buClr>
                <a:schemeClr val="accent1"/>
              </a:buClr>
            </a:pPr>
            <a:endParaRPr lang="de-DE" dirty="0">
              <a:solidFill>
                <a:schemeClr val="tx1"/>
              </a:solidFill>
              <a:latin typeface="LM Sans 10" pitchFamily="2" charset="77"/>
            </a:endParaRPr>
          </a:p>
          <a:p>
            <a:pPr marL="54000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LM Sans 10" pitchFamily="2" charset="77"/>
            </a:endParaRPr>
          </a:p>
          <a:p>
            <a:pPr marL="54000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4BC995C9-D675-484F-A025-B1F20005B0D4}"/>
              </a:ext>
            </a:extLst>
          </p:cNvPr>
          <p:cNvSpPr>
            <a:spLocks/>
          </p:cNvSpPr>
          <p:nvPr/>
        </p:nvSpPr>
        <p:spPr>
          <a:xfrm>
            <a:off x="4644909" y="2708473"/>
            <a:ext cx="3867143" cy="7604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54250" lvl="1">
              <a:buClr>
                <a:schemeClr val="accent1"/>
              </a:buClr>
            </a:pPr>
            <a:endParaRPr lang="de-DE" dirty="0">
              <a:solidFill>
                <a:schemeClr val="tx1"/>
              </a:solidFill>
              <a:latin typeface="LM Sans 10" pitchFamily="2" charset="77"/>
            </a:endParaRPr>
          </a:p>
          <a:p>
            <a:pPr marL="54000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LM Sans 10" pitchFamily="2" charset="77"/>
            </a:endParaRPr>
          </a:p>
          <a:p>
            <a:pPr marL="54000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6" name="Grafik 75">
            <a:extLst>
              <a:ext uri="{FF2B5EF4-FFF2-40B4-BE49-F238E27FC236}">
                <a16:creationId xmlns:a16="http://schemas.microsoft.com/office/drawing/2014/main" id="{A5C80D4C-0075-E643-B5FF-493B0627C3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71459" b="94350"/>
          <a:stretch/>
        </p:blipFill>
        <p:spPr>
          <a:xfrm>
            <a:off x="5138429" y="4105483"/>
            <a:ext cx="1689100" cy="271957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35495565-6145-D044-9F85-D98C114EFE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54077" b="94350"/>
          <a:stretch/>
        </p:blipFill>
        <p:spPr>
          <a:xfrm>
            <a:off x="5138429" y="4371455"/>
            <a:ext cx="2717800" cy="271957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99FEDFC7-32DE-B94E-9A13-3C87097138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54077" b="94138"/>
          <a:stretch/>
        </p:blipFill>
        <p:spPr>
          <a:xfrm>
            <a:off x="1160274" y="4136298"/>
            <a:ext cx="2717800" cy="282141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24FC97EA-A171-3D4E-A2D2-A422EB1C929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bg2">
                <a:tint val="45000"/>
                <a:satMod val="400000"/>
              </a:schemeClr>
            </a:duotone>
          </a:blip>
          <a:srcRect r="54077" b="94899"/>
          <a:stretch/>
        </p:blipFill>
        <p:spPr>
          <a:xfrm>
            <a:off x="1155441" y="4407839"/>
            <a:ext cx="2717800" cy="245539"/>
          </a:xfrm>
          <a:prstGeom prst="rect">
            <a:avLst/>
          </a:prstGeom>
        </p:spPr>
      </p:pic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EE7D71EF-3FEF-284B-9873-A1738B9F626A}"/>
              </a:ext>
            </a:extLst>
          </p:cNvPr>
          <p:cNvGrpSpPr/>
          <p:nvPr/>
        </p:nvGrpSpPr>
        <p:grpSpPr>
          <a:xfrm>
            <a:off x="2783592" y="3692122"/>
            <a:ext cx="3512360" cy="2316219"/>
            <a:chOff x="2681164" y="3673726"/>
            <a:chExt cx="3512360" cy="2316219"/>
          </a:xfrm>
        </p:grpSpPr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CA75ED25-BC41-A949-AD3C-C50D92DE4DAB}"/>
                </a:ext>
              </a:extLst>
            </p:cNvPr>
            <p:cNvGrpSpPr/>
            <p:nvPr/>
          </p:nvGrpSpPr>
          <p:grpSpPr>
            <a:xfrm>
              <a:off x="2681164" y="3673726"/>
              <a:ext cx="3512360" cy="2176662"/>
              <a:chOff x="2740143" y="4136904"/>
              <a:chExt cx="3512360" cy="2176662"/>
            </a:xfrm>
          </p:grpSpPr>
          <p:pic>
            <p:nvPicPr>
              <p:cNvPr id="98" name="Grafik 97">
                <a:extLst>
                  <a:ext uri="{FF2B5EF4-FFF2-40B4-BE49-F238E27FC236}">
                    <a16:creationId xmlns:a16="http://schemas.microsoft.com/office/drawing/2014/main" id="{4A117D4E-AF49-6B44-906B-693888FD1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40143" y="4348929"/>
                <a:ext cx="3512360" cy="1964637"/>
              </a:xfrm>
              <a:prstGeom prst="rect">
                <a:avLst/>
              </a:prstGeom>
            </p:spPr>
          </p:pic>
          <p:sp>
            <p:nvSpPr>
              <p:cNvPr id="99" name="Textfeld 98">
                <a:extLst>
                  <a:ext uri="{FF2B5EF4-FFF2-40B4-BE49-F238E27FC236}">
                    <a16:creationId xmlns:a16="http://schemas.microsoft.com/office/drawing/2014/main" id="{E96D6E6D-19E3-AB4C-A22D-0CDD06BC84F5}"/>
                  </a:ext>
                </a:extLst>
              </p:cNvPr>
              <p:cNvSpPr txBox="1"/>
              <p:nvPr/>
            </p:nvSpPr>
            <p:spPr>
              <a:xfrm>
                <a:off x="2871154" y="4136904"/>
                <a:ext cx="5309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LM Sans 10" pitchFamily="2" charset="77"/>
                  </a:rPr>
                  <a:t>Rate</a:t>
                </a:r>
              </a:p>
            </p:txBody>
          </p:sp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CF54FF53-52FF-7A47-A410-21EA2658A398}"/>
                  </a:ext>
                </a:extLst>
              </p:cNvPr>
              <p:cNvSpPr txBox="1"/>
              <p:nvPr/>
            </p:nvSpPr>
            <p:spPr>
              <a:xfrm>
                <a:off x="6003717" y="5889681"/>
                <a:ext cx="2487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>
                    <a:latin typeface="LM Sans 10" pitchFamily="2" charset="77"/>
                  </a:rPr>
                  <a:t>t</a:t>
                </a:r>
              </a:p>
            </p:txBody>
          </p:sp>
          <p:cxnSp>
            <p:nvCxnSpPr>
              <p:cNvPr id="101" name="Gerade Verbindung mit Pfeil 100">
                <a:extLst>
                  <a:ext uri="{FF2B5EF4-FFF2-40B4-BE49-F238E27FC236}">
                    <a16:creationId xmlns:a16="http://schemas.microsoft.com/office/drawing/2014/main" id="{A13353F2-A806-284C-BEDA-76B2362C3D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1361" y="4692177"/>
                <a:ext cx="349888" cy="1338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Textfeld 101">
                <a:extLst>
                  <a:ext uri="{FF2B5EF4-FFF2-40B4-BE49-F238E27FC236}">
                    <a16:creationId xmlns:a16="http://schemas.microsoft.com/office/drawing/2014/main" id="{65BF1784-FEC2-924E-86DB-93AEEB7ADEE6}"/>
                  </a:ext>
                </a:extLst>
              </p:cNvPr>
              <p:cNvSpPr txBox="1"/>
              <p:nvPr/>
            </p:nvSpPr>
            <p:spPr>
              <a:xfrm>
                <a:off x="4269549" y="4541816"/>
                <a:ext cx="6303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LM Sans 10" pitchFamily="2" charset="77"/>
                  </a:rPr>
                  <a:t>Bohm</a:t>
                </a:r>
              </a:p>
            </p:txBody>
          </p:sp>
          <p:cxnSp>
            <p:nvCxnSpPr>
              <p:cNvPr id="103" name="Gerade Verbindung mit Pfeil 102">
                <a:extLst>
                  <a:ext uri="{FF2B5EF4-FFF2-40B4-BE49-F238E27FC236}">
                    <a16:creationId xmlns:a16="http://schemas.microsoft.com/office/drawing/2014/main" id="{26CECDA0-BAD7-054A-8B74-83207C9118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29618" y="5512904"/>
                <a:ext cx="349888" cy="1338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Textfeld 117">
                <a:extLst>
                  <a:ext uri="{FF2B5EF4-FFF2-40B4-BE49-F238E27FC236}">
                    <a16:creationId xmlns:a16="http://schemas.microsoft.com/office/drawing/2014/main" id="{2D20989F-B4E2-1944-B8C6-28917ABB2873}"/>
                  </a:ext>
                </a:extLst>
              </p:cNvPr>
              <p:cNvSpPr txBox="1"/>
              <p:nvPr/>
            </p:nvSpPr>
            <p:spPr>
              <a:xfrm>
                <a:off x="4737506" y="5362523"/>
                <a:ext cx="4732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LM Sans 10" pitchFamily="2" charset="77"/>
                  </a:rPr>
                  <a:t>QM</a:t>
                </a:r>
              </a:p>
            </p:txBody>
          </p:sp>
        </p:grp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04C54830-2A3D-3648-A523-D89142BF3E21}"/>
                </a:ext>
              </a:extLst>
            </p:cNvPr>
            <p:cNvSpPr txBox="1"/>
            <p:nvPr/>
          </p:nvSpPr>
          <p:spPr>
            <a:xfrm>
              <a:off x="2853806" y="5743724"/>
              <a:ext cx="5597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LM Sans 10" pitchFamily="2" charset="77"/>
                </a:rPr>
                <a:t>Fig. 27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4C5DFE9-0EEC-1B44-9065-276B700A3B36}"/>
              </a:ext>
            </a:extLst>
          </p:cNvPr>
          <p:cNvGrpSpPr/>
          <p:nvPr/>
        </p:nvGrpSpPr>
        <p:grpSpPr>
          <a:xfrm>
            <a:off x="1378015" y="4855487"/>
            <a:ext cx="1616032" cy="1328238"/>
            <a:chOff x="1378015" y="4855487"/>
            <a:chExt cx="1616032" cy="1328238"/>
          </a:xfrm>
        </p:grpSpPr>
        <p:grpSp>
          <p:nvGrpSpPr>
            <p:cNvPr id="90" name="Gruppieren 89">
              <a:extLst>
                <a:ext uri="{FF2B5EF4-FFF2-40B4-BE49-F238E27FC236}">
                  <a16:creationId xmlns:a16="http://schemas.microsoft.com/office/drawing/2014/main" id="{3A57EBD9-0467-7945-AEEF-18492189CE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48998" y="4855487"/>
              <a:ext cx="1045049" cy="1260000"/>
              <a:chOff x="2020420" y="4683494"/>
              <a:chExt cx="1253885" cy="1511787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8152C7D-FCDE-174D-8AB3-C940CD848B7D}"/>
                  </a:ext>
                </a:extLst>
              </p:cNvPr>
              <p:cNvSpPr/>
              <p:nvPr/>
            </p:nvSpPr>
            <p:spPr>
              <a:xfrm>
                <a:off x="2313755" y="5879849"/>
                <a:ext cx="914529" cy="101883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83" name="Gruppieren 82">
                <a:extLst>
                  <a:ext uri="{FF2B5EF4-FFF2-40B4-BE49-F238E27FC236}">
                    <a16:creationId xmlns:a16="http://schemas.microsoft.com/office/drawing/2014/main" id="{4A93068E-1DAA-3349-9C2F-7D694F4BCE90}"/>
                  </a:ext>
                </a:extLst>
              </p:cNvPr>
              <p:cNvGrpSpPr/>
              <p:nvPr/>
            </p:nvGrpSpPr>
            <p:grpSpPr>
              <a:xfrm>
                <a:off x="2268900" y="4683494"/>
                <a:ext cx="1005405" cy="1511787"/>
                <a:chOff x="1755329" y="4722745"/>
                <a:chExt cx="1005405" cy="1511787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81875FFB-545B-994C-91A5-27ABB884F53F}"/>
                    </a:ext>
                  </a:extLst>
                </p:cNvPr>
                <p:cNvSpPr/>
                <p:nvPr/>
              </p:nvSpPr>
              <p:spPr>
                <a:xfrm>
                  <a:off x="2000982" y="4722745"/>
                  <a:ext cx="514885" cy="1509145"/>
                </a:xfrm>
                <a:prstGeom prst="ellipse">
                  <a:avLst/>
                </a:prstGeom>
                <a:solidFill>
                  <a:schemeClr val="accent1">
                    <a:alpha val="63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85" name="Gerade Verbindung 84">
                  <a:extLst>
                    <a:ext uri="{FF2B5EF4-FFF2-40B4-BE49-F238E27FC236}">
                      <a16:creationId xmlns:a16="http://schemas.microsoft.com/office/drawing/2014/main" id="{00AF8CD6-FFA2-2041-891B-1C51393056D6}"/>
                    </a:ext>
                  </a:extLst>
                </p:cNvPr>
                <p:cNvCxnSpPr/>
                <p:nvPr/>
              </p:nvCxnSpPr>
              <p:spPr>
                <a:xfrm>
                  <a:off x="1756300" y="4722745"/>
                  <a:ext cx="10044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Gerade Verbindung 85">
                  <a:extLst>
                    <a:ext uri="{FF2B5EF4-FFF2-40B4-BE49-F238E27FC236}">
                      <a16:creationId xmlns:a16="http://schemas.microsoft.com/office/drawing/2014/main" id="{ACCB832D-EF17-0A48-B82D-C71A92EE2A1E}"/>
                    </a:ext>
                  </a:extLst>
                </p:cNvPr>
                <p:cNvCxnSpPr/>
                <p:nvPr/>
              </p:nvCxnSpPr>
              <p:spPr>
                <a:xfrm>
                  <a:off x="1755329" y="6234532"/>
                  <a:ext cx="10044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4B046A55-1FE0-5C45-BEE7-0629C7A6A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0420" y="4865032"/>
                <a:ext cx="444500" cy="215900"/>
              </a:xfrm>
              <a:prstGeom prst="rect">
                <a:avLst/>
              </a:prstGeom>
            </p:spPr>
          </p:pic>
          <p:pic>
            <p:nvPicPr>
              <p:cNvPr id="88" name="Grafik 87">
                <a:extLst>
                  <a:ext uri="{FF2B5EF4-FFF2-40B4-BE49-F238E27FC236}">
                    <a16:creationId xmlns:a16="http://schemas.microsoft.com/office/drawing/2014/main" id="{95D29DA4-E02F-4649-BAD9-AB12DB6EB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03479" y="4794645"/>
                <a:ext cx="937031" cy="1205256"/>
              </a:xfrm>
              <a:prstGeom prst="rect">
                <a:avLst/>
              </a:prstGeom>
            </p:spPr>
          </p:pic>
          <p:cxnSp>
            <p:nvCxnSpPr>
              <p:cNvPr id="89" name="Gerade Verbindung mit Pfeil 88">
                <a:extLst>
                  <a:ext uri="{FF2B5EF4-FFF2-40B4-BE49-F238E27FC236}">
                    <a16:creationId xmlns:a16="http://schemas.microsoft.com/office/drawing/2014/main" id="{DF60D690-3747-0240-AAD0-FDD17A47E7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7373" y="5227876"/>
                <a:ext cx="4673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9" name="Textfeld 118">
              <a:extLst>
                <a:ext uri="{FF2B5EF4-FFF2-40B4-BE49-F238E27FC236}">
                  <a16:creationId xmlns:a16="http://schemas.microsoft.com/office/drawing/2014/main" id="{E69EB0DD-876E-3E4F-9F0A-3EDEBA7EB660}"/>
                </a:ext>
              </a:extLst>
            </p:cNvPr>
            <p:cNvSpPr txBox="1"/>
            <p:nvPr/>
          </p:nvSpPr>
          <p:spPr>
            <a:xfrm>
              <a:off x="1378015" y="5937504"/>
              <a:ext cx="5597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LM Sans 10" pitchFamily="2" charset="77"/>
                </a:rPr>
                <a:t>Fig. 28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4D2573C-7236-6942-B8B5-30511EC9AFBC}"/>
              </a:ext>
            </a:extLst>
          </p:cNvPr>
          <p:cNvGrpSpPr/>
          <p:nvPr/>
        </p:nvGrpSpPr>
        <p:grpSpPr>
          <a:xfrm>
            <a:off x="5355126" y="4856588"/>
            <a:ext cx="2067727" cy="1327137"/>
            <a:chOff x="5355126" y="4856588"/>
            <a:chExt cx="2067727" cy="1327137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13B28663-18A5-E147-9A7B-2EBD1869EF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50737" y="4856588"/>
              <a:ext cx="1672116" cy="1260000"/>
              <a:chOff x="5888031" y="4685504"/>
              <a:chExt cx="2006258" cy="1511787"/>
            </a:xfrm>
          </p:grpSpPr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6FA0FB77-99E3-734B-9551-7D3E81536C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88031" y="4685504"/>
                <a:ext cx="2006258" cy="1511787"/>
                <a:chOff x="4842388" y="1528084"/>
                <a:chExt cx="2006258" cy="1511787"/>
              </a:xfrm>
            </p:grpSpPr>
            <p:sp>
              <p:nvSpPr>
                <p:cNvPr id="40" name="Freihandform 39">
                  <a:extLst>
                    <a:ext uri="{FF2B5EF4-FFF2-40B4-BE49-F238E27FC236}">
                      <a16:creationId xmlns:a16="http://schemas.microsoft.com/office/drawing/2014/main" id="{2265F7E4-7162-424A-B951-F6EC204F30EB}"/>
                    </a:ext>
                  </a:extLst>
                </p:cNvPr>
                <p:cNvSpPr/>
                <p:nvPr/>
              </p:nvSpPr>
              <p:spPr>
                <a:xfrm>
                  <a:off x="4853092" y="2127810"/>
                  <a:ext cx="1516953" cy="166184"/>
                </a:xfrm>
                <a:custGeom>
                  <a:avLst/>
                  <a:gdLst>
                    <a:gd name="connsiteX0" fmla="*/ 0 w 1516953"/>
                    <a:gd name="connsiteY0" fmla="*/ 166184 h 166184"/>
                    <a:gd name="connsiteX1" fmla="*/ 295991 w 1516953"/>
                    <a:gd name="connsiteY1" fmla="*/ 18188 h 166184"/>
                    <a:gd name="connsiteX2" fmla="*/ 1516953 w 1516953"/>
                    <a:gd name="connsiteY2" fmla="*/ 7617 h 16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16953" h="166184">
                      <a:moveTo>
                        <a:pt x="0" y="166184"/>
                      </a:moveTo>
                      <a:cubicBezTo>
                        <a:pt x="21583" y="105400"/>
                        <a:pt x="43166" y="44616"/>
                        <a:pt x="295991" y="18188"/>
                      </a:cubicBezTo>
                      <a:cubicBezTo>
                        <a:pt x="548816" y="-8240"/>
                        <a:pt x="1032884" y="-312"/>
                        <a:pt x="1516953" y="761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" name="Freihandform 40">
                  <a:extLst>
                    <a:ext uri="{FF2B5EF4-FFF2-40B4-BE49-F238E27FC236}">
                      <a16:creationId xmlns:a16="http://schemas.microsoft.com/office/drawing/2014/main" id="{BFF5E287-2B03-2040-B319-5BFB400F5074}"/>
                    </a:ext>
                  </a:extLst>
                </p:cNvPr>
                <p:cNvSpPr/>
                <p:nvPr/>
              </p:nvSpPr>
              <p:spPr>
                <a:xfrm>
                  <a:off x="5338595" y="1783228"/>
                  <a:ext cx="1510051" cy="1029335"/>
                </a:xfrm>
                <a:custGeom>
                  <a:avLst/>
                  <a:gdLst>
                    <a:gd name="connsiteX0" fmla="*/ 0 w 2468909"/>
                    <a:gd name="connsiteY0" fmla="*/ 25597 h 1682947"/>
                    <a:gd name="connsiteX1" fmla="*/ 788670 w 2468909"/>
                    <a:gd name="connsiteY1" fmla="*/ 94177 h 1682947"/>
                    <a:gd name="connsiteX2" fmla="*/ 2468880 w 2468909"/>
                    <a:gd name="connsiteY2" fmla="*/ 791407 h 1682947"/>
                    <a:gd name="connsiteX3" fmla="*/ 822960 w 2468909"/>
                    <a:gd name="connsiteY3" fmla="*/ 1682947 h 1682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909" h="1682947">
                      <a:moveTo>
                        <a:pt x="0" y="25597"/>
                      </a:moveTo>
                      <a:cubicBezTo>
                        <a:pt x="188595" y="-3931"/>
                        <a:pt x="377190" y="-33458"/>
                        <a:pt x="788670" y="94177"/>
                      </a:cubicBezTo>
                      <a:cubicBezTo>
                        <a:pt x="1200150" y="221812"/>
                        <a:pt x="2463165" y="526612"/>
                        <a:pt x="2468880" y="791407"/>
                      </a:cubicBezTo>
                      <a:cubicBezTo>
                        <a:pt x="2474595" y="1056202"/>
                        <a:pt x="1648777" y="1369574"/>
                        <a:pt x="822960" y="168294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539F761F-85F0-D245-840F-503530805A7D}"/>
                    </a:ext>
                  </a:extLst>
                </p:cNvPr>
                <p:cNvSpPr/>
                <p:nvPr/>
              </p:nvSpPr>
              <p:spPr>
                <a:xfrm>
                  <a:off x="5583277" y="1528084"/>
                  <a:ext cx="514885" cy="1509145"/>
                </a:xfrm>
                <a:prstGeom prst="ellipse">
                  <a:avLst/>
                </a:prstGeom>
                <a:solidFill>
                  <a:schemeClr val="accent1">
                    <a:alpha val="63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43" name="Gerade Verbindung 42">
                  <a:extLst>
                    <a:ext uri="{FF2B5EF4-FFF2-40B4-BE49-F238E27FC236}">
                      <a16:creationId xmlns:a16="http://schemas.microsoft.com/office/drawing/2014/main" id="{A0AE6191-2747-F841-B7A8-8DA96293E3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9685" y="1853341"/>
                  <a:ext cx="201303" cy="5743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Gerade Verbindung 43">
                  <a:extLst>
                    <a:ext uri="{FF2B5EF4-FFF2-40B4-BE49-F238E27FC236}">
                      <a16:creationId xmlns:a16="http://schemas.microsoft.com/office/drawing/2014/main" id="{91EB86AE-FD6F-E848-A221-B09076F2EF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861627" y="2733721"/>
                  <a:ext cx="189651" cy="7008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B0D89C1-2A8B-2748-8BB7-FBCE435B24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30486" y="2787670"/>
                  <a:ext cx="27257" cy="29017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FCD10A7-4DDE-9346-88C6-69D3C90E05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30486" y="1828919"/>
                  <a:ext cx="27257" cy="29017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47" name="Gerade Verbindung 46">
                  <a:extLst>
                    <a:ext uri="{FF2B5EF4-FFF2-40B4-BE49-F238E27FC236}">
                      <a16:creationId xmlns:a16="http://schemas.microsoft.com/office/drawing/2014/main" id="{61D89D41-D4D7-184F-BD73-CB60F78B7B8D}"/>
                    </a:ext>
                  </a:extLst>
                </p:cNvPr>
                <p:cNvCxnSpPr/>
                <p:nvPr/>
              </p:nvCxnSpPr>
              <p:spPr>
                <a:xfrm>
                  <a:off x="5338595" y="1528084"/>
                  <a:ext cx="10044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 Verbindung 47">
                  <a:extLst>
                    <a:ext uri="{FF2B5EF4-FFF2-40B4-BE49-F238E27FC236}">
                      <a16:creationId xmlns:a16="http://schemas.microsoft.com/office/drawing/2014/main" id="{15AA1B3D-F495-ED4F-B39D-60EA2B7FAC58}"/>
                    </a:ext>
                  </a:extLst>
                </p:cNvPr>
                <p:cNvCxnSpPr/>
                <p:nvPr/>
              </p:nvCxnSpPr>
              <p:spPr>
                <a:xfrm>
                  <a:off x="5337624" y="3039871"/>
                  <a:ext cx="10044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 Verbindung mit Pfeil 48">
                  <a:extLst>
                    <a:ext uri="{FF2B5EF4-FFF2-40B4-BE49-F238E27FC236}">
                      <a16:creationId xmlns:a16="http://schemas.microsoft.com/office/drawing/2014/main" id="{C040A78E-F0C3-7443-A299-BA49CC9B3B39}"/>
                    </a:ext>
                  </a:extLst>
                </p:cNvPr>
                <p:cNvCxnSpPr/>
                <p:nvPr/>
              </p:nvCxnSpPr>
              <p:spPr>
                <a:xfrm>
                  <a:off x="6246798" y="1962763"/>
                  <a:ext cx="108489" cy="3874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 Verbindung mit Pfeil 49">
                  <a:extLst>
                    <a:ext uri="{FF2B5EF4-FFF2-40B4-BE49-F238E27FC236}">
                      <a16:creationId xmlns:a16="http://schemas.microsoft.com/office/drawing/2014/main" id="{870E3D1A-2370-D546-8183-5A1BA71B5E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352580" y="2555196"/>
                  <a:ext cx="122657" cy="572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 Verbindung mit Pfeil 50">
                  <a:extLst>
                    <a:ext uri="{FF2B5EF4-FFF2-40B4-BE49-F238E27FC236}">
                      <a16:creationId xmlns:a16="http://schemas.microsoft.com/office/drawing/2014/main" id="{B4D6829A-AC26-824B-BBFE-3A6ABCDB36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39913" y="2581165"/>
                  <a:ext cx="94285" cy="381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mit Pfeil 51">
                  <a:extLst>
                    <a:ext uri="{FF2B5EF4-FFF2-40B4-BE49-F238E27FC236}">
                      <a16:creationId xmlns:a16="http://schemas.microsoft.com/office/drawing/2014/main" id="{6076352D-2CE0-954B-97DC-2E66CC1F47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83973" y="2135465"/>
                  <a:ext cx="77776" cy="251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3" name="Freihandform 52">
                  <a:extLst>
                    <a:ext uri="{FF2B5EF4-FFF2-40B4-BE49-F238E27FC236}">
                      <a16:creationId xmlns:a16="http://schemas.microsoft.com/office/drawing/2014/main" id="{2AC063F6-BA70-1A42-AA97-599BD51AE44A}"/>
                    </a:ext>
                  </a:extLst>
                </p:cNvPr>
                <p:cNvSpPr/>
                <p:nvPr/>
              </p:nvSpPr>
              <p:spPr>
                <a:xfrm>
                  <a:off x="4842388" y="2287505"/>
                  <a:ext cx="1004254" cy="517984"/>
                </a:xfrm>
                <a:custGeom>
                  <a:avLst/>
                  <a:gdLst>
                    <a:gd name="connsiteX0" fmla="*/ 1004254 w 1004254"/>
                    <a:gd name="connsiteY0" fmla="*/ 517984 h 517984"/>
                    <a:gd name="connsiteX1" fmla="*/ 211422 w 1004254"/>
                    <a:gd name="connsiteY1" fmla="*/ 211422 h 517984"/>
                    <a:gd name="connsiteX2" fmla="*/ 0 w 1004254"/>
                    <a:gd name="connsiteY2" fmla="*/ 0 h 517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4254" h="517984">
                      <a:moveTo>
                        <a:pt x="1004254" y="517984"/>
                      </a:moveTo>
                      <a:cubicBezTo>
                        <a:pt x="691526" y="407868"/>
                        <a:pt x="378798" y="297753"/>
                        <a:pt x="211422" y="211422"/>
                      </a:cubicBezTo>
                      <a:cubicBezTo>
                        <a:pt x="44046" y="125091"/>
                        <a:pt x="22023" y="62545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F98C5321-F4ED-C447-AD5A-83002B23A2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12584" y="2111981"/>
                  <a:ext cx="27257" cy="29017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5" name="Gerade Verbindung 54">
                  <a:extLst>
                    <a:ext uri="{FF2B5EF4-FFF2-40B4-BE49-F238E27FC236}">
                      <a16:creationId xmlns:a16="http://schemas.microsoft.com/office/drawing/2014/main" id="{3F5910AA-C951-A04B-986E-EF06ADC83784}"/>
                    </a:ext>
                  </a:extLst>
                </p:cNvPr>
                <p:cNvCxnSpPr/>
                <p:nvPr/>
              </p:nvCxnSpPr>
              <p:spPr>
                <a:xfrm>
                  <a:off x="5865361" y="2129115"/>
                  <a:ext cx="5400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 Verbindung 55">
                  <a:extLst>
                    <a:ext uri="{FF2B5EF4-FFF2-40B4-BE49-F238E27FC236}">
                      <a16:creationId xmlns:a16="http://schemas.microsoft.com/office/drawing/2014/main" id="{E6C95E60-CC41-BD47-9FAA-A1BF85D06CBA}"/>
                    </a:ext>
                  </a:extLst>
                </p:cNvPr>
                <p:cNvCxnSpPr/>
                <p:nvPr/>
              </p:nvCxnSpPr>
              <p:spPr>
                <a:xfrm>
                  <a:off x="5973309" y="2129115"/>
                  <a:ext cx="5400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 Verbindung 56">
                  <a:extLst>
                    <a:ext uri="{FF2B5EF4-FFF2-40B4-BE49-F238E27FC236}">
                      <a16:creationId xmlns:a16="http://schemas.microsoft.com/office/drawing/2014/main" id="{A1D0656E-6243-8844-8B6F-7CD569728224}"/>
                    </a:ext>
                  </a:extLst>
                </p:cNvPr>
                <p:cNvCxnSpPr/>
                <p:nvPr/>
              </p:nvCxnSpPr>
              <p:spPr>
                <a:xfrm>
                  <a:off x="6080622" y="2129115"/>
                  <a:ext cx="5400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B99AACDD-B030-DE41-A430-524E97E61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49258" y="4845040"/>
                <a:ext cx="121637" cy="151070"/>
              </a:xfrm>
              <a:prstGeom prst="rect">
                <a:avLst/>
              </a:prstGeom>
            </p:spPr>
          </p:pic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C9536B84-ACBD-2246-A7FA-3F511CB81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84518" y="5939001"/>
                <a:ext cx="152400" cy="177800"/>
              </a:xfrm>
              <a:prstGeom prst="rect">
                <a:avLst/>
              </a:prstGeom>
            </p:spPr>
          </p:pic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72A99A46-E57C-ED49-9BB1-3F73BB43C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81185" y="5374663"/>
                <a:ext cx="152400" cy="177800"/>
              </a:xfrm>
              <a:prstGeom prst="rect">
                <a:avLst/>
              </a:prstGeom>
            </p:spPr>
          </p:pic>
        </p:grpSp>
        <p:sp>
          <p:nvSpPr>
            <p:cNvPr id="120" name="Textfeld 119">
              <a:extLst>
                <a:ext uri="{FF2B5EF4-FFF2-40B4-BE49-F238E27FC236}">
                  <a16:creationId xmlns:a16="http://schemas.microsoft.com/office/drawing/2014/main" id="{15ADFA3C-8494-7C45-AB12-7D01CF359E3D}"/>
                </a:ext>
              </a:extLst>
            </p:cNvPr>
            <p:cNvSpPr txBox="1"/>
            <p:nvPr/>
          </p:nvSpPr>
          <p:spPr>
            <a:xfrm>
              <a:off x="5355126" y="5937504"/>
              <a:ext cx="5597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LM Sans 10" pitchFamily="2" charset="77"/>
                </a:rPr>
                <a:t>Fig. 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5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9189 " pathEditMode="relative" ptsTypes="AA">
                                      <p:cBhvr>
                                        <p:cTn id="3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9189 " pathEditMode="relative" ptsTypes="AA">
                                      <p:cBhvr>
                                        <p:cTn id="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9189 " pathEditMode="relative" ptsTypes="AA">
                                      <p:cBhvr>
                                        <p:cTn id="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9189 " pathEditMode="relative" ptsTypes="AA">
                                      <p:cBhvr>
                                        <p:cTn id="4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59" grpId="0"/>
      <p:bldP spid="3" grpId="0"/>
      <p:bldP spid="67" grpId="0" animBg="1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A9EBC-21C0-9649-8D4D-251A19CA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Content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342B28-1393-EE47-9FC8-F2ABAB8E2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8538"/>
            <a:ext cx="7886700" cy="4910871"/>
          </a:xfrm>
        </p:spPr>
        <p:txBody>
          <a:bodyPr/>
          <a:lstStyle/>
          <a:p>
            <a:pPr marL="457200" indent="-457200">
              <a:spcBef>
                <a:spcPts val="2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The measurement problem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Copenhagen interpretation – a satisfying solution?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GRW theory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Overview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Experimental test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Bohmian mechanics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Overview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Experimental test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Conclusion &amp; outlook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63DAA9-D4D7-2A4C-9ABB-421D25D4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232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A9EBC-21C0-9649-8D4D-251A19CA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Content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342B28-1393-EE47-9FC8-F2ABAB8E2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8538"/>
            <a:ext cx="7886700" cy="4910871"/>
          </a:xfrm>
        </p:spPr>
        <p:txBody>
          <a:bodyPr/>
          <a:lstStyle/>
          <a:p>
            <a:pPr marL="457200" indent="-457200">
              <a:spcBef>
                <a:spcPts val="2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The measurement problem</a:t>
            </a:r>
          </a:p>
          <a:p>
            <a:pPr marL="457200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Copenhagen interpretation – a satisfying solution?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GRW theory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Experimental test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Bohmian mechanics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Experimental test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Conclusion &amp; outlook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63DAA9-D4D7-2A4C-9ABB-421D25D4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522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3395E-1BA4-C842-8BA4-1601E66D2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5.1 Conclusion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AA6FAD-E162-7841-B26E-1F75496C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31</a:t>
            </a:fld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464BC37-CBD4-DD40-BDCF-4B9047FB5FFC}"/>
              </a:ext>
            </a:extLst>
          </p:cNvPr>
          <p:cNvGrpSpPr/>
          <p:nvPr/>
        </p:nvGrpSpPr>
        <p:grpSpPr>
          <a:xfrm>
            <a:off x="624619" y="2700026"/>
            <a:ext cx="1994400" cy="2714055"/>
            <a:chOff x="624619" y="2090418"/>
            <a:chExt cx="1994400" cy="2714055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41E7B21-85FB-174C-82F9-DE0F23A048D9}"/>
                </a:ext>
              </a:extLst>
            </p:cNvPr>
            <p:cNvSpPr>
              <a:spLocks/>
            </p:cNvSpPr>
            <p:nvPr/>
          </p:nvSpPr>
          <p:spPr>
            <a:xfrm>
              <a:off x="625985" y="2465786"/>
              <a:ext cx="1993034" cy="23386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 anchorCtr="0"/>
            <a:lstStyle/>
            <a:p>
              <a:pPr>
                <a:spcAft>
                  <a:spcPts val="600"/>
                </a:spcAft>
              </a:pPr>
              <a:r>
                <a:rPr lang="en-GB" sz="1600" b="1" dirty="0">
                  <a:solidFill>
                    <a:schemeClr val="tx1"/>
                  </a:solidFill>
                  <a:latin typeface="LM Sans 10" pitchFamily="2" charset="77"/>
                </a:rPr>
                <a:t>Bohmian mechanics</a:t>
              </a:r>
            </a:p>
            <a:p>
              <a:pPr marL="285750" indent="-285750">
                <a:spcAft>
                  <a:spcPts val="600"/>
                </a:spcAft>
                <a:buFont typeface="Symbol" pitchFamily="2" charset="2"/>
                <a:buChar char="-"/>
              </a:pPr>
              <a:r>
                <a:rPr lang="en-GB" sz="1600" dirty="0">
                  <a:solidFill>
                    <a:schemeClr val="tx1"/>
                  </a:solidFill>
                  <a:latin typeface="LM Sans 10" pitchFamily="2" charset="77"/>
                </a:rPr>
                <a:t>Take wave particle duality serious</a:t>
              </a:r>
            </a:p>
            <a:p>
              <a:pPr>
                <a:spcAft>
                  <a:spcPts val="600"/>
                </a:spcAft>
              </a:pPr>
              <a:endParaRPr lang="en-GB" dirty="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397845F-7735-B34C-90AE-F1392D737664}"/>
                </a:ext>
              </a:extLst>
            </p:cNvPr>
            <p:cNvSpPr/>
            <p:nvPr/>
          </p:nvSpPr>
          <p:spPr>
            <a:xfrm>
              <a:off x="624619" y="2090418"/>
              <a:ext cx="1994400" cy="3768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accent1"/>
                  </a:solidFill>
                  <a:latin typeface="LM Sans 10" pitchFamily="2" charset="77"/>
                </a:rPr>
                <a:t>¬</a:t>
              </a:r>
              <a:r>
                <a:rPr lang="de-DE" dirty="0">
                  <a:solidFill>
                    <a:schemeClr val="accent1"/>
                  </a:solidFill>
                  <a:latin typeface="LM Sans 10" pitchFamily="2" charset="77"/>
                </a:rPr>
                <a:t>(A)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606CDA1-F143-5645-ACFD-A87CA1353DB7}"/>
              </a:ext>
            </a:extLst>
          </p:cNvPr>
          <p:cNvGrpSpPr/>
          <p:nvPr/>
        </p:nvGrpSpPr>
        <p:grpSpPr>
          <a:xfrm>
            <a:off x="6495489" y="2698153"/>
            <a:ext cx="1994400" cy="2716585"/>
            <a:chOff x="6520950" y="2060840"/>
            <a:chExt cx="1994400" cy="2716585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28978F0F-0748-7147-AC93-C812CB34F75A}"/>
                </a:ext>
              </a:extLst>
            </p:cNvPr>
            <p:cNvSpPr>
              <a:spLocks/>
            </p:cNvSpPr>
            <p:nvPr/>
          </p:nvSpPr>
          <p:spPr>
            <a:xfrm>
              <a:off x="6520950" y="2437425"/>
              <a:ext cx="1994400" cy="23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 anchorCtr="0"/>
            <a:lstStyle/>
            <a:p>
              <a:pPr>
                <a:spcAft>
                  <a:spcPts val="600"/>
                </a:spcAft>
              </a:pPr>
              <a:r>
                <a:rPr lang="en-GB" sz="1600" b="1" dirty="0">
                  <a:solidFill>
                    <a:schemeClr val="tx1"/>
                  </a:solidFill>
                  <a:latin typeface="LM Sans 10" pitchFamily="2" charset="77"/>
                </a:rPr>
                <a:t>Copenhagen</a:t>
              </a:r>
            </a:p>
            <a:p>
              <a:pPr marL="285750" indent="-285750">
                <a:spcAft>
                  <a:spcPts val="600"/>
                </a:spcAft>
                <a:buFont typeface="Symbol" pitchFamily="2" charset="2"/>
                <a:buChar char="-"/>
              </a:pPr>
              <a:r>
                <a:rPr lang="en-GB" sz="1600" dirty="0">
                  <a:solidFill>
                    <a:schemeClr val="tx1"/>
                  </a:solidFill>
                  <a:latin typeface="LM Sans 10" pitchFamily="2" charset="77"/>
                </a:rPr>
                <a:t>QM with observer is ‘unsatisfactory’</a:t>
              </a:r>
              <a:endParaRPr lang="en-GB" sz="1600" b="1" dirty="0">
                <a:solidFill>
                  <a:schemeClr val="tx1"/>
                </a:solidFill>
                <a:latin typeface="LM Sans 10" pitchFamily="2" charset="77"/>
              </a:endParaRPr>
            </a:p>
            <a:p>
              <a:pPr>
                <a:spcAft>
                  <a:spcPts val="600"/>
                </a:spcAft>
              </a:pPr>
              <a:r>
                <a:rPr lang="en-GB" sz="1600" b="1" dirty="0">
                  <a:solidFill>
                    <a:schemeClr val="tx1"/>
                  </a:solidFill>
                  <a:latin typeface="LM Sans 10" pitchFamily="2" charset="77"/>
                </a:rPr>
                <a:t>GRW theory</a:t>
              </a:r>
            </a:p>
            <a:p>
              <a:pPr marL="285750" indent="-285750">
                <a:spcAft>
                  <a:spcPts val="600"/>
                </a:spcAft>
                <a:buFont typeface="Symbol" pitchFamily="2" charset="2"/>
                <a:buChar char="-"/>
              </a:pPr>
              <a:r>
                <a:rPr lang="en-GB" sz="1600" dirty="0">
                  <a:solidFill>
                    <a:schemeClr val="tx1"/>
                  </a:solidFill>
                  <a:latin typeface="LM Sans 10" pitchFamily="2" charset="77"/>
                </a:rPr>
                <a:t>Take wave function collapse seriously</a:t>
              </a:r>
            </a:p>
            <a:p>
              <a:pPr>
                <a:spcAft>
                  <a:spcPts val="600"/>
                </a:spcAft>
              </a:pPr>
              <a:endParaRPr lang="en-GB" dirty="0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94FA24DF-AA91-1F44-8649-2C55472C6024}"/>
                </a:ext>
              </a:extLst>
            </p:cNvPr>
            <p:cNvSpPr/>
            <p:nvPr/>
          </p:nvSpPr>
          <p:spPr>
            <a:xfrm>
              <a:off x="6522317" y="2060840"/>
              <a:ext cx="1993033" cy="3768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accent1"/>
                  </a:solidFill>
                  <a:latin typeface="LM Sans 10" pitchFamily="2" charset="77"/>
                </a:rPr>
                <a:t>¬</a:t>
              </a:r>
              <a:r>
                <a:rPr lang="de-DE" dirty="0">
                  <a:solidFill>
                    <a:schemeClr val="accent1"/>
                  </a:solidFill>
                  <a:latin typeface="LM Sans 10" pitchFamily="2" charset="77"/>
                </a:rPr>
                <a:t>(B)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F541385-89D1-354E-B5E9-DBE9AC9C2923}"/>
              </a:ext>
            </a:extLst>
          </p:cNvPr>
          <p:cNvGrpSpPr>
            <a:grpSpLocks noChangeAspect="1"/>
          </p:cNvGrpSpPr>
          <p:nvPr/>
        </p:nvGrpSpPr>
        <p:grpSpPr>
          <a:xfrm>
            <a:off x="4001250" y="3699645"/>
            <a:ext cx="1026608" cy="1532905"/>
            <a:chOff x="873800" y="1528679"/>
            <a:chExt cx="1309298" cy="19550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B62BA5F5-989C-944F-9E28-C654D8F27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800" y="1528679"/>
              <a:ext cx="1309298" cy="1704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554331A5-3E23-3244-919F-65EB6C5E1BA7}"/>
                </a:ext>
              </a:extLst>
            </p:cNvPr>
            <p:cNvSpPr/>
            <p:nvPr/>
          </p:nvSpPr>
          <p:spPr>
            <a:xfrm>
              <a:off x="873800" y="3232857"/>
              <a:ext cx="1309298" cy="2508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200">
                  <a:solidFill>
                    <a:schemeClr val="tx1"/>
                  </a:solidFill>
                  <a:latin typeface="LM Sans 10" pitchFamily="2" charset="77"/>
                </a:rPr>
                <a:t>John S. Bell</a:t>
              </a:r>
            </a:p>
          </p:txBody>
        </p:sp>
      </p:grpSp>
      <p:sp>
        <p:nvSpPr>
          <p:cNvPr id="31" name="Abgerundete rechteckige Legende 30">
            <a:extLst>
              <a:ext uri="{FF2B5EF4-FFF2-40B4-BE49-F238E27FC236}">
                <a16:creationId xmlns:a16="http://schemas.microsoft.com/office/drawing/2014/main" id="{0BB3F7AE-E9E7-F441-8A2A-CBD6335FF6FB}"/>
              </a:ext>
            </a:extLst>
          </p:cNvPr>
          <p:cNvSpPr/>
          <p:nvPr/>
        </p:nvSpPr>
        <p:spPr>
          <a:xfrm>
            <a:off x="2853007" y="2718943"/>
            <a:ext cx="3323095" cy="805567"/>
          </a:xfrm>
          <a:prstGeom prst="wedgeRoundRectCallout">
            <a:avLst>
              <a:gd name="adj1" fmla="val 1625"/>
              <a:gd name="adj2" fmla="val 7173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latin typeface="LM Sans 10" pitchFamily="2" charset="77"/>
              </a:rPr>
              <a:t>I am a quantum engineer, but on sundays I have principles. </a:t>
            </a:r>
            <a:r>
              <a:rPr lang="en-GB" sz="1100">
                <a:solidFill>
                  <a:schemeClr val="tx1"/>
                </a:solidFill>
                <a:latin typeface="LM Sans 10" pitchFamily="2" charset="77"/>
              </a:rPr>
              <a:t>(1983)</a:t>
            </a:r>
            <a:endParaRPr lang="en-GB" sz="110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62AC843B-FC68-064D-A52C-4454DD45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19" y="1550078"/>
            <a:ext cx="7865270" cy="1039221"/>
          </a:xfrm>
          <a:solidFill>
            <a:schemeClr val="bg2"/>
          </a:solidFill>
        </p:spPr>
        <p:txBody>
          <a:bodyPr lIns="468000" tIns="72000" rIns="108000" bIns="72000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The wave function completely describes the system.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The wave function always evolves according to Schrödinger‘s equation.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Measurements have unique outcomes described by Born's rule</a:t>
            </a:r>
            <a:r>
              <a:rPr lang="en-GB" sz="1800" dirty="0"/>
              <a:t>.  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81B5577-966C-3348-A17B-32794CC34630}"/>
              </a:ext>
            </a:extLst>
          </p:cNvPr>
          <p:cNvSpPr/>
          <p:nvPr/>
        </p:nvSpPr>
        <p:spPr>
          <a:xfrm>
            <a:off x="604813" y="1517111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accent1"/>
                </a:solidFill>
                <a:latin typeface="LM Sans 10" pitchFamily="2" charset="77"/>
              </a:rPr>
              <a:t>(A)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E45F15DA-5055-724C-B922-D0B8CC3CFCC5}"/>
              </a:ext>
            </a:extLst>
          </p:cNvPr>
          <p:cNvSpPr/>
          <p:nvPr/>
        </p:nvSpPr>
        <p:spPr>
          <a:xfrm>
            <a:off x="604813" y="1819393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accent1"/>
                </a:solidFill>
                <a:latin typeface="LM Sans 10" pitchFamily="2" charset="77"/>
              </a:rPr>
              <a:t>(B)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3184A8B-641B-CF42-8D47-C726CFF33379}"/>
              </a:ext>
            </a:extLst>
          </p:cNvPr>
          <p:cNvSpPr/>
          <p:nvPr/>
        </p:nvSpPr>
        <p:spPr>
          <a:xfrm>
            <a:off x="604813" y="2119247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accent1"/>
                </a:solidFill>
                <a:latin typeface="LM Sans 10" pitchFamily="2" charset="77"/>
              </a:rPr>
              <a:t>(C)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C162430-DA60-F044-8D16-BEEA21CB25EE}"/>
              </a:ext>
            </a:extLst>
          </p:cNvPr>
          <p:cNvSpPr/>
          <p:nvPr/>
        </p:nvSpPr>
        <p:spPr>
          <a:xfrm>
            <a:off x="624619" y="5527377"/>
            <a:ext cx="7865270" cy="62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Systemschrift"/>
              <a:buChar char="→"/>
            </a:pPr>
            <a:r>
              <a:rPr lang="en-GB" sz="1600">
                <a:solidFill>
                  <a:schemeClr val="tx1"/>
                </a:solidFill>
                <a:latin typeface="LM Sans 10" pitchFamily="2" charset="77"/>
              </a:rPr>
              <a:t>‘Shut up and calculate‘ works fine for all practical purposes</a:t>
            </a:r>
          </a:p>
          <a:p>
            <a:pPr marL="285750" indent="-285750">
              <a:buFont typeface="Systemschrift"/>
              <a:buChar char="→"/>
            </a:pPr>
            <a:r>
              <a:rPr lang="en-GB" sz="1600">
                <a:solidFill>
                  <a:schemeClr val="tx1"/>
                </a:solidFill>
                <a:latin typeface="LM Sans 10" pitchFamily="2" charset="77"/>
              </a:rPr>
              <a:t>Interpretation of QM not purely philosophical question anymore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6C04DE0-3A37-D749-9EE3-6C110EB6393A}"/>
              </a:ext>
            </a:extLst>
          </p:cNvPr>
          <p:cNvSpPr txBox="1"/>
          <p:nvPr/>
        </p:nvSpPr>
        <p:spPr>
          <a:xfrm>
            <a:off x="3923612" y="5225680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30</a:t>
            </a:r>
          </a:p>
        </p:txBody>
      </p:sp>
    </p:spTree>
    <p:extLst>
      <p:ext uri="{BB962C8B-B14F-4D97-AF65-F5344CB8AC3E}">
        <p14:creationId xmlns:p14="http://schemas.microsoft.com/office/powerpoint/2010/main" val="1083262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8AAD79-62E6-6946-9431-E371B0ADD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5.2 Outlook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C9BDF2-75E4-C243-9963-2B311643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32</a:t>
            </a:fld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EF0753D-3850-6348-BAE7-A7EC10C35C3B}"/>
              </a:ext>
            </a:extLst>
          </p:cNvPr>
          <p:cNvGrpSpPr/>
          <p:nvPr/>
        </p:nvGrpSpPr>
        <p:grpSpPr>
          <a:xfrm>
            <a:off x="828125" y="1602427"/>
            <a:ext cx="3660931" cy="4504529"/>
            <a:chOff x="624619" y="2152963"/>
            <a:chExt cx="1851563" cy="256385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6AC2690D-0D07-BB42-AE95-CCB64D19F7AE}"/>
                </a:ext>
              </a:extLst>
            </p:cNvPr>
            <p:cNvSpPr>
              <a:spLocks/>
            </p:cNvSpPr>
            <p:nvPr/>
          </p:nvSpPr>
          <p:spPr>
            <a:xfrm>
              <a:off x="625986" y="2366815"/>
              <a:ext cx="1850196" cy="23500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 anchorCtr="0"/>
            <a:lstStyle/>
            <a:p>
              <a:pPr marL="540000" lvl="1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LM Sans 10" pitchFamily="2" charset="77"/>
                </a:rPr>
                <a:t>No-go theorem (Bell 1964, Kochen-Specker 1967, </a:t>
              </a:r>
              <a:r>
                <a:rPr lang="en-GB" dirty="0" err="1">
                  <a:solidFill>
                    <a:schemeClr val="tx1"/>
                  </a:solidFill>
                  <a:latin typeface="LM Sans 10" pitchFamily="2" charset="77"/>
                </a:rPr>
                <a:t>Malament</a:t>
              </a:r>
              <a:r>
                <a:rPr lang="en-GB" dirty="0">
                  <a:solidFill>
                    <a:schemeClr val="tx1"/>
                  </a:solidFill>
                  <a:latin typeface="LM Sans 10" pitchFamily="2" charset="77"/>
                </a:rPr>
                <a:t> 1996, Gisin</a:t>
              </a:r>
              <a:r>
                <a:rPr lang="en-GB" baseline="30000" dirty="0">
                  <a:solidFill>
                    <a:schemeClr val="tx1"/>
                  </a:solidFill>
                  <a:latin typeface="LM Sans 10" pitchFamily="2" charset="77"/>
                </a:rPr>
                <a:t>[23]</a:t>
              </a:r>
              <a:r>
                <a:rPr lang="en-GB" dirty="0">
                  <a:solidFill>
                    <a:schemeClr val="tx1"/>
                  </a:solidFill>
                  <a:latin typeface="LM Sans 10" pitchFamily="2" charset="77"/>
                </a:rPr>
                <a:t> 2011, PBR</a:t>
              </a:r>
              <a:r>
                <a:rPr lang="en-GB" baseline="30000" dirty="0">
                  <a:solidFill>
                    <a:schemeClr val="tx1"/>
                  </a:solidFill>
                  <a:latin typeface="LM Sans 10" pitchFamily="2" charset="77"/>
                </a:rPr>
                <a:t>[16]</a:t>
              </a:r>
              <a:r>
                <a:rPr lang="en-GB" dirty="0">
                  <a:solidFill>
                    <a:schemeClr val="tx1"/>
                  </a:solidFill>
                  <a:latin typeface="LM Sans 10" pitchFamily="2" charset="77"/>
                </a:rPr>
                <a:t> 2012)</a:t>
              </a:r>
            </a:p>
            <a:p>
              <a:pPr marL="540000" lvl="1" indent="-285750">
                <a:lnSpc>
                  <a:spcPct val="150000"/>
                </a:lnSpc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dirty="0" err="1">
                  <a:solidFill>
                    <a:schemeClr val="tx1"/>
                  </a:solidFill>
                  <a:latin typeface="LM Sans 10" pitchFamily="2" charset="77"/>
                </a:rPr>
                <a:t>Relativisitc</a:t>
              </a:r>
              <a:r>
                <a:rPr lang="en-GB" dirty="0">
                  <a:solidFill>
                    <a:schemeClr val="tx1"/>
                  </a:solidFill>
                  <a:latin typeface="LM Sans 10" pitchFamily="2" charset="77"/>
                </a:rPr>
                <a:t> QM &amp; QFT</a:t>
              </a:r>
              <a:r>
                <a:rPr lang="en-GB" baseline="30000" dirty="0">
                  <a:solidFill>
                    <a:schemeClr val="tx1"/>
                  </a:solidFill>
                  <a:latin typeface="LM Sans 10" pitchFamily="2" charset="77"/>
                </a:rPr>
                <a:t>[9,11]</a:t>
              </a:r>
              <a:endParaRPr lang="en-GB" dirty="0">
                <a:solidFill>
                  <a:schemeClr val="tx1"/>
                </a:solidFill>
                <a:latin typeface="LM Sans 10" pitchFamily="2" charset="77"/>
              </a:endParaRPr>
            </a:p>
            <a:p>
              <a:pPr marL="540000" lvl="1" indent="-285750">
                <a:lnSpc>
                  <a:spcPct val="150000"/>
                </a:lnSpc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LM Sans 10" pitchFamily="2" charset="77"/>
                </a:rPr>
                <a:t>Quantum gravity</a:t>
              </a:r>
            </a:p>
            <a:p>
              <a:pPr marL="540000" lvl="1" indent="-285750">
                <a:lnSpc>
                  <a:spcPct val="150000"/>
                </a:lnSpc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LM Sans 10" pitchFamily="2" charset="77"/>
                </a:rPr>
                <a:t>...</a:t>
              </a:r>
            </a:p>
            <a:p>
              <a:pPr>
                <a:spcAft>
                  <a:spcPts val="600"/>
                </a:spcAft>
              </a:pPr>
              <a:endParaRPr lang="en-GB" dirty="0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CFA1576D-7314-FF44-A20C-CFBA9A8BFB8F}"/>
                </a:ext>
              </a:extLst>
            </p:cNvPr>
            <p:cNvSpPr/>
            <p:nvPr/>
          </p:nvSpPr>
          <p:spPr>
            <a:xfrm>
              <a:off x="624619" y="2152963"/>
              <a:ext cx="1851464" cy="2135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>
                  <a:solidFill>
                    <a:schemeClr val="accent1"/>
                  </a:solidFill>
                  <a:latin typeface="LM Sans 10" pitchFamily="2" charset="77"/>
                </a:rPr>
                <a:t>Theory</a:t>
              </a:r>
              <a:endParaRPr lang="en-GB">
                <a:solidFill>
                  <a:schemeClr val="accent1"/>
                </a:solidFill>
                <a:latin typeface="LM Sans 10" pitchFamily="2" charset="77"/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836F360-BFE1-5C4D-9FC2-099B95BBBAFB}"/>
              </a:ext>
            </a:extLst>
          </p:cNvPr>
          <p:cNvGrpSpPr/>
          <p:nvPr/>
        </p:nvGrpSpPr>
        <p:grpSpPr>
          <a:xfrm>
            <a:off x="1650849" y="4351407"/>
            <a:ext cx="2039925" cy="1859449"/>
            <a:chOff x="6339602" y="1854065"/>
            <a:chExt cx="2039925" cy="1859449"/>
          </a:xfrm>
        </p:grpSpPr>
        <p:pic>
          <p:nvPicPr>
            <p:cNvPr id="9" name="Picture 2" descr="200+ kostenlose Sandwiches &amp;amp; Sandwich Illustrationen - Pixabay">
              <a:extLst>
                <a:ext uri="{FF2B5EF4-FFF2-40B4-BE49-F238E27FC236}">
                  <a16:creationId xmlns:a16="http://schemas.microsoft.com/office/drawing/2014/main" id="{402E3ED1-4B58-7047-B45F-2A5BAF3F5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9602" y="1854065"/>
              <a:ext cx="2039925" cy="185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EB90B66-9F00-824B-A626-2A231B2D28A9}"/>
                </a:ext>
              </a:extLst>
            </p:cNvPr>
            <p:cNvSpPr txBox="1"/>
            <p:nvPr/>
          </p:nvSpPr>
          <p:spPr>
            <a:xfrm>
              <a:off x="6622022" y="1854065"/>
              <a:ext cx="1553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latin typeface="LM Sans 10" pitchFamily="2" charset="77"/>
                </a:rPr>
                <a:t>No-go theorems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932E124-80FE-6344-96D4-21DACC92B9B7}"/>
                </a:ext>
              </a:extLst>
            </p:cNvPr>
            <p:cNvSpPr txBox="1"/>
            <p:nvPr/>
          </p:nvSpPr>
          <p:spPr>
            <a:xfrm>
              <a:off x="6815023" y="3220956"/>
              <a:ext cx="12698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LM Sans 10" pitchFamily="2" charset="77"/>
                </a:rPr>
                <a:t>Go-theorems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A587132-27FC-F945-9F8B-BDD8DDDA9904}"/>
              </a:ext>
            </a:extLst>
          </p:cNvPr>
          <p:cNvGrpSpPr/>
          <p:nvPr/>
        </p:nvGrpSpPr>
        <p:grpSpPr>
          <a:xfrm>
            <a:off x="4671106" y="1602428"/>
            <a:ext cx="3660735" cy="4504528"/>
            <a:chOff x="4677742" y="1545320"/>
            <a:chExt cx="3660735" cy="4504528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73ACC55C-3912-E94B-8334-A83849F9E667}"/>
                </a:ext>
              </a:extLst>
            </p:cNvPr>
            <p:cNvGrpSpPr/>
            <p:nvPr/>
          </p:nvGrpSpPr>
          <p:grpSpPr>
            <a:xfrm>
              <a:off x="4677742" y="1545320"/>
              <a:ext cx="3660735" cy="4504528"/>
              <a:chOff x="767555" y="2153220"/>
              <a:chExt cx="1851464" cy="2563854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C5A46DFA-4CD6-9B4A-90B5-855D75051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8823" y="2366814"/>
                <a:ext cx="1850196" cy="23502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t" anchorCtr="0"/>
              <a:lstStyle/>
              <a:p>
                <a:pPr marL="540000" lvl="1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  <a:latin typeface="LM Sans 10" pitchFamily="2" charset="77"/>
                  </a:rPr>
                  <a:t>Arrival time measurement</a:t>
                </a:r>
              </a:p>
              <a:p>
                <a:pPr marL="540000" lvl="1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  <a:latin typeface="LM Sans 10" pitchFamily="2" charset="77"/>
                  </a:rPr>
                  <a:t>TEQ collaboration</a:t>
                </a:r>
                <a:r>
                  <a:rPr lang="en-GB" baseline="30000" dirty="0">
                    <a:solidFill>
                      <a:schemeClr val="tx1"/>
                    </a:solidFill>
                    <a:latin typeface="LM Sans 10" pitchFamily="2" charset="77"/>
                  </a:rPr>
                  <a:t>[26]</a:t>
                </a:r>
                <a:endParaRPr lang="en-GB" dirty="0">
                  <a:solidFill>
                    <a:schemeClr val="tx1"/>
                  </a:solidFill>
                  <a:latin typeface="LM Sans 10" pitchFamily="2" charset="77"/>
                </a:endParaRPr>
              </a:p>
              <a:p>
                <a:pPr marL="540000" lvl="1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  <a:latin typeface="LM Sans 10" pitchFamily="2" charset="77"/>
                  </a:rPr>
                  <a:t>MAQRO</a:t>
                </a:r>
                <a:r>
                  <a:rPr lang="en-GB" baseline="30000" dirty="0">
                    <a:solidFill>
                      <a:schemeClr val="tx1"/>
                    </a:solidFill>
                    <a:latin typeface="LM Sans 10" pitchFamily="2" charset="77"/>
                  </a:rPr>
                  <a:t>[18]</a:t>
                </a:r>
                <a:endParaRPr lang="en-GB" dirty="0">
                  <a:solidFill>
                    <a:schemeClr val="tx1"/>
                  </a:solidFill>
                  <a:latin typeface="LM Sans 10" pitchFamily="2" charset="77"/>
                </a:endParaRPr>
              </a:p>
              <a:p>
                <a:pPr marL="540000" lvl="1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1"/>
                    </a:solidFill>
                    <a:latin typeface="LM Sans 10" pitchFamily="2" charset="77"/>
                  </a:rPr>
                  <a:t>...</a:t>
                </a:r>
              </a:p>
              <a:p>
                <a:pPr>
                  <a:spcAft>
                    <a:spcPts val="600"/>
                  </a:spcAft>
                </a:pPr>
                <a:endParaRPr lang="en-GB" dirty="0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D2915458-7AC6-A643-8CDE-637563EAD8DE}"/>
                  </a:ext>
                </a:extLst>
              </p:cNvPr>
              <p:cNvSpPr/>
              <p:nvPr/>
            </p:nvSpPr>
            <p:spPr>
              <a:xfrm>
                <a:off x="767555" y="2153220"/>
                <a:ext cx="1851464" cy="2135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>
                    <a:solidFill>
                      <a:schemeClr val="accent1"/>
                    </a:solidFill>
                    <a:latin typeface="LM Sans 10" pitchFamily="2" charset="77"/>
                  </a:rPr>
                  <a:t>Experiment</a:t>
                </a:r>
                <a:endParaRPr lang="en-GB">
                  <a:solidFill>
                    <a:schemeClr val="accent1"/>
                  </a:solidFill>
                  <a:latin typeface="LM Sans 10" pitchFamily="2" charset="77"/>
                </a:endParaRPr>
              </a:p>
            </p:txBody>
          </p:sp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6A62D4D-D393-0D44-9E71-20836A69D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48" t="4975" r="14856" b="3085"/>
            <a:stretch/>
          </p:blipFill>
          <p:spPr>
            <a:xfrm>
              <a:off x="5482130" y="4045060"/>
              <a:ext cx="2107171" cy="1499967"/>
            </a:xfrm>
            <a:prstGeom prst="rect">
              <a:avLst/>
            </a:prstGeom>
          </p:spPr>
        </p:pic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E400BBC8-5D6B-E344-BC63-E7CF903A6B25}"/>
              </a:ext>
            </a:extLst>
          </p:cNvPr>
          <p:cNvSpPr txBox="1"/>
          <p:nvPr/>
        </p:nvSpPr>
        <p:spPr>
          <a:xfrm>
            <a:off x="1378015" y="5698511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31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E0FD653-D711-4645-9657-D76330126476}"/>
              </a:ext>
            </a:extLst>
          </p:cNvPr>
          <p:cNvSpPr txBox="1"/>
          <p:nvPr/>
        </p:nvSpPr>
        <p:spPr>
          <a:xfrm>
            <a:off x="5355126" y="5698511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32</a:t>
            </a:r>
          </a:p>
        </p:txBody>
      </p:sp>
    </p:spTree>
    <p:extLst>
      <p:ext uri="{BB962C8B-B14F-4D97-AF65-F5344CB8AC3E}">
        <p14:creationId xmlns:p14="http://schemas.microsoft.com/office/powerpoint/2010/main" val="3163859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FFFFFF"/>
            </a:gs>
            <a:gs pos="45000">
              <a:srgbClr val="FFFFFF"/>
            </a:gs>
            <a:gs pos="24000">
              <a:schemeClr val="bg1"/>
            </a:gs>
            <a:gs pos="6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356FCEE-C17A-7D4E-A845-5CE8D8D4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47EA-A9E4-BF48-B68F-FB806D906D71}" type="slidenum">
              <a:rPr lang="de-DE" smtClean="0"/>
              <a:t>33</a:t>
            </a:fld>
            <a:endParaRPr lang="de-DE"/>
          </a:p>
        </p:txBody>
      </p:sp>
      <p:pic>
        <p:nvPicPr>
          <p:cNvPr id="3" name="Picture 1" descr="page2image50993872">
            <a:extLst>
              <a:ext uri="{FF2B5EF4-FFF2-40B4-BE49-F238E27FC236}">
                <a16:creationId xmlns:a16="http://schemas.microsoft.com/office/drawing/2014/main" id="{320659BB-22F9-CE43-9F01-64C90149F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r="22594" b="9091"/>
          <a:stretch/>
        </p:blipFill>
        <p:spPr bwMode="auto">
          <a:xfrm>
            <a:off x="0" y="0"/>
            <a:ext cx="65013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C254D43-D948-4848-AD37-617A90BF744A}"/>
              </a:ext>
            </a:extLst>
          </p:cNvPr>
          <p:cNvSpPr/>
          <p:nvPr/>
        </p:nvSpPr>
        <p:spPr>
          <a:xfrm>
            <a:off x="0" y="10"/>
            <a:ext cx="9144000" cy="6857990"/>
          </a:xfrm>
          <a:prstGeom prst="rect">
            <a:avLst/>
          </a:prstGeom>
          <a:gradFill>
            <a:gsLst>
              <a:gs pos="50000">
                <a:srgbClr val="FFFFFF">
                  <a:alpha val="70000"/>
                </a:srgbClr>
              </a:gs>
              <a:gs pos="30000">
                <a:srgbClr val="FFFFFF">
                  <a:alpha val="39848"/>
                </a:srgbClr>
              </a:gs>
              <a:gs pos="15000">
                <a:schemeClr val="bg1">
                  <a:alpha val="0"/>
                </a:schemeClr>
              </a:gs>
              <a:gs pos="65000">
                <a:schemeClr val="bg1">
                  <a:alpha val="9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2" descr="r/physicsmemes - made with paint">
            <a:extLst>
              <a:ext uri="{FF2B5EF4-FFF2-40B4-BE49-F238E27FC236}">
                <a16:creationId xmlns:a16="http://schemas.microsoft.com/office/drawing/2014/main" id="{A1F79114-EA44-B84D-8796-8779E9FF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67" y="374929"/>
            <a:ext cx="3470979" cy="3636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6B0D972-E4E3-134E-8D7E-3C7A74EA6C52}"/>
              </a:ext>
            </a:extLst>
          </p:cNvPr>
          <p:cNvSpPr txBox="1">
            <a:spLocks/>
          </p:cNvSpPr>
          <p:nvPr/>
        </p:nvSpPr>
        <p:spPr>
          <a:xfrm>
            <a:off x="6060785" y="1985963"/>
            <a:ext cx="3144736" cy="32041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LM Sans 10" pitchFamily="2" charset="77"/>
                <a:ea typeface="+mj-ea"/>
                <a:cs typeface="+mj-cs"/>
              </a:defRPr>
            </a:lvl1pPr>
          </a:lstStyle>
          <a:p>
            <a:r>
              <a:rPr lang="en-GB" sz="4200" dirty="0"/>
              <a:t>Questions</a:t>
            </a:r>
            <a:r>
              <a:rPr lang="de-DE" sz="4200" dirty="0"/>
              <a:t>?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3AF70E41-DC27-2543-A787-3E1A662401DC}"/>
              </a:ext>
            </a:extLst>
          </p:cNvPr>
          <p:cNvCxnSpPr/>
          <p:nvPr/>
        </p:nvCxnSpPr>
        <p:spPr>
          <a:xfrm>
            <a:off x="6210046" y="5321300"/>
            <a:ext cx="23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ntertitel 2">
            <a:extLst>
              <a:ext uri="{FF2B5EF4-FFF2-40B4-BE49-F238E27FC236}">
                <a16:creationId xmlns:a16="http://schemas.microsoft.com/office/drawing/2014/main" id="{CACDAE32-6FE0-8248-8E4D-D807A27AA136}"/>
              </a:ext>
            </a:extLst>
          </p:cNvPr>
          <p:cNvSpPr txBox="1">
            <a:spLocks/>
          </p:cNvSpPr>
          <p:nvPr/>
        </p:nvSpPr>
        <p:spPr>
          <a:xfrm>
            <a:off x="6137093" y="5675259"/>
            <a:ext cx="3017519" cy="1208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M Sans 1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M Sans 1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M Sans 1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M Sans 1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M Sans 1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very much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09999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902BE-BF7F-814F-BB17-FAA41ADB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 - Figures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65F6AD-F58B-DC48-982B-CAE536CF6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900" b="1" dirty="0"/>
              <a:t>First slide:</a:t>
            </a:r>
            <a:r>
              <a:rPr lang="en-GB" sz="900" dirty="0"/>
              <a:t> left: https://</a:t>
            </a:r>
            <a:r>
              <a:rPr lang="en-GB" sz="900" dirty="0" err="1"/>
              <a:t>www.quora.com</a:t>
            </a:r>
            <a:r>
              <a:rPr lang="en-GB" sz="900" dirty="0"/>
              <a:t>/What-is-the-best-</a:t>
            </a:r>
            <a:r>
              <a:rPr lang="en-GB" sz="900" dirty="0" err="1"/>
              <a:t>Schrödingers</a:t>
            </a:r>
            <a:r>
              <a:rPr lang="en-GB" sz="900" dirty="0"/>
              <a:t>-Cat-joke, middle: https://</a:t>
            </a:r>
            <a:r>
              <a:rPr lang="en-GB" sz="900" dirty="0" err="1"/>
              <a:t>memesforages.tumblr.com</a:t>
            </a:r>
            <a:r>
              <a:rPr lang="en-GB" sz="900" dirty="0"/>
              <a:t>/post/659549480942731264/</a:t>
            </a:r>
            <a:r>
              <a:rPr lang="en-GB" sz="900" dirty="0" err="1"/>
              <a:t>schrödingers</a:t>
            </a:r>
            <a:r>
              <a:rPr lang="en-GB" sz="900" dirty="0"/>
              <a:t>-cat, right: https://</a:t>
            </a:r>
            <a:r>
              <a:rPr lang="en-GB" sz="900" dirty="0" err="1"/>
              <a:t>awwmemes.com</a:t>
            </a:r>
            <a:r>
              <a:rPr lang="en-GB" sz="900" dirty="0"/>
              <a:t>/</a:t>
            </a:r>
            <a:r>
              <a:rPr lang="en-GB" sz="900" dirty="0" err="1"/>
              <a:t>i</a:t>
            </a:r>
            <a:r>
              <a:rPr lang="en-GB" sz="900" dirty="0"/>
              <a:t>/life-death-schrödingers-cat-large-pp-meme-7d5cc7cb1cd14360bf134cbfa81f8f5e, background: Schrödinger, Die </a:t>
            </a:r>
            <a:r>
              <a:rPr lang="en-GB" sz="900" dirty="0" err="1"/>
              <a:t>gegenwärtige</a:t>
            </a:r>
            <a:r>
              <a:rPr lang="en-GB" sz="900" dirty="0"/>
              <a:t> Situation der </a:t>
            </a:r>
            <a:r>
              <a:rPr lang="en-GB" sz="900" dirty="0" err="1"/>
              <a:t>Quantenmechanik</a:t>
            </a:r>
            <a:r>
              <a:rPr lang="en-GB" sz="900" dirty="0"/>
              <a:t>, </a:t>
            </a:r>
            <a:r>
              <a:rPr lang="de-DE" sz="900" dirty="0"/>
              <a:t>Naturwissenschaften 23, 844–849 (1935) https://</a:t>
            </a:r>
            <a:r>
              <a:rPr lang="de-DE" sz="900" dirty="0" err="1"/>
              <a:t>doi.org</a:t>
            </a:r>
            <a:r>
              <a:rPr lang="de-DE" sz="900" dirty="0"/>
              <a:t>/10.1007/BF01491987</a:t>
            </a:r>
          </a:p>
          <a:p>
            <a:r>
              <a:rPr lang="de-DE" sz="900" dirty="0"/>
              <a:t> </a:t>
            </a:r>
            <a:r>
              <a:rPr lang="en-GB" sz="900" b="1" dirty="0"/>
              <a:t>Fig. 1,2,3,11,12,24,25: </a:t>
            </a:r>
            <a:r>
              <a:rPr lang="en-GB" sz="900" dirty="0"/>
              <a:t>https://</a:t>
            </a:r>
            <a:r>
              <a:rPr lang="en-GB" sz="900" dirty="0" err="1"/>
              <a:t>www.shutterstock.com</a:t>
            </a:r>
            <a:r>
              <a:rPr lang="en-GB" sz="900" dirty="0"/>
              <a:t>/image-photo/count-per-minute-scale-radiation-contamination-1750885538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Fig. 4,5,8,9,10,15,16,26,28,29,30: </a:t>
            </a:r>
            <a:r>
              <a:rPr lang="en-GB" sz="900" dirty="0"/>
              <a:t>own figure 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Fig. 6,30: </a:t>
            </a:r>
            <a:r>
              <a:rPr lang="en-GB" sz="900" dirty="0"/>
              <a:t>https://</a:t>
            </a:r>
            <a:r>
              <a:rPr lang="en-GB" sz="900" dirty="0" err="1"/>
              <a:t>mathshistory.st-andrews.ac.uk</a:t>
            </a:r>
            <a:r>
              <a:rPr lang="en-GB" sz="900" dirty="0"/>
              <a:t>/Biographies/</a:t>
            </a:r>
            <a:r>
              <a:rPr lang="en-GB" sz="900" dirty="0" err="1"/>
              <a:t>Bell_John</a:t>
            </a:r>
            <a:r>
              <a:rPr lang="en-GB" sz="900" dirty="0"/>
              <a:t>/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Fig. 7: </a:t>
            </a:r>
            <a:r>
              <a:rPr lang="en-GB" sz="900" dirty="0"/>
              <a:t>https://</a:t>
            </a:r>
            <a:r>
              <a:rPr lang="en-GB" sz="900" dirty="0" err="1"/>
              <a:t>www.britannica.com</a:t>
            </a:r>
            <a:r>
              <a:rPr lang="en-GB" sz="900" dirty="0"/>
              <a:t>/biography/Richard-Feynman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Fig. 13: </a:t>
            </a:r>
            <a:r>
              <a:rPr lang="en-GB" sz="900" dirty="0"/>
              <a:t>Feldmann, </a:t>
            </a:r>
            <a:r>
              <a:rPr lang="en-GB" sz="900" dirty="0" err="1"/>
              <a:t>Tumulka</a:t>
            </a:r>
            <a:r>
              <a:rPr lang="en-GB" sz="900" dirty="0"/>
              <a:t>, Parameter Diagrams of the GRW and CSL Theories of Wave Function Collapse, Journal of Physics A (2012) 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Fig. 14: </a:t>
            </a:r>
            <a:r>
              <a:rPr lang="en-GB" sz="900" dirty="0"/>
              <a:t>Fein, Geyer, Zwick, et al. Quantum superposition of molecules beyond 25 </a:t>
            </a:r>
            <a:r>
              <a:rPr lang="en-GB" sz="900" dirty="0" err="1"/>
              <a:t>kDa</a:t>
            </a:r>
            <a:r>
              <a:rPr lang="en-GB" sz="900" dirty="0"/>
              <a:t>., Nat. Phys. (2019)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Fig. 17: </a:t>
            </a:r>
            <a:r>
              <a:rPr lang="en-GB" sz="900" dirty="0" err="1"/>
              <a:t>Norsen</a:t>
            </a:r>
            <a:r>
              <a:rPr lang="en-GB" sz="900" dirty="0"/>
              <a:t>, Foundations of Quantum Mechanics (An Exploration of the Physical Meaning of Quantum Theory), Springer (2017)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Fig. 18:</a:t>
            </a:r>
            <a:r>
              <a:rPr lang="en-GB" sz="900" dirty="0"/>
              <a:t> https://</a:t>
            </a:r>
            <a:r>
              <a:rPr lang="en-GB" sz="900" dirty="0" err="1"/>
              <a:t>de.wikipedia.org</a:t>
            </a:r>
            <a:r>
              <a:rPr lang="en-GB" sz="900" dirty="0"/>
              <a:t>/wiki/De-Broglie-Bohm-</a:t>
            </a:r>
            <a:r>
              <a:rPr lang="en-GB" sz="900" dirty="0" err="1"/>
              <a:t>Theorie</a:t>
            </a:r>
            <a:r>
              <a:rPr lang="en-GB" sz="900" dirty="0"/>
              <a:t>#/media/</a:t>
            </a:r>
            <a:r>
              <a:rPr lang="en-GB" sz="900" dirty="0" err="1"/>
              <a:t>Datei:Doppelspalt.svg</a:t>
            </a:r>
            <a:endParaRPr lang="en-GB" sz="900" dirty="0"/>
          </a:p>
          <a:p>
            <a:pPr>
              <a:lnSpc>
                <a:spcPct val="100000"/>
              </a:lnSpc>
            </a:pPr>
            <a:r>
              <a:rPr lang="en-GB" sz="900" b="1" dirty="0"/>
              <a:t>Fig. 19: </a:t>
            </a:r>
            <a:r>
              <a:rPr lang="en-GB" sz="900" dirty="0"/>
              <a:t>Kocsis, Braverman et. al., Observing the Average Trajectories of Single Photons in a Two-Slit Interferometer, Science,  (2011) 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Fig. 20,21: </a:t>
            </a:r>
            <a:r>
              <a:rPr lang="en-GB" sz="900" dirty="0"/>
              <a:t>https://</a:t>
            </a:r>
            <a:r>
              <a:rPr lang="en-GB" sz="900" dirty="0" err="1"/>
              <a:t>www.youtube.com</a:t>
            </a:r>
            <a:r>
              <a:rPr lang="en-GB" sz="900" dirty="0"/>
              <a:t>/</a:t>
            </a:r>
            <a:r>
              <a:rPr lang="en-GB" sz="900" dirty="0" err="1"/>
              <a:t>watch?v</a:t>
            </a:r>
            <a:r>
              <a:rPr lang="en-GB" sz="900" dirty="0"/>
              <a:t>=</a:t>
            </a:r>
            <a:r>
              <a:rPr lang="en-GB" sz="900" dirty="0" err="1"/>
              <a:t>WIyTZDHuarQ&amp;t</a:t>
            </a:r>
            <a:r>
              <a:rPr lang="en-GB" sz="900" dirty="0"/>
              <a:t>=302s also http://</a:t>
            </a:r>
            <a:r>
              <a:rPr lang="en-GB" sz="900" dirty="0" err="1"/>
              <a:t>dualwalkers.com</a:t>
            </a:r>
            <a:r>
              <a:rPr lang="en-GB" sz="900" dirty="0"/>
              <a:t>/ and https://</a:t>
            </a:r>
            <a:r>
              <a:rPr lang="en-GB" sz="900" dirty="0" err="1"/>
              <a:t>www.youtube.com</a:t>
            </a:r>
            <a:r>
              <a:rPr lang="en-GB" sz="900" dirty="0"/>
              <a:t>/channel/</a:t>
            </a:r>
            <a:r>
              <a:rPr lang="en-GB" sz="900" dirty="0" err="1"/>
              <a:t>UCQBKkDxFp-nclC-v_kpjqxA</a:t>
            </a:r>
            <a:endParaRPr lang="en-GB" sz="900" dirty="0"/>
          </a:p>
          <a:p>
            <a:pPr>
              <a:lnSpc>
                <a:spcPct val="100000"/>
              </a:lnSpc>
            </a:pPr>
            <a:r>
              <a:rPr lang="en-GB" sz="900" b="1" dirty="0"/>
              <a:t>Fig. 22,23:</a:t>
            </a:r>
            <a:r>
              <a:rPr lang="en-GB" sz="900" dirty="0"/>
              <a:t> Bush &amp; </a:t>
            </a:r>
            <a:r>
              <a:rPr lang="en-GB" sz="900" dirty="0" err="1"/>
              <a:t>Oza</a:t>
            </a:r>
            <a:r>
              <a:rPr lang="en-GB" sz="900" dirty="0"/>
              <a:t>, Hydrodynamic quantum </a:t>
            </a:r>
            <a:r>
              <a:rPr lang="en-GB" sz="900" dirty="0" err="1"/>
              <a:t>analogs</a:t>
            </a:r>
            <a:r>
              <a:rPr lang="en-GB" sz="900" dirty="0"/>
              <a:t>, Reports on Progress in Physics, (2020) 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Fig. 27</a:t>
            </a:r>
            <a:r>
              <a:rPr lang="en-GB" sz="900" dirty="0"/>
              <a:t>: Das &amp; </a:t>
            </a:r>
            <a:r>
              <a:rPr lang="en-GB" sz="900" dirty="0" err="1"/>
              <a:t>Dürr</a:t>
            </a:r>
            <a:r>
              <a:rPr lang="en-GB" sz="900" dirty="0"/>
              <a:t>, Arrival Time Distributions of Spin-1/2 Particles, Master‘s Thesis, (2017) 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Fig. 31: </a:t>
            </a:r>
            <a:r>
              <a:rPr lang="en-GB" sz="900" dirty="0"/>
              <a:t>https://</a:t>
            </a:r>
            <a:r>
              <a:rPr lang="en-GB" sz="900" dirty="0" err="1"/>
              <a:t>pixabay.com</a:t>
            </a:r>
            <a:r>
              <a:rPr lang="en-GB" sz="900" dirty="0"/>
              <a:t>/de/illustrations/search/sandwiches/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Fig. 32: </a:t>
            </a:r>
            <a:r>
              <a:rPr lang="en-GB" sz="900" dirty="0"/>
              <a:t>https://www.tequantum.eu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Last slide: </a:t>
            </a:r>
            <a:r>
              <a:rPr lang="en-GB" sz="900" dirty="0"/>
              <a:t>https://i.redd.it/pz6s3irlge861.png</a:t>
            </a:r>
          </a:p>
          <a:p>
            <a:pPr>
              <a:lnSpc>
                <a:spcPct val="100000"/>
              </a:lnSpc>
            </a:pPr>
            <a:r>
              <a:rPr lang="en-GB" sz="900" b="1" dirty="0"/>
              <a:t>Title picture: </a:t>
            </a:r>
            <a:r>
              <a:rPr lang="en-GB" sz="900" dirty="0"/>
              <a:t>https://</a:t>
            </a:r>
            <a:r>
              <a:rPr lang="en-GB" sz="900" dirty="0" err="1"/>
              <a:t>www.eon.com</a:t>
            </a:r>
            <a:r>
              <a:rPr lang="en-GB" sz="900" dirty="0"/>
              <a:t>/de/investor-relations/praesentationen.html#2020</a:t>
            </a:r>
          </a:p>
          <a:p>
            <a:pPr>
              <a:lnSpc>
                <a:spcPct val="100000"/>
              </a:lnSpc>
            </a:pPr>
            <a:endParaRPr lang="en-GB" sz="900" dirty="0"/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353444-EE37-5440-A56D-DAE06DD1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796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EEAF5-1385-8E4E-93BD-111394B49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 - Literature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A3442A-B957-2640-B2A6-FA2FD835A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GB" sz="900" dirty="0" err="1"/>
              <a:t>Bassi</a:t>
            </a:r>
            <a:r>
              <a:rPr lang="en-GB" sz="900" dirty="0"/>
              <a:t>, Lochan, </a:t>
            </a:r>
            <a:r>
              <a:rPr lang="en-GB" sz="900" dirty="0" err="1"/>
              <a:t>et.al</a:t>
            </a:r>
            <a:r>
              <a:rPr lang="en-GB" sz="900" dirty="0"/>
              <a:t>., Models of wave-function collapse, underlying theories, and experimental tests, </a:t>
            </a:r>
            <a:r>
              <a:rPr lang="en-GB" sz="900" i="1" dirty="0"/>
              <a:t>Rev. Mod. Phys. 85, 471</a:t>
            </a:r>
            <a:r>
              <a:rPr lang="en-GB" sz="900" dirty="0"/>
              <a:t> (2013), DOI: https://</a:t>
            </a:r>
            <a:r>
              <a:rPr lang="en-GB" sz="900" dirty="0" err="1"/>
              <a:t>doi.org</a:t>
            </a:r>
            <a:r>
              <a:rPr lang="en-GB" sz="900" dirty="0"/>
              <a:t>/10.1103/RevModPhys.85.471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en-GB" sz="900" dirty="0"/>
              <a:t>Bell, Against measurement, </a:t>
            </a:r>
            <a:r>
              <a:rPr lang="en-GB" sz="900" i="1" dirty="0"/>
              <a:t>Phys. World 3 (8) 33</a:t>
            </a:r>
            <a:r>
              <a:rPr lang="en-GB" sz="900" dirty="0"/>
              <a:t> (1990), DOI: https://</a:t>
            </a:r>
            <a:r>
              <a:rPr lang="en-GB" sz="900" dirty="0" err="1"/>
              <a:t>doi.org</a:t>
            </a:r>
            <a:r>
              <a:rPr lang="en-GB" sz="900" dirty="0"/>
              <a:t>/10.1088/2058-7058/3/8/26  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de-DE" sz="900" dirty="0"/>
              <a:t>Bell, Sechs mögliche Welten der Quantenmechanik, </a:t>
            </a:r>
            <a:r>
              <a:rPr lang="de-DE" sz="900" i="1" dirty="0"/>
              <a:t>De </a:t>
            </a:r>
            <a:r>
              <a:rPr lang="de-DE" sz="900" i="1" dirty="0" err="1"/>
              <a:t>Gruyter</a:t>
            </a:r>
            <a:r>
              <a:rPr lang="de-DE" sz="900" i="1" dirty="0"/>
              <a:t> </a:t>
            </a:r>
            <a:r>
              <a:rPr lang="de-DE" sz="900" dirty="0"/>
              <a:t>(2012), ISBN: 9783486713893</a:t>
            </a:r>
          </a:p>
          <a:p>
            <a:pPr lvl="0">
              <a:buFont typeface="+mj-lt"/>
              <a:buAutoNum type="arabicPeriod"/>
            </a:pPr>
            <a:r>
              <a:rPr lang="en-GB" sz="900" dirty="0"/>
              <a:t>Bush, </a:t>
            </a:r>
            <a:r>
              <a:rPr lang="en-GB" sz="900" dirty="0" err="1"/>
              <a:t>Oza</a:t>
            </a:r>
            <a:r>
              <a:rPr lang="en-GB" sz="900" dirty="0"/>
              <a:t>, Hydrodynamic quantum </a:t>
            </a:r>
            <a:r>
              <a:rPr lang="en-GB" sz="900" dirty="0" err="1"/>
              <a:t>analogs</a:t>
            </a:r>
            <a:r>
              <a:rPr lang="en-GB" sz="900" dirty="0"/>
              <a:t>, </a:t>
            </a:r>
            <a:r>
              <a:rPr lang="en-GB" sz="900" i="1" dirty="0"/>
              <a:t>Reports on Progress in Physics, </a:t>
            </a:r>
            <a:r>
              <a:rPr lang="en-GB" sz="900" dirty="0"/>
              <a:t>(2020)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en-GB" sz="900" dirty="0" err="1"/>
              <a:t>Carlesso</a:t>
            </a:r>
            <a:r>
              <a:rPr lang="en-GB" sz="900" dirty="0"/>
              <a:t>, </a:t>
            </a:r>
            <a:r>
              <a:rPr lang="en-GB" sz="900" dirty="0" err="1"/>
              <a:t>Bassi</a:t>
            </a:r>
            <a:r>
              <a:rPr lang="en-GB" sz="900" dirty="0"/>
              <a:t>, </a:t>
            </a:r>
            <a:r>
              <a:rPr lang="en-GB" sz="900" dirty="0" err="1"/>
              <a:t>et.al</a:t>
            </a:r>
            <a:r>
              <a:rPr lang="en-GB" sz="900" dirty="0"/>
              <a:t>., Experimental bounds on collapse models from gravitational wave detectors, </a:t>
            </a:r>
            <a:r>
              <a:rPr lang="en-GB" sz="900" i="1" dirty="0"/>
              <a:t>Phys. Rev. D 94, 124036</a:t>
            </a:r>
            <a:r>
              <a:rPr lang="en-GB" sz="900" dirty="0"/>
              <a:t> (2016), DOI: https://</a:t>
            </a:r>
            <a:r>
              <a:rPr lang="en-GB" sz="900" dirty="0" err="1"/>
              <a:t>doi.org</a:t>
            </a:r>
            <a:r>
              <a:rPr lang="en-GB" sz="900" dirty="0"/>
              <a:t>/10.1103/PhysRevD.94.124036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en-GB" sz="900" dirty="0"/>
              <a:t>Das, Arrival Time Distributions of Spin-1/2 Particles, </a:t>
            </a:r>
            <a:r>
              <a:rPr lang="en-GB" sz="900" i="1" dirty="0"/>
              <a:t>Master’s Thesis</a:t>
            </a:r>
            <a:r>
              <a:rPr lang="en-GB" sz="900" dirty="0"/>
              <a:t> (2017), https://</a:t>
            </a:r>
            <a:r>
              <a:rPr lang="en-GB" sz="900" dirty="0" err="1"/>
              <a:t>bohmian-mechanics.net</a:t>
            </a:r>
            <a:r>
              <a:rPr lang="en-GB" sz="900" dirty="0"/>
              <a:t>/files/theses/</a:t>
            </a:r>
            <a:r>
              <a:rPr lang="en-GB" sz="900" dirty="0" err="1"/>
              <a:t>das_thesis.pdf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en-GB" sz="900" dirty="0"/>
              <a:t>Das, </a:t>
            </a:r>
            <a:r>
              <a:rPr lang="en-GB" sz="900" dirty="0" err="1"/>
              <a:t>Dürr</a:t>
            </a:r>
            <a:r>
              <a:rPr lang="en-GB" sz="900" dirty="0"/>
              <a:t>, Arrival Time Distributions of Spin-1/2 Particles, </a:t>
            </a:r>
            <a:r>
              <a:rPr lang="en-GB" sz="900" i="1" dirty="0"/>
              <a:t>Sci Rep 9, 2242</a:t>
            </a:r>
            <a:r>
              <a:rPr lang="en-GB" sz="900" dirty="0"/>
              <a:t> (2019), DOI: https://</a:t>
            </a:r>
            <a:r>
              <a:rPr lang="en-GB" sz="900" dirty="0" err="1"/>
              <a:t>doi.org</a:t>
            </a:r>
            <a:r>
              <a:rPr lang="en-GB" sz="900" dirty="0"/>
              <a:t>/10.1038/s41598-018-38261-4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en-GB" sz="900" dirty="0" err="1"/>
              <a:t>Daumer</a:t>
            </a:r>
            <a:r>
              <a:rPr lang="en-GB" sz="900" dirty="0"/>
              <a:t>, </a:t>
            </a:r>
            <a:r>
              <a:rPr lang="en-GB" sz="900" dirty="0" err="1"/>
              <a:t>Dürr</a:t>
            </a:r>
            <a:r>
              <a:rPr lang="en-GB" sz="900" dirty="0"/>
              <a:t>, et al., On the Quantum Probability Flux Through Surfaces, </a:t>
            </a:r>
            <a:r>
              <a:rPr lang="en-GB" sz="900" i="1" dirty="0"/>
              <a:t>Journal of Statistical Physics 88, 967–97</a:t>
            </a:r>
            <a:r>
              <a:rPr lang="en-GB" sz="900" dirty="0"/>
              <a:t>7 (1997), DOI: https://</a:t>
            </a:r>
            <a:r>
              <a:rPr lang="en-GB" sz="900" dirty="0" err="1"/>
              <a:t>doi.org</a:t>
            </a:r>
            <a:r>
              <a:rPr lang="en-GB" sz="900" dirty="0"/>
              <a:t>/10.1023/B:JOSS.0000015181.86864.fb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en-US" sz="900" dirty="0" err="1"/>
              <a:t>Dürr</a:t>
            </a:r>
            <a:r>
              <a:rPr lang="en-US" sz="900" dirty="0"/>
              <a:t>, Goldstein </a:t>
            </a:r>
            <a:r>
              <a:rPr lang="en-US" sz="900" dirty="0" err="1"/>
              <a:t>et.al</a:t>
            </a:r>
            <a:r>
              <a:rPr lang="en-US" sz="900" dirty="0"/>
              <a:t>., Can </a:t>
            </a:r>
            <a:r>
              <a:rPr lang="en-US" sz="900" dirty="0" err="1"/>
              <a:t>Bohmian</a:t>
            </a:r>
            <a:r>
              <a:rPr lang="en-US" sz="900" dirty="0"/>
              <a:t> mechanics be made relativistic?, </a:t>
            </a:r>
            <a:r>
              <a:rPr lang="en-US" sz="900" i="1" dirty="0"/>
              <a:t>Proc. R. Soc. A. 470: </a:t>
            </a:r>
            <a:r>
              <a:rPr lang="en-US" sz="900" dirty="0"/>
              <a:t>20130699 </a:t>
            </a:r>
            <a:r>
              <a:rPr lang="en-US" sz="900" i="1" dirty="0"/>
              <a:t>(2014)</a:t>
            </a:r>
            <a:r>
              <a:rPr lang="en-US" sz="900" dirty="0"/>
              <a:t>, DOI: http://</a:t>
            </a:r>
            <a:r>
              <a:rPr lang="en-US" sz="900" dirty="0" err="1"/>
              <a:t>doi.org</a:t>
            </a:r>
            <a:r>
              <a:rPr lang="en-US" sz="900" dirty="0"/>
              <a:t>/10.1098/rspa.2013.0699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en-GB" sz="900" dirty="0" err="1"/>
              <a:t>Dürr</a:t>
            </a:r>
            <a:r>
              <a:rPr lang="en-GB" sz="900" dirty="0"/>
              <a:t>, Goldstein </a:t>
            </a:r>
            <a:r>
              <a:rPr lang="en-GB" sz="900" dirty="0" err="1"/>
              <a:t>et.al</a:t>
            </a:r>
            <a:r>
              <a:rPr lang="en-GB" sz="900" dirty="0"/>
              <a:t>., Quantum Physics without Quantum Philosophy, </a:t>
            </a:r>
            <a:r>
              <a:rPr lang="en-GB" sz="900" i="1" dirty="0"/>
              <a:t>Springer</a:t>
            </a:r>
            <a:r>
              <a:rPr lang="en-GB" sz="900" dirty="0"/>
              <a:t> (2013), DOI: https://</a:t>
            </a:r>
            <a:r>
              <a:rPr lang="en-GB" sz="900" dirty="0" err="1"/>
              <a:t>doi.org</a:t>
            </a:r>
            <a:r>
              <a:rPr lang="en-GB" sz="900" dirty="0"/>
              <a:t>/10.1007/978-3-642-30690-7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en-GB" sz="900" dirty="0" err="1"/>
              <a:t>Dürr</a:t>
            </a:r>
            <a:r>
              <a:rPr lang="en-GB" sz="900" dirty="0"/>
              <a:t>, Goldstein, </a:t>
            </a:r>
            <a:r>
              <a:rPr lang="en-GB" sz="900" dirty="0" err="1"/>
              <a:t>et.al</a:t>
            </a:r>
            <a:r>
              <a:rPr lang="en-GB" sz="900" dirty="0"/>
              <a:t>., </a:t>
            </a:r>
            <a:r>
              <a:rPr lang="en-GB" sz="900" dirty="0" err="1"/>
              <a:t>Bohmian</a:t>
            </a:r>
            <a:r>
              <a:rPr lang="en-GB" sz="900" dirty="0"/>
              <a:t> Mechanics and Quantum Field Theory, </a:t>
            </a:r>
            <a:r>
              <a:rPr lang="en-GB" sz="900" i="1" dirty="0"/>
              <a:t>Phys. Rev. Lett. 93, 090402</a:t>
            </a:r>
            <a:r>
              <a:rPr lang="en-GB" sz="900" dirty="0"/>
              <a:t> (2004), DOI: https://</a:t>
            </a:r>
            <a:r>
              <a:rPr lang="en-GB" sz="900" dirty="0" err="1"/>
              <a:t>doi.org</a:t>
            </a:r>
            <a:r>
              <a:rPr lang="en-GB" sz="900" dirty="0"/>
              <a:t>/10.1103/PhysRevLett.93.090402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de-DE" sz="900" dirty="0"/>
              <a:t>Dürr, </a:t>
            </a:r>
            <a:r>
              <a:rPr lang="de-DE" sz="900" dirty="0" err="1"/>
              <a:t>Lazarovici</a:t>
            </a:r>
            <a:r>
              <a:rPr lang="de-DE" sz="900" dirty="0"/>
              <a:t>, Verständliche Quantenmechanik (Drei mögliche Weltbilder der Quantenphysik), </a:t>
            </a:r>
            <a:r>
              <a:rPr lang="de-DE" sz="900" i="1" dirty="0"/>
              <a:t>Springer</a:t>
            </a:r>
            <a:r>
              <a:rPr lang="de-DE" sz="900" dirty="0"/>
              <a:t> (2018), DOI: https://</a:t>
            </a:r>
            <a:r>
              <a:rPr lang="de-DE" sz="900" dirty="0" err="1"/>
              <a:t>doi.org</a:t>
            </a:r>
            <a:r>
              <a:rPr lang="de-DE" sz="900" dirty="0"/>
              <a:t>/10.1007/978-3-662-55888-1 </a:t>
            </a:r>
          </a:p>
          <a:p>
            <a:pPr lvl="0">
              <a:buFont typeface="+mj-lt"/>
              <a:buAutoNum type="arabicPeriod"/>
            </a:pPr>
            <a:r>
              <a:rPr lang="de-DE" sz="900" dirty="0"/>
              <a:t>Fein, Geyer, Zwick, et al. </a:t>
            </a:r>
            <a:r>
              <a:rPr lang="en-GB" sz="900" dirty="0"/>
              <a:t>Quantum superposition of molecules beyond 25 </a:t>
            </a:r>
            <a:r>
              <a:rPr lang="en-GB" sz="900" dirty="0" err="1"/>
              <a:t>kDa</a:t>
            </a:r>
            <a:r>
              <a:rPr lang="en-GB" sz="900" dirty="0"/>
              <a:t>., </a:t>
            </a:r>
            <a:r>
              <a:rPr lang="en-GB" sz="900" i="1" dirty="0"/>
              <a:t>Nat. Phys. 15</a:t>
            </a:r>
            <a:r>
              <a:rPr lang="en-GB" sz="900" dirty="0"/>
              <a:t> (2019), DOI: https://</a:t>
            </a:r>
            <a:r>
              <a:rPr lang="en-GB" sz="900" dirty="0" err="1"/>
              <a:t>doi.org</a:t>
            </a:r>
            <a:r>
              <a:rPr lang="en-GB" sz="900" dirty="0"/>
              <a:t>/10.1038/s41567-019-0663-9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en-GB" sz="900" dirty="0"/>
              <a:t>Feldmann, </a:t>
            </a:r>
            <a:r>
              <a:rPr lang="en-GB" sz="900" dirty="0" err="1"/>
              <a:t>Tumulka</a:t>
            </a:r>
            <a:r>
              <a:rPr lang="en-GB" sz="900" dirty="0"/>
              <a:t>, Parameter Diagrams of the GRW and CSL Theories of Wave Function Collapse, </a:t>
            </a:r>
            <a:r>
              <a:rPr lang="en-GB" sz="900" i="1" dirty="0"/>
              <a:t>J. Phys. A: Math. </a:t>
            </a:r>
            <a:r>
              <a:rPr lang="en-GB" sz="900" i="1" dirty="0" err="1"/>
              <a:t>Theor</a:t>
            </a:r>
            <a:r>
              <a:rPr lang="en-GB" sz="900" i="1" dirty="0"/>
              <a:t>. 45 065304</a:t>
            </a:r>
            <a:r>
              <a:rPr lang="en-GB" sz="900" dirty="0"/>
              <a:t> (2012), DOI: https://</a:t>
            </a:r>
            <a:r>
              <a:rPr lang="en-GB" sz="900" dirty="0" err="1"/>
              <a:t>doi.org</a:t>
            </a:r>
            <a:r>
              <a:rPr lang="en-GB" sz="900" dirty="0"/>
              <a:t>/10.1088/1751-8113/45/6/065304</a:t>
            </a:r>
            <a:endParaRPr lang="de-DE" sz="900" dirty="0"/>
          </a:p>
          <a:p>
            <a:pPr lvl="0">
              <a:buFont typeface="+mj-lt"/>
              <a:buAutoNum type="arabicPeriod"/>
            </a:pPr>
            <a:r>
              <a:rPr lang="en-GB" sz="900" dirty="0" err="1"/>
              <a:t>Friebe</a:t>
            </a:r>
            <a:r>
              <a:rPr lang="en-GB" sz="900" dirty="0"/>
              <a:t>, Kuhlmann </a:t>
            </a:r>
            <a:r>
              <a:rPr lang="en-GB" sz="900" dirty="0" err="1"/>
              <a:t>et.al</a:t>
            </a:r>
            <a:r>
              <a:rPr lang="en-GB" sz="900" dirty="0"/>
              <a:t>., The Philosophy of Quantum Mechanics, </a:t>
            </a:r>
            <a:r>
              <a:rPr lang="en-GB" sz="900" i="1" dirty="0"/>
              <a:t>Springer</a:t>
            </a:r>
            <a:r>
              <a:rPr lang="en-GB" sz="900" dirty="0"/>
              <a:t> (2018), DOI: https://</a:t>
            </a:r>
            <a:r>
              <a:rPr lang="en-GB" sz="900" dirty="0" err="1"/>
              <a:t>doi.org</a:t>
            </a:r>
            <a:r>
              <a:rPr lang="en-GB" sz="900" dirty="0"/>
              <a:t>/10.1007/978-3-319-78356-7</a:t>
            </a:r>
            <a:endParaRPr lang="de-DE" sz="900" dirty="0"/>
          </a:p>
          <a:p>
            <a:pPr>
              <a:buFont typeface="+mj-lt"/>
              <a:buAutoNum type="arabicPeriod"/>
            </a:pPr>
            <a:endParaRPr lang="en-GB" sz="9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9BAD86-00F1-A748-BE05-6BE06E2C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669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AF84E9-D8EB-DC45-9E75-99766A1B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 - Literature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2A1066-69E0-EB4C-8F52-47F7744F4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+mj-lt"/>
              <a:buAutoNum type="arabicPeriod" startAt="16"/>
            </a:pPr>
            <a:r>
              <a:rPr lang="en-GB" sz="900" dirty="0"/>
              <a:t>Leifer, Is the Quantum State Real? An Extended Review of </a:t>
            </a:r>
            <a:r>
              <a:rPr lang="el-GR" sz="900" dirty="0"/>
              <a:t>ψ-</a:t>
            </a:r>
            <a:r>
              <a:rPr lang="en-GB" sz="900" dirty="0"/>
              <a:t>ontology Theorems, </a:t>
            </a:r>
            <a:r>
              <a:rPr lang="en-GB" sz="900" i="1" dirty="0"/>
              <a:t>Quanta 2014; 3: 67–155 </a:t>
            </a:r>
            <a:r>
              <a:rPr lang="en-GB" sz="900" dirty="0"/>
              <a:t>(2014), DOI: https://</a:t>
            </a:r>
            <a:r>
              <a:rPr lang="en-GB" sz="900" dirty="0" err="1"/>
              <a:t>doi.org</a:t>
            </a:r>
            <a:r>
              <a:rPr lang="en-GB" sz="900" dirty="0"/>
              <a:t>/10.12743/quanta.v3i1.22 </a:t>
            </a:r>
            <a:endParaRPr lang="de-DE" sz="900" dirty="0"/>
          </a:p>
          <a:p>
            <a:pPr lvl="0">
              <a:buFont typeface="+mj-lt"/>
              <a:buAutoNum type="arabicPeriod" startAt="16"/>
            </a:pPr>
            <a:r>
              <a:rPr lang="en-GB" sz="900" dirty="0"/>
              <a:t>Lewis, Quantum Ontology: A Guide to the Metaphysics of Quantum Mechanics, </a:t>
            </a:r>
            <a:r>
              <a:rPr lang="en-GB" sz="900" i="1" dirty="0"/>
              <a:t>Oxford Scholarship Online </a:t>
            </a:r>
            <a:r>
              <a:rPr lang="en-GB" sz="900" dirty="0"/>
              <a:t>(2016), DOI: 10.1093/</a:t>
            </a:r>
            <a:r>
              <a:rPr lang="en-GB" sz="900" dirty="0" err="1"/>
              <a:t>acprof:oso</a:t>
            </a:r>
            <a:r>
              <a:rPr lang="en-GB" sz="900" dirty="0"/>
              <a:t>/9780190469825.001.0001</a:t>
            </a:r>
            <a:endParaRPr lang="de-DE" sz="900" dirty="0"/>
          </a:p>
          <a:p>
            <a:pPr lvl="0">
              <a:buFont typeface="+mj-lt"/>
              <a:buAutoNum type="arabicPeriod" startAt="16"/>
            </a:pPr>
            <a:r>
              <a:rPr lang="en-GB" sz="900" dirty="0"/>
              <a:t>MAQRO: http://</a:t>
            </a:r>
            <a:r>
              <a:rPr lang="en-GB" sz="900" dirty="0" err="1"/>
              <a:t>maqro-mission.org</a:t>
            </a:r>
            <a:endParaRPr lang="de-DE" sz="900" dirty="0"/>
          </a:p>
          <a:p>
            <a:pPr lvl="0">
              <a:buFont typeface="+mj-lt"/>
              <a:buAutoNum type="arabicPeriod" startAt="16"/>
            </a:pPr>
            <a:r>
              <a:rPr lang="en-GB" sz="900" dirty="0"/>
              <a:t>Maudlin, Three measurement problems, </a:t>
            </a:r>
            <a:r>
              <a:rPr lang="en-GB" sz="900" i="1" dirty="0" err="1"/>
              <a:t>Topoi</a:t>
            </a:r>
            <a:r>
              <a:rPr lang="en-GB" sz="900" i="1" dirty="0"/>
              <a:t> 14, 7–15</a:t>
            </a:r>
            <a:r>
              <a:rPr lang="en-GB" sz="900" dirty="0"/>
              <a:t> (1995), DOI: https://</a:t>
            </a:r>
            <a:r>
              <a:rPr lang="en-GB" sz="900" dirty="0" err="1"/>
              <a:t>doi.org</a:t>
            </a:r>
            <a:r>
              <a:rPr lang="en-GB" sz="900" dirty="0"/>
              <a:t>/10.1007/BF00763473 </a:t>
            </a:r>
            <a:endParaRPr lang="de-DE" sz="900" dirty="0"/>
          </a:p>
          <a:p>
            <a:pPr lvl="0">
              <a:buFont typeface="+mj-lt"/>
              <a:buAutoNum type="arabicPeriod" startAt="16"/>
            </a:pPr>
            <a:r>
              <a:rPr lang="en-GB" sz="900" dirty="0" err="1"/>
              <a:t>Nikolić</a:t>
            </a:r>
            <a:r>
              <a:rPr lang="en-GB" sz="900" dirty="0"/>
              <a:t> , Quantum Foundations II: Three no-go theorems, </a:t>
            </a:r>
            <a:r>
              <a:rPr lang="en-GB" sz="900" i="1" dirty="0"/>
              <a:t>unpublished</a:t>
            </a:r>
            <a:r>
              <a:rPr lang="en-GB" sz="900" dirty="0"/>
              <a:t> (2020), http://</a:t>
            </a:r>
            <a:r>
              <a:rPr lang="en-GB" sz="900" dirty="0" err="1"/>
              <a:t>thphys.irb.hr</a:t>
            </a:r>
            <a:r>
              <a:rPr lang="en-GB" sz="900" dirty="0"/>
              <a:t>/</a:t>
            </a:r>
            <a:r>
              <a:rPr lang="en-GB" sz="900" dirty="0" err="1"/>
              <a:t>phygeo</a:t>
            </a:r>
            <a:r>
              <a:rPr lang="en-GB" sz="900" dirty="0"/>
              <a:t>/files/Nikolicqfound2.pdf</a:t>
            </a:r>
            <a:endParaRPr lang="de-DE" sz="900" dirty="0"/>
          </a:p>
          <a:p>
            <a:pPr lvl="0">
              <a:buFont typeface="+mj-lt"/>
              <a:buAutoNum type="arabicPeriod" startAt="16"/>
            </a:pPr>
            <a:r>
              <a:rPr lang="en-GB" sz="900" dirty="0" err="1"/>
              <a:t>Norsen</a:t>
            </a:r>
            <a:r>
              <a:rPr lang="en-GB" sz="900" dirty="0"/>
              <a:t>, Foundations of Quantum Mechanics (An Exploration of the Physical Meaning of Quantum Theory), </a:t>
            </a:r>
            <a:r>
              <a:rPr lang="en-GB" sz="900" i="1" dirty="0"/>
              <a:t>Springer</a:t>
            </a:r>
            <a:r>
              <a:rPr lang="en-GB" sz="900" dirty="0"/>
              <a:t> (2017), DOI: https://</a:t>
            </a:r>
            <a:r>
              <a:rPr lang="en-GB" sz="900" dirty="0" err="1"/>
              <a:t>doi.org</a:t>
            </a:r>
            <a:r>
              <a:rPr lang="en-GB" sz="900" dirty="0"/>
              <a:t>/10.1007/978-3-319-65867-4 </a:t>
            </a:r>
            <a:endParaRPr lang="de-DE" sz="900" dirty="0"/>
          </a:p>
          <a:p>
            <a:pPr lvl="0">
              <a:buFont typeface="+mj-lt"/>
              <a:buAutoNum type="arabicPeriod" startAt="16"/>
            </a:pPr>
            <a:r>
              <a:rPr lang="en-GB" sz="900" dirty="0" err="1"/>
              <a:t>Oldofredi</a:t>
            </a:r>
            <a:r>
              <a:rPr lang="en-GB" sz="900" dirty="0"/>
              <a:t>, Primitive Ontology and Beyond: How Theories Meet the World, </a:t>
            </a:r>
            <a:r>
              <a:rPr lang="en-GB" sz="900" i="1" dirty="0"/>
              <a:t>Quantum Mechanics and Fundamentality: Naturalizing Quantum Theory between Scientific Realism and Ontological Indeterminacy, Springer (unpublished), </a:t>
            </a:r>
            <a:r>
              <a:rPr lang="en-GB" sz="900" dirty="0"/>
              <a:t>https://</a:t>
            </a:r>
            <a:r>
              <a:rPr lang="en-GB" sz="900" dirty="0" err="1"/>
              <a:t>arxiv.org</a:t>
            </a:r>
            <a:r>
              <a:rPr lang="en-GB" sz="900" dirty="0"/>
              <a:t>/abs/2104.13859</a:t>
            </a:r>
            <a:endParaRPr lang="de-DE" sz="900" dirty="0"/>
          </a:p>
          <a:p>
            <a:pPr lvl="0">
              <a:buFont typeface="+mj-lt"/>
              <a:buAutoNum type="arabicPeriod" startAt="16"/>
            </a:pPr>
            <a:r>
              <a:rPr lang="en-GB" sz="900" dirty="0" err="1"/>
              <a:t>Oldofredi</a:t>
            </a:r>
            <a:r>
              <a:rPr lang="en-GB" sz="900" dirty="0"/>
              <a:t>,. No-Go Theorems and the Foundations of Quantum Physics, </a:t>
            </a:r>
            <a:r>
              <a:rPr lang="en-GB" sz="900" i="1" dirty="0"/>
              <a:t>J Gen </a:t>
            </a:r>
            <a:r>
              <a:rPr lang="en-GB" sz="900" i="1" dirty="0" err="1"/>
              <a:t>Philos</a:t>
            </a:r>
            <a:r>
              <a:rPr lang="en-GB" sz="900" i="1" dirty="0"/>
              <a:t> Sci 49, 355–370</a:t>
            </a:r>
            <a:r>
              <a:rPr lang="en-GB" sz="900" dirty="0"/>
              <a:t> (2018), DOI: https://</a:t>
            </a:r>
            <a:r>
              <a:rPr lang="en-GB" sz="900" dirty="0" err="1"/>
              <a:t>doi.org</a:t>
            </a:r>
            <a:r>
              <a:rPr lang="en-GB" sz="900" dirty="0"/>
              <a:t>/10.1007/s10838-018-9404-5 </a:t>
            </a:r>
            <a:endParaRPr lang="de-DE" sz="900" dirty="0"/>
          </a:p>
          <a:p>
            <a:pPr lvl="0">
              <a:buFont typeface="+mj-lt"/>
              <a:buAutoNum type="arabicPeriod" startAt="16"/>
            </a:pPr>
            <a:r>
              <a:rPr lang="en-GB" sz="900" dirty="0"/>
              <a:t>Schrödinger, Die </a:t>
            </a:r>
            <a:r>
              <a:rPr lang="en-GB" sz="900" dirty="0" err="1"/>
              <a:t>gegenwärtige</a:t>
            </a:r>
            <a:r>
              <a:rPr lang="en-GB" sz="900" dirty="0"/>
              <a:t> Situation der </a:t>
            </a:r>
            <a:r>
              <a:rPr lang="en-GB" sz="900" dirty="0" err="1"/>
              <a:t>Quantenmechanik</a:t>
            </a:r>
            <a:r>
              <a:rPr lang="en-GB" sz="900" dirty="0"/>
              <a:t>, </a:t>
            </a:r>
            <a:r>
              <a:rPr lang="en-GB" sz="900" i="1" dirty="0" err="1"/>
              <a:t>Naturwissenschaften</a:t>
            </a:r>
            <a:r>
              <a:rPr lang="en-GB" sz="900" i="1" dirty="0"/>
              <a:t> 23, 844–849</a:t>
            </a:r>
            <a:r>
              <a:rPr lang="en-GB" sz="900" dirty="0"/>
              <a:t> (1935) https://</a:t>
            </a:r>
            <a:r>
              <a:rPr lang="en-GB" sz="900" dirty="0" err="1"/>
              <a:t>doi.org</a:t>
            </a:r>
            <a:r>
              <a:rPr lang="en-GB" sz="900" dirty="0"/>
              <a:t>/10.1007/BF01491987</a:t>
            </a:r>
            <a:endParaRPr lang="de-DE" sz="900" dirty="0"/>
          </a:p>
          <a:p>
            <a:pPr lvl="0">
              <a:buFont typeface="+mj-lt"/>
              <a:buAutoNum type="arabicPeriod" startAt="16"/>
            </a:pPr>
            <a:r>
              <a:rPr lang="en-GB" sz="900" dirty="0"/>
              <a:t>Stanford </a:t>
            </a:r>
            <a:r>
              <a:rPr lang="en-GB" sz="900" dirty="0" err="1"/>
              <a:t>Encyclopedia</a:t>
            </a:r>
            <a:r>
              <a:rPr lang="en-GB" sz="900" dirty="0"/>
              <a:t> of Philosophy (https://</a:t>
            </a:r>
            <a:r>
              <a:rPr lang="en-GB" sz="900" dirty="0" err="1"/>
              <a:t>plato.stanford.edu</a:t>
            </a:r>
            <a:r>
              <a:rPr lang="en-GB" sz="900" dirty="0"/>
              <a:t>/</a:t>
            </a:r>
            <a:r>
              <a:rPr lang="en-GB" sz="900" dirty="0" err="1"/>
              <a:t>index.html</a:t>
            </a:r>
            <a:r>
              <a:rPr lang="en-GB" sz="900" dirty="0"/>
              <a:t>) </a:t>
            </a:r>
            <a:endParaRPr lang="de-DE" sz="900" dirty="0"/>
          </a:p>
          <a:p>
            <a:pPr lvl="0">
              <a:buFont typeface="+mj-lt"/>
              <a:buAutoNum type="arabicPeriod" startAt="16"/>
            </a:pPr>
            <a:r>
              <a:rPr lang="en-GB" sz="900" dirty="0"/>
              <a:t>TEQ collaboration: https://</a:t>
            </a:r>
            <a:r>
              <a:rPr lang="en-GB" sz="900" dirty="0" err="1"/>
              <a:t>www.tequantum.eu</a:t>
            </a:r>
            <a:endParaRPr lang="de-DE" sz="900" dirty="0"/>
          </a:p>
          <a:p>
            <a:pPr lvl="0">
              <a:buFont typeface="+mj-lt"/>
              <a:buAutoNum type="arabicPeriod" startAt="16"/>
            </a:pPr>
            <a:r>
              <a:rPr lang="en-GB" sz="900" dirty="0" err="1"/>
              <a:t>Vona</a:t>
            </a:r>
            <a:r>
              <a:rPr lang="en-GB" sz="900" dirty="0"/>
              <a:t>, Hinrichs, </a:t>
            </a:r>
            <a:r>
              <a:rPr lang="en-GB" sz="900" dirty="0" err="1"/>
              <a:t>et.al</a:t>
            </a:r>
            <a:r>
              <a:rPr lang="en-GB" sz="900" dirty="0"/>
              <a:t>., What Does One Measure When One Measures the Arrival Time of a Quantum Particle?, </a:t>
            </a:r>
            <a:r>
              <a:rPr lang="en-GB" sz="900" i="1" dirty="0"/>
              <a:t>Phys. Rev. Lett. 111, 220404 </a:t>
            </a:r>
            <a:r>
              <a:rPr lang="en-GB" sz="900" dirty="0"/>
              <a:t>(2013), DOI: https://</a:t>
            </a:r>
            <a:r>
              <a:rPr lang="en-GB" sz="900" dirty="0" err="1"/>
              <a:t>doi.org</a:t>
            </a:r>
            <a:r>
              <a:rPr lang="en-GB" sz="900" dirty="0"/>
              <a:t>/10.1103/PhysRevLett.111.220404</a:t>
            </a:r>
            <a:endParaRPr lang="de-DE" sz="900" dirty="0"/>
          </a:p>
          <a:p>
            <a:pPr>
              <a:buFont typeface="+mj-lt"/>
              <a:buAutoNum type="arabicPeriod" startAt="16"/>
            </a:pPr>
            <a:endParaRPr lang="en-GB" sz="9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ACF272-948D-F548-A568-CD01A775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977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A9EBC-21C0-9649-8D4D-251A19CA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Content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342B28-1393-EE47-9FC8-F2ABAB8E2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8538"/>
            <a:ext cx="7886700" cy="4910871"/>
          </a:xfrm>
        </p:spPr>
        <p:txBody>
          <a:bodyPr/>
          <a:lstStyle/>
          <a:p>
            <a:pPr marL="457200" indent="-457200">
              <a:spcBef>
                <a:spcPts val="220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The measurement problem</a:t>
            </a:r>
          </a:p>
          <a:p>
            <a:pPr marL="457200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Copenhagen interpretation – a satisfying solution?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GRW theory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Experimental test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Bohmian mechanics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Experimental test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Conclusion &amp; outlook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63DAA9-D4D7-2A4C-9ABB-421D25D4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43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8DE645-4628-0F4F-B9E1-0A72E72DF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1.1 Schrödinger‘s cat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E346C9-0730-9D45-9623-D6C729D0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5</a:t>
            </a:fld>
            <a:endParaRPr lang="de-DE"/>
          </a:p>
        </p:txBody>
      </p:sp>
      <p:sp>
        <p:nvSpPr>
          <p:cNvPr id="57" name="Inhaltsplatzhalter 2">
            <a:extLst>
              <a:ext uri="{FF2B5EF4-FFF2-40B4-BE49-F238E27FC236}">
                <a16:creationId xmlns:a16="http://schemas.microsoft.com/office/drawing/2014/main" id="{EBCEB2FA-67A3-F54E-812F-F2A256169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5431"/>
            <a:ext cx="7886700" cy="4910871"/>
          </a:xfrm>
        </p:spPr>
        <p:txBody>
          <a:bodyPr/>
          <a:lstStyle/>
          <a:p>
            <a:r>
              <a:rPr lang="en-GB" dirty="0"/>
              <a:t>Specification of the measurement device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spcAft>
                <a:spcPts val="400"/>
              </a:spcAft>
              <a:buNone/>
            </a:pPr>
            <a:endParaRPr lang="en-GB" dirty="0"/>
          </a:p>
          <a:p>
            <a:r>
              <a:rPr lang="en-GB" dirty="0"/>
              <a:t>Time evolution of superposition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981411EA-FB6C-2A48-AE05-3238330D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308" b="95689"/>
          <a:stretch/>
        </p:blipFill>
        <p:spPr>
          <a:xfrm>
            <a:off x="1130584" y="2534041"/>
            <a:ext cx="2075962" cy="294561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03DF4E54-A200-364D-860B-E4FB71A45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334" b="95689"/>
          <a:stretch/>
        </p:blipFill>
        <p:spPr>
          <a:xfrm>
            <a:off x="948288" y="1970884"/>
            <a:ext cx="2410069" cy="294561"/>
          </a:xfrm>
          <a:prstGeom prst="rect">
            <a:avLst/>
          </a:prstGeom>
        </p:spPr>
      </p:pic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E4A8246C-041B-5349-8C4E-2130276B0E40}"/>
              </a:ext>
            </a:extLst>
          </p:cNvPr>
          <p:cNvGrpSpPr/>
          <p:nvPr/>
        </p:nvGrpSpPr>
        <p:grpSpPr>
          <a:xfrm>
            <a:off x="980372" y="3603086"/>
            <a:ext cx="4857750" cy="572320"/>
            <a:chOff x="1493716" y="3097255"/>
            <a:chExt cx="4857750" cy="572320"/>
          </a:xfrm>
        </p:grpSpPr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20E77736-D879-894B-BCC7-C58AADCD8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2308" b="94735"/>
            <a:stretch/>
          </p:blipFill>
          <p:spPr>
            <a:xfrm>
              <a:off x="1493716" y="3097255"/>
              <a:ext cx="4857750" cy="359737"/>
            </a:xfrm>
            <a:prstGeom prst="rect">
              <a:avLst/>
            </a:prstGeom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A90B6CE8-B608-2D41-88EA-E14FD5A7C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96833" b="95689"/>
            <a:stretch/>
          </p:blipFill>
          <p:spPr>
            <a:xfrm rot="5400000">
              <a:off x="4395236" y="3214906"/>
              <a:ext cx="266700" cy="642638"/>
            </a:xfrm>
            <a:prstGeom prst="rect">
              <a:avLst/>
            </a:prstGeom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A3AC8D24-A5F7-ED4B-B76B-66B93BD88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96833" b="95689"/>
            <a:stretch/>
          </p:blipFill>
          <p:spPr>
            <a:xfrm rot="5400000">
              <a:off x="5722180" y="3121000"/>
              <a:ext cx="266700" cy="827097"/>
            </a:xfrm>
            <a:prstGeom prst="rect">
              <a:avLst/>
            </a:prstGeom>
          </p:spPr>
        </p:pic>
      </p:grpSp>
      <p:pic>
        <p:nvPicPr>
          <p:cNvPr id="64" name="Grafik 63">
            <a:extLst>
              <a:ext uri="{FF2B5EF4-FFF2-40B4-BE49-F238E27FC236}">
                <a16:creationId xmlns:a16="http://schemas.microsoft.com/office/drawing/2014/main" id="{6F80D75B-00C8-FC40-82EA-22F97E8960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681" b="95215"/>
          <a:stretch/>
        </p:blipFill>
        <p:spPr>
          <a:xfrm>
            <a:off x="980372" y="4684609"/>
            <a:ext cx="3641997" cy="326934"/>
          </a:xfrm>
          <a:prstGeom prst="rect">
            <a:avLst/>
          </a:prstGeom>
        </p:spPr>
      </p:pic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60DFA13D-CE18-0D4C-8457-90AD0C670C26}"/>
              </a:ext>
            </a:extLst>
          </p:cNvPr>
          <p:cNvCxnSpPr/>
          <p:nvPr/>
        </p:nvCxnSpPr>
        <p:spPr>
          <a:xfrm>
            <a:off x="1895165" y="4077255"/>
            <a:ext cx="0" cy="433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B978C22A-AC98-964F-A395-6F668FA32720}"/>
              </a:ext>
            </a:extLst>
          </p:cNvPr>
          <p:cNvGrpSpPr/>
          <p:nvPr/>
        </p:nvGrpSpPr>
        <p:grpSpPr>
          <a:xfrm>
            <a:off x="3947397" y="5465883"/>
            <a:ext cx="122607" cy="482483"/>
            <a:chOff x="6029540" y="3961137"/>
            <a:chExt cx="122607" cy="482483"/>
          </a:xfrm>
        </p:grpSpPr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65A8852B-41AB-8044-93D6-B95B07D098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3534" y="3961137"/>
              <a:ext cx="48833" cy="2520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EAC539BC-95BC-8949-84D3-3477992787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9540" y="4125832"/>
              <a:ext cx="122607" cy="9653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Gerade Verbindung mit Pfeil 105">
              <a:extLst>
                <a:ext uri="{FF2B5EF4-FFF2-40B4-BE49-F238E27FC236}">
                  <a16:creationId xmlns:a16="http://schemas.microsoft.com/office/drawing/2014/main" id="{CD8B054F-0BFA-E84F-8183-EA5C721FE2E1}"/>
                </a:ext>
              </a:extLst>
            </p:cNvPr>
            <p:cNvCxnSpPr/>
            <p:nvPr/>
          </p:nvCxnSpPr>
          <p:spPr>
            <a:xfrm flipH="1">
              <a:off x="6082367" y="4129993"/>
              <a:ext cx="61304" cy="313627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2" name="Textfeld 101">
            <a:extLst>
              <a:ext uri="{FF2B5EF4-FFF2-40B4-BE49-F238E27FC236}">
                <a16:creationId xmlns:a16="http://schemas.microsoft.com/office/drawing/2014/main" id="{6283E793-23C6-2642-B402-58295A09873A}"/>
              </a:ext>
            </a:extLst>
          </p:cNvPr>
          <p:cNvSpPr txBox="1"/>
          <p:nvPr/>
        </p:nvSpPr>
        <p:spPr>
          <a:xfrm>
            <a:off x="628650" y="5480748"/>
            <a:ext cx="3281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Systemschrift"/>
              <a:buChar char="→"/>
            </a:pPr>
            <a:r>
              <a:rPr lang="en-GB" sz="2000" dirty="0"/>
              <a:t>Macroscopic superposition</a:t>
            </a:r>
          </a:p>
        </p:txBody>
      </p:sp>
      <p:pic>
        <p:nvPicPr>
          <p:cNvPr id="107" name="Grafik 106">
            <a:extLst>
              <a:ext uri="{FF2B5EF4-FFF2-40B4-BE49-F238E27FC236}">
                <a16:creationId xmlns:a16="http://schemas.microsoft.com/office/drawing/2014/main" id="{A1021777-9C98-EA43-9B4C-304C2A91A5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98745" b="97379"/>
          <a:stretch/>
        </p:blipFill>
        <p:spPr>
          <a:xfrm>
            <a:off x="1964277" y="1877264"/>
            <a:ext cx="105670" cy="177766"/>
          </a:xfrm>
          <a:prstGeom prst="rect">
            <a:avLst/>
          </a:prstGeom>
        </p:spPr>
      </p:pic>
      <p:pic>
        <p:nvPicPr>
          <p:cNvPr id="108" name="Grafik 107">
            <a:extLst>
              <a:ext uri="{FF2B5EF4-FFF2-40B4-BE49-F238E27FC236}">
                <a16:creationId xmlns:a16="http://schemas.microsoft.com/office/drawing/2014/main" id="{44BFD937-B9A0-FE45-9061-DBEF355C7C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98745" b="97379"/>
          <a:stretch/>
        </p:blipFill>
        <p:spPr>
          <a:xfrm>
            <a:off x="1965796" y="2439276"/>
            <a:ext cx="105670" cy="17776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3A03733-477C-F243-A802-B6517F485A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4659" b="95592"/>
          <a:stretch/>
        </p:blipFill>
        <p:spPr>
          <a:xfrm>
            <a:off x="8081159" y="2970810"/>
            <a:ext cx="360242" cy="2407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3E80712-A5D9-F44A-9B8F-DFB2941AFE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3181" b="95592"/>
          <a:stretch/>
        </p:blipFill>
        <p:spPr>
          <a:xfrm>
            <a:off x="6985683" y="2976794"/>
            <a:ext cx="459820" cy="2407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D7094EA-3973-6B47-8406-62E84638F41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6673" b="95592"/>
          <a:stretch/>
        </p:blipFill>
        <p:spPr>
          <a:xfrm>
            <a:off x="7594843" y="2973925"/>
            <a:ext cx="224389" cy="240709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FF891EBD-E873-FE4E-8DF1-40871A558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98745" b="97379"/>
          <a:stretch/>
        </p:blipFill>
        <p:spPr>
          <a:xfrm>
            <a:off x="2019933" y="4165692"/>
            <a:ext cx="105670" cy="17776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6CDF322-37C3-B64F-AE98-97173A74FE14}"/>
              </a:ext>
            </a:extLst>
          </p:cNvPr>
          <p:cNvGrpSpPr/>
          <p:nvPr/>
        </p:nvGrpSpPr>
        <p:grpSpPr>
          <a:xfrm>
            <a:off x="5789003" y="1966443"/>
            <a:ext cx="2702144" cy="937325"/>
            <a:chOff x="5789003" y="1966443"/>
            <a:chExt cx="2702144" cy="937325"/>
          </a:xfrm>
        </p:grpSpPr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91BF2E9A-4928-2849-BF50-D010CC8C598D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alphaModFix amt="65000"/>
            </a:blip>
            <a:srcRect l="9692" t="11547" r="9187" b="22172"/>
            <a:stretch/>
          </p:blipFill>
          <p:spPr>
            <a:xfrm>
              <a:off x="6897680" y="1985111"/>
              <a:ext cx="1593467" cy="918657"/>
            </a:xfrm>
            <a:prstGeom prst="rect">
              <a:avLst/>
            </a:prstGeom>
          </p:spPr>
        </p:pic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AAA4EAB5-E47A-E44A-80D5-976C056C40FC}"/>
                </a:ext>
              </a:extLst>
            </p:cNvPr>
            <p:cNvGrpSpPr/>
            <p:nvPr/>
          </p:nvGrpSpPr>
          <p:grpSpPr>
            <a:xfrm>
              <a:off x="5789003" y="1966443"/>
              <a:ext cx="2516868" cy="832983"/>
              <a:chOff x="5497829" y="1819150"/>
              <a:chExt cx="2516868" cy="832983"/>
            </a:xfrm>
          </p:grpSpPr>
          <p:grpSp>
            <p:nvGrpSpPr>
              <p:cNvPr id="67" name="Gruppieren 66">
                <a:extLst>
                  <a:ext uri="{FF2B5EF4-FFF2-40B4-BE49-F238E27FC236}">
                    <a16:creationId xmlns:a16="http://schemas.microsoft.com/office/drawing/2014/main" id="{3BDDACF7-14FB-6F4D-A8C5-989BC437EDFA}"/>
                  </a:ext>
                </a:extLst>
              </p:cNvPr>
              <p:cNvGrpSpPr/>
              <p:nvPr/>
            </p:nvGrpSpPr>
            <p:grpSpPr>
              <a:xfrm>
                <a:off x="5855530" y="1819150"/>
                <a:ext cx="2159167" cy="832983"/>
                <a:chOff x="6282876" y="2219486"/>
                <a:chExt cx="2159167" cy="832983"/>
              </a:xfrm>
            </p:grpSpPr>
            <p:grpSp>
              <p:nvGrpSpPr>
                <p:cNvPr id="69" name="Gruppieren 68">
                  <a:extLst>
                    <a:ext uri="{FF2B5EF4-FFF2-40B4-BE49-F238E27FC236}">
                      <a16:creationId xmlns:a16="http://schemas.microsoft.com/office/drawing/2014/main" id="{C3ACD036-0412-A748-9EF3-E07A3411182A}"/>
                    </a:ext>
                  </a:extLst>
                </p:cNvPr>
                <p:cNvGrpSpPr/>
                <p:nvPr/>
              </p:nvGrpSpPr>
              <p:grpSpPr>
                <a:xfrm>
                  <a:off x="6282876" y="2219486"/>
                  <a:ext cx="2159167" cy="832983"/>
                  <a:chOff x="6282876" y="2219486"/>
                  <a:chExt cx="2159167" cy="832983"/>
                </a:xfrm>
              </p:grpSpPr>
              <p:grpSp>
                <p:nvGrpSpPr>
                  <p:cNvPr id="72" name="Gruppieren 71">
                    <a:extLst>
                      <a:ext uri="{FF2B5EF4-FFF2-40B4-BE49-F238E27FC236}">
                        <a16:creationId xmlns:a16="http://schemas.microsoft.com/office/drawing/2014/main" id="{759B2F7E-6C96-7F48-8DE5-3E040D1652C5}"/>
                      </a:ext>
                    </a:extLst>
                  </p:cNvPr>
                  <p:cNvGrpSpPr/>
                  <p:nvPr/>
                </p:nvGrpSpPr>
                <p:grpSpPr>
                  <a:xfrm>
                    <a:off x="6282876" y="2219486"/>
                    <a:ext cx="2159167" cy="832983"/>
                    <a:chOff x="6282862" y="2495314"/>
                    <a:chExt cx="2159167" cy="832983"/>
                  </a:xfrm>
                </p:grpSpPr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3A0D716C-4129-8440-BCA5-F596A5609B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82862" y="2819674"/>
                      <a:ext cx="72000" cy="72000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5" name="Zylinder 74">
                      <a:extLst>
                        <a:ext uri="{FF2B5EF4-FFF2-40B4-BE49-F238E27FC236}">
                          <a16:creationId xmlns:a16="http://schemas.microsoft.com/office/drawing/2014/main" id="{C7337C2E-8496-A74E-AD39-03D72703BCFD}"/>
                        </a:ext>
                      </a:extLst>
                    </p:cNvPr>
                    <p:cNvSpPr/>
                    <p:nvPr/>
                  </p:nvSpPr>
                  <p:spPr>
                    <a:xfrm rot="13481800">
                      <a:off x="6422655" y="2495314"/>
                      <a:ext cx="154590" cy="327875"/>
                    </a:xfrm>
                    <a:prstGeom prst="can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77" name="Gekrümmte Verbindung 76">
                      <a:extLst>
                        <a:ext uri="{FF2B5EF4-FFF2-40B4-BE49-F238E27FC236}">
                          <a16:creationId xmlns:a16="http://schemas.microsoft.com/office/drawing/2014/main" id="{3FFC3BAE-EE7D-EB4E-8D9E-F56D444BC2AC}"/>
                        </a:ext>
                      </a:extLst>
                    </p:cNvPr>
                    <p:cNvCxnSpPr>
                      <a:cxnSpLocks/>
                      <a:stCxn id="75" idx="3"/>
                    </p:cNvCxnSpPr>
                    <p:nvPr/>
                  </p:nvCxnSpPr>
                  <p:spPr>
                    <a:xfrm rot="5400000" flipH="1" flipV="1">
                      <a:off x="7198200" y="1926090"/>
                      <a:ext cx="33684" cy="1199573"/>
                    </a:xfrm>
                    <a:prstGeom prst="curvedConnector3">
                      <a:avLst>
                        <a:gd name="adj1" fmla="val 819392"/>
                      </a:avLst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8" name="Rechteck 77">
                      <a:extLst>
                        <a:ext uri="{FF2B5EF4-FFF2-40B4-BE49-F238E27FC236}">
                          <a16:creationId xmlns:a16="http://schemas.microsoft.com/office/drawing/2014/main" id="{78451CD4-68BC-2D4C-A935-B137D066B1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2029" y="2600814"/>
                      <a:ext cx="1260000" cy="300411"/>
                    </a:xfrm>
                    <a:prstGeom prst="rect">
                      <a:avLst/>
                    </a:prstGeom>
                    <a:solidFill>
                      <a:schemeClr val="bg1">
                        <a:alpha val="40000"/>
                      </a:schemeClr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79" name="Gerade Verbindung mit Pfeil 78">
                      <a:extLst>
                        <a:ext uri="{FF2B5EF4-FFF2-40B4-BE49-F238E27FC236}">
                          <a16:creationId xmlns:a16="http://schemas.microsoft.com/office/drawing/2014/main" id="{6DBE29FE-EA7B-604B-90EC-B19E787FB84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824064" y="2919501"/>
                      <a:ext cx="0" cy="408796"/>
                    </a:xfrm>
                    <a:prstGeom prst="straightConnector1">
                      <a:avLst/>
                    </a:prstGeom>
                    <a:solidFill>
                      <a:schemeClr val="tx1"/>
                    </a:solidFill>
                    <a:ln w="317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3" name="Textfeld 72">
                    <a:extLst>
                      <a:ext uri="{FF2B5EF4-FFF2-40B4-BE49-F238E27FC236}">
                        <a16:creationId xmlns:a16="http://schemas.microsoft.com/office/drawing/2014/main" id="{AE32E054-43A2-B94A-9546-F239EFEB71E4}"/>
                      </a:ext>
                    </a:extLst>
                  </p:cNvPr>
                  <p:cNvSpPr txBox="1"/>
                  <p:nvPr/>
                </p:nvSpPr>
                <p:spPr>
                  <a:xfrm>
                    <a:off x="7164573" y="2299583"/>
                    <a:ext cx="41710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>
                        <a:latin typeface="LM Sans 10" pitchFamily="2" charset="77"/>
                      </a:rPr>
                      <a:t>yes</a:t>
                    </a:r>
                  </a:p>
                </p:txBody>
              </p:sp>
            </p:grpSp>
            <p:sp>
              <p:nvSpPr>
                <p:cNvPr id="70" name="Textfeld 69">
                  <a:extLst>
                    <a:ext uri="{FF2B5EF4-FFF2-40B4-BE49-F238E27FC236}">
                      <a16:creationId xmlns:a16="http://schemas.microsoft.com/office/drawing/2014/main" id="{ABE9AD58-882E-264D-86A9-64A5344F053F}"/>
                    </a:ext>
                  </a:extLst>
                </p:cNvPr>
                <p:cNvSpPr txBox="1"/>
                <p:nvPr/>
              </p:nvSpPr>
              <p:spPr>
                <a:xfrm>
                  <a:off x="8064617" y="2297558"/>
                  <a:ext cx="3674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>
                      <a:latin typeface="LM Sans 10" pitchFamily="2" charset="77"/>
                    </a:rPr>
                    <a:t>no</a:t>
                  </a:r>
                </a:p>
              </p:txBody>
            </p:sp>
            <p:sp>
              <p:nvSpPr>
                <p:cNvPr id="71" name="Textfeld 70">
                  <a:extLst>
                    <a:ext uri="{FF2B5EF4-FFF2-40B4-BE49-F238E27FC236}">
                      <a16:creationId xmlns:a16="http://schemas.microsoft.com/office/drawing/2014/main" id="{FE9FF624-4A7F-B94F-AF82-780E840C14DB}"/>
                    </a:ext>
                  </a:extLst>
                </p:cNvPr>
                <p:cNvSpPr txBox="1"/>
                <p:nvPr/>
              </p:nvSpPr>
              <p:spPr>
                <a:xfrm>
                  <a:off x="7682951" y="2311997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>
                      <a:latin typeface="LM Sans 10" pitchFamily="2" charset="77"/>
                    </a:rPr>
                    <a:t>0</a:t>
                  </a:r>
                </a:p>
              </p:txBody>
            </p:sp>
          </p:grpSp>
          <p:pic>
            <p:nvPicPr>
              <p:cNvPr id="68" name="Grafik 67">
                <a:extLst>
                  <a:ext uri="{FF2B5EF4-FFF2-40B4-BE49-F238E27FC236}">
                    <a16:creationId xmlns:a16="http://schemas.microsoft.com/office/drawing/2014/main" id="{2F366970-AA4A-B140-BB47-4624F7591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87837" b="94719"/>
              <a:stretch/>
            </p:blipFill>
            <p:spPr>
              <a:xfrm>
                <a:off x="5497829" y="2274493"/>
                <a:ext cx="716767" cy="252844"/>
              </a:xfrm>
              <a:prstGeom prst="rect">
                <a:avLst/>
              </a:prstGeom>
            </p:spPr>
          </p:pic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BF1437D-011B-D241-97CA-4ACB1DA94792}"/>
                </a:ext>
              </a:extLst>
            </p:cNvPr>
            <p:cNvSpPr/>
            <p:nvPr/>
          </p:nvSpPr>
          <p:spPr>
            <a:xfrm>
              <a:off x="7646296" y="2733275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4CD127D-A078-AA42-860D-3BF941E6782C}"/>
                </a:ext>
              </a:extLst>
            </p:cNvPr>
            <p:cNvSpPr/>
            <p:nvPr/>
          </p:nvSpPr>
          <p:spPr>
            <a:xfrm rot="18684227">
              <a:off x="7385897" y="2547296"/>
              <a:ext cx="57600" cy="219600"/>
            </a:xfrm>
            <a:prstGeom prst="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81A8F81-3955-DD49-904B-7BEC4AB6FAE8}"/>
              </a:ext>
            </a:extLst>
          </p:cNvPr>
          <p:cNvGrpSpPr/>
          <p:nvPr/>
        </p:nvGrpSpPr>
        <p:grpSpPr>
          <a:xfrm>
            <a:off x="5791473" y="4485244"/>
            <a:ext cx="2702144" cy="937325"/>
            <a:chOff x="5791473" y="4485244"/>
            <a:chExt cx="2702144" cy="937325"/>
          </a:xfrm>
        </p:grpSpPr>
        <p:pic>
          <p:nvPicPr>
            <p:cNvPr id="127" name="Grafik 126">
              <a:extLst>
                <a:ext uri="{FF2B5EF4-FFF2-40B4-BE49-F238E27FC236}">
                  <a16:creationId xmlns:a16="http://schemas.microsoft.com/office/drawing/2014/main" id="{6CEDE23C-644A-8740-9572-41ED06690264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alphaModFix amt="65000"/>
            </a:blip>
            <a:srcRect l="9692" t="11547" r="9187" b="22172"/>
            <a:stretch/>
          </p:blipFill>
          <p:spPr>
            <a:xfrm>
              <a:off x="6900150" y="4503912"/>
              <a:ext cx="1593467" cy="918657"/>
            </a:xfrm>
            <a:prstGeom prst="rect">
              <a:avLst/>
            </a:prstGeom>
          </p:spPr>
        </p:pic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C725DDC-AE8B-4C41-87BB-123695D5E36C}"/>
                </a:ext>
              </a:extLst>
            </p:cNvPr>
            <p:cNvSpPr/>
            <p:nvPr/>
          </p:nvSpPr>
          <p:spPr>
            <a:xfrm>
              <a:off x="6149174" y="4809604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Zylinder 138">
              <a:extLst>
                <a:ext uri="{FF2B5EF4-FFF2-40B4-BE49-F238E27FC236}">
                  <a16:creationId xmlns:a16="http://schemas.microsoft.com/office/drawing/2014/main" id="{54A05037-BB63-9A47-9CEF-9163F95C68E3}"/>
                </a:ext>
              </a:extLst>
            </p:cNvPr>
            <p:cNvSpPr/>
            <p:nvPr/>
          </p:nvSpPr>
          <p:spPr>
            <a:xfrm rot="13481800">
              <a:off x="6288967" y="4485244"/>
              <a:ext cx="154590" cy="327875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0" name="Gekrümmte Verbindung 139">
              <a:extLst>
                <a:ext uri="{FF2B5EF4-FFF2-40B4-BE49-F238E27FC236}">
                  <a16:creationId xmlns:a16="http://schemas.microsoft.com/office/drawing/2014/main" id="{55BB05B7-00DB-064F-B6A9-9B358AA341F8}"/>
                </a:ext>
              </a:extLst>
            </p:cNvPr>
            <p:cNvCxnSpPr>
              <a:cxnSpLocks/>
              <a:stCxn id="139" idx="3"/>
            </p:cNvCxnSpPr>
            <p:nvPr/>
          </p:nvCxnSpPr>
          <p:spPr>
            <a:xfrm rot="5400000" flipH="1" flipV="1">
              <a:off x="7064512" y="3916020"/>
              <a:ext cx="33684" cy="1199573"/>
            </a:xfrm>
            <a:prstGeom prst="curvedConnector3">
              <a:avLst>
                <a:gd name="adj1" fmla="val 819392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1" name="Rechteck 140">
              <a:extLst>
                <a:ext uri="{FF2B5EF4-FFF2-40B4-BE49-F238E27FC236}">
                  <a16:creationId xmlns:a16="http://schemas.microsoft.com/office/drawing/2014/main" id="{E153C643-4638-FE4C-A06E-1A3D142D7229}"/>
                </a:ext>
              </a:extLst>
            </p:cNvPr>
            <p:cNvSpPr/>
            <p:nvPr/>
          </p:nvSpPr>
          <p:spPr>
            <a:xfrm>
              <a:off x="7048341" y="4590744"/>
              <a:ext cx="1260000" cy="30041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Textfeld 136">
              <a:extLst>
                <a:ext uri="{FF2B5EF4-FFF2-40B4-BE49-F238E27FC236}">
                  <a16:creationId xmlns:a16="http://schemas.microsoft.com/office/drawing/2014/main" id="{06C4ACFF-C99D-454F-AD75-61CF5D3CEBCA}"/>
                </a:ext>
              </a:extLst>
            </p:cNvPr>
            <p:cNvSpPr txBox="1"/>
            <p:nvPr/>
          </p:nvSpPr>
          <p:spPr>
            <a:xfrm>
              <a:off x="7030871" y="4565341"/>
              <a:ext cx="417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yes</a:t>
              </a:r>
            </a:p>
          </p:txBody>
        </p:sp>
        <p:sp>
          <p:nvSpPr>
            <p:cNvPr id="134" name="Textfeld 133">
              <a:extLst>
                <a:ext uri="{FF2B5EF4-FFF2-40B4-BE49-F238E27FC236}">
                  <a16:creationId xmlns:a16="http://schemas.microsoft.com/office/drawing/2014/main" id="{402590DC-1618-BB47-84F3-B6EF8CF7662D}"/>
                </a:ext>
              </a:extLst>
            </p:cNvPr>
            <p:cNvSpPr txBox="1"/>
            <p:nvPr/>
          </p:nvSpPr>
          <p:spPr>
            <a:xfrm>
              <a:off x="7930915" y="456331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no</a:t>
              </a:r>
            </a:p>
          </p:txBody>
        </p:sp>
        <p:sp>
          <p:nvSpPr>
            <p:cNvPr id="135" name="Textfeld 134">
              <a:extLst>
                <a:ext uri="{FF2B5EF4-FFF2-40B4-BE49-F238E27FC236}">
                  <a16:creationId xmlns:a16="http://schemas.microsoft.com/office/drawing/2014/main" id="{280F0114-4B62-4947-84C1-5965132A1CC1}"/>
                </a:ext>
              </a:extLst>
            </p:cNvPr>
            <p:cNvSpPr txBox="1"/>
            <p:nvPr/>
          </p:nvSpPr>
          <p:spPr>
            <a:xfrm>
              <a:off x="7549249" y="457775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0</a:t>
              </a:r>
            </a:p>
          </p:txBody>
        </p:sp>
        <p:pic>
          <p:nvPicPr>
            <p:cNvPr id="132" name="Grafik 131">
              <a:extLst>
                <a:ext uri="{FF2B5EF4-FFF2-40B4-BE49-F238E27FC236}">
                  <a16:creationId xmlns:a16="http://schemas.microsoft.com/office/drawing/2014/main" id="{D506C90C-856F-EB45-AA09-BB930D79D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87837" b="94719"/>
            <a:stretch/>
          </p:blipFill>
          <p:spPr>
            <a:xfrm>
              <a:off x="5791473" y="4940587"/>
              <a:ext cx="716767" cy="252844"/>
            </a:xfrm>
            <a:prstGeom prst="rect">
              <a:avLst/>
            </a:prstGeom>
          </p:spPr>
        </p:pic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C35F4D5-68E9-EF46-A6F1-BF139BFF6FA3}"/>
                </a:ext>
              </a:extLst>
            </p:cNvPr>
            <p:cNvSpPr/>
            <p:nvPr/>
          </p:nvSpPr>
          <p:spPr>
            <a:xfrm>
              <a:off x="7648766" y="5252076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hteck 129">
              <a:extLst>
                <a:ext uri="{FF2B5EF4-FFF2-40B4-BE49-F238E27FC236}">
                  <a16:creationId xmlns:a16="http://schemas.microsoft.com/office/drawing/2014/main" id="{0B91C19F-B7A9-AC43-AE52-E562FB0806A1}"/>
                </a:ext>
              </a:extLst>
            </p:cNvPr>
            <p:cNvSpPr/>
            <p:nvPr/>
          </p:nvSpPr>
          <p:spPr>
            <a:xfrm rot="18684227">
              <a:off x="7388367" y="5066097"/>
              <a:ext cx="57600" cy="219600"/>
            </a:xfrm>
            <a:prstGeom prst="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B4874341-1C3D-214C-A97B-4CA6631233C1}"/>
                </a:ext>
              </a:extLst>
            </p:cNvPr>
            <p:cNvGrpSpPr/>
            <p:nvPr/>
          </p:nvGrpSpPr>
          <p:grpSpPr>
            <a:xfrm>
              <a:off x="7501151" y="4838874"/>
              <a:ext cx="651683" cy="540000"/>
              <a:chOff x="7480843" y="5304289"/>
              <a:chExt cx="651683" cy="540000"/>
            </a:xfrm>
          </p:grpSpPr>
          <p:cxnSp>
            <p:nvCxnSpPr>
              <p:cNvPr id="142" name="Gerade Verbindung mit Pfeil 141">
                <a:extLst>
                  <a:ext uri="{FF2B5EF4-FFF2-40B4-BE49-F238E27FC236}">
                    <a16:creationId xmlns:a16="http://schemas.microsoft.com/office/drawing/2014/main" id="{E57E71F9-9A44-EB48-9C73-CA29023517B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862526" y="5310040"/>
                <a:ext cx="0" cy="540000"/>
              </a:xfrm>
              <a:prstGeom prst="straightConnector1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Gerade Verbindung mit Pfeil 142">
                <a:extLst>
                  <a:ext uri="{FF2B5EF4-FFF2-40B4-BE49-F238E27FC236}">
                    <a16:creationId xmlns:a16="http://schemas.microsoft.com/office/drawing/2014/main" id="{6D2E959A-CAF3-FB47-8160-B866A0E2500B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7480843" y="5304289"/>
                <a:ext cx="0" cy="540000"/>
              </a:xfrm>
              <a:prstGeom prst="straightConnector1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44A5EDFA-97C9-884A-9827-46D86BD48EE8}"/>
              </a:ext>
            </a:extLst>
          </p:cNvPr>
          <p:cNvSpPr txBox="1"/>
          <p:nvPr/>
        </p:nvSpPr>
        <p:spPr>
          <a:xfrm>
            <a:off x="5719919" y="2974849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1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F9DFA84C-005E-E344-A5F9-BCE37BC759AB}"/>
              </a:ext>
            </a:extLst>
          </p:cNvPr>
          <p:cNvSpPr txBox="1"/>
          <p:nvPr/>
        </p:nvSpPr>
        <p:spPr>
          <a:xfrm>
            <a:off x="5661320" y="5345662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2</a:t>
            </a:r>
          </a:p>
        </p:txBody>
      </p:sp>
    </p:spTree>
    <p:extLst>
      <p:ext uri="{BB962C8B-B14F-4D97-AF65-F5344CB8AC3E}">
        <p14:creationId xmlns:p14="http://schemas.microsoft.com/office/powerpoint/2010/main" val="371264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51D78-6CBD-3145-8385-D5815BBF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1.2 Rigorous formulation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D084DE-974A-D544-BBA3-166167A2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6</a:t>
            </a:fld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70885CD9-0306-BF47-A75C-D631C9F42A5E}"/>
              </a:ext>
            </a:extLst>
          </p:cNvPr>
          <p:cNvSpPr txBox="1"/>
          <p:nvPr/>
        </p:nvSpPr>
        <p:spPr>
          <a:xfrm>
            <a:off x="6431357" y="5140715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LM Sans 10" pitchFamily="2" charset="77"/>
              </a:rPr>
              <a:t>or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0191B960-9904-B442-B9F3-12702DCADD71}"/>
              </a:ext>
            </a:extLst>
          </p:cNvPr>
          <p:cNvSpPr txBox="1"/>
          <p:nvPr/>
        </p:nvSpPr>
        <p:spPr>
          <a:xfrm rot="-1800000">
            <a:off x="3804771" y="3576623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LM Sans 10" pitchFamily="2" charset="77"/>
              </a:rPr>
              <a:t>QM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7A4F199D-4E21-6E4C-A5D3-B9B5DCC7F22B}"/>
              </a:ext>
            </a:extLst>
          </p:cNvPr>
          <p:cNvSpPr txBox="1"/>
          <p:nvPr/>
        </p:nvSpPr>
        <p:spPr>
          <a:xfrm rot="1800000">
            <a:off x="3526721" y="4369328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LM Sans 10" pitchFamily="2" charset="77"/>
              </a:rPr>
              <a:t>Experiment</a:t>
            </a:r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F62EDDFD-FB8A-2342-AF61-9844DC11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29" b="95689"/>
          <a:stretch/>
        </p:blipFill>
        <p:spPr>
          <a:xfrm>
            <a:off x="5306189" y="3967540"/>
            <a:ext cx="2636982" cy="294561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6EBCB83E-0AF9-C04A-8F07-8C78849EE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147" b="95420"/>
          <a:stretch/>
        </p:blipFill>
        <p:spPr>
          <a:xfrm>
            <a:off x="4946641" y="5893791"/>
            <a:ext cx="1168204" cy="312939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47F2A984-7365-1948-8F03-BF15754B2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5" t="-263" r="68020" b="96150"/>
          <a:stretch/>
        </p:blipFill>
        <p:spPr>
          <a:xfrm>
            <a:off x="7059370" y="5882163"/>
            <a:ext cx="1318491" cy="281025"/>
          </a:xfrm>
          <a:prstGeom prst="rect">
            <a:avLst/>
          </a:prstGeom>
        </p:spPr>
      </p:pic>
      <p:sp>
        <p:nvSpPr>
          <p:cNvPr id="66" name="Textfeld 65">
            <a:extLst>
              <a:ext uri="{FF2B5EF4-FFF2-40B4-BE49-F238E27FC236}">
                <a16:creationId xmlns:a16="http://schemas.microsoft.com/office/drawing/2014/main" id="{0ED708A2-8E63-174A-941E-FA8ABC69EA2C}"/>
              </a:ext>
            </a:extLst>
          </p:cNvPr>
          <p:cNvSpPr txBox="1"/>
          <p:nvPr/>
        </p:nvSpPr>
        <p:spPr>
          <a:xfrm>
            <a:off x="6431358" y="580837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LM Sans 10" pitchFamily="2" charset="77"/>
              </a:rPr>
              <a:t>or</a:t>
            </a:r>
          </a:p>
        </p:txBody>
      </p:sp>
      <p:sp>
        <p:nvSpPr>
          <p:cNvPr id="67" name="Inhaltsplatzhalter 2">
            <a:extLst>
              <a:ext uri="{FF2B5EF4-FFF2-40B4-BE49-F238E27FC236}">
                <a16:creationId xmlns:a16="http://schemas.microsoft.com/office/drawing/2014/main" id="{8DB40343-E3DF-8443-8E8E-1798323CB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94" y="1433851"/>
            <a:ext cx="7880855" cy="1039221"/>
          </a:xfrm>
          <a:solidFill>
            <a:schemeClr val="bg2"/>
          </a:solidFill>
          <a:ln w="12700">
            <a:noFill/>
          </a:ln>
        </p:spPr>
        <p:txBody>
          <a:bodyPr lIns="468000" tIns="72000" rIns="108000" bIns="72000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The wave function completely describes the system.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The wave function always evolves according to Schrödinger‘s equation.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Measurements have unique outcomes described by Born's rule</a:t>
            </a:r>
            <a:r>
              <a:rPr lang="en-GB" sz="1800" dirty="0"/>
              <a:t>. 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7926B65E-5368-8C49-ADB7-FD9F4BDFF1DF}"/>
              </a:ext>
            </a:extLst>
          </p:cNvPr>
          <p:cNvSpPr/>
          <p:nvPr/>
        </p:nvSpPr>
        <p:spPr>
          <a:xfrm>
            <a:off x="614689" y="1400884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accent1"/>
                </a:solidFill>
                <a:latin typeface="LM Sans 10" pitchFamily="2" charset="77"/>
              </a:rPr>
              <a:t>(A)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003FE534-292F-F546-8540-22AE33935FDD}"/>
              </a:ext>
            </a:extLst>
          </p:cNvPr>
          <p:cNvSpPr/>
          <p:nvPr/>
        </p:nvSpPr>
        <p:spPr>
          <a:xfrm>
            <a:off x="614689" y="1703166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accent1"/>
                </a:solidFill>
                <a:latin typeface="LM Sans 10" pitchFamily="2" charset="77"/>
              </a:rPr>
              <a:t>(B)</a:t>
            </a: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3045B6CF-1B31-1A4D-841D-3439CB7F5E91}"/>
              </a:ext>
            </a:extLst>
          </p:cNvPr>
          <p:cNvSpPr/>
          <p:nvPr/>
        </p:nvSpPr>
        <p:spPr>
          <a:xfrm>
            <a:off x="614689" y="2003020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accent1"/>
                </a:solidFill>
                <a:latin typeface="LM Sans 10" pitchFamily="2" charset="77"/>
              </a:rPr>
              <a:t>(C)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1072E0A-09D0-2142-8728-3BCAFEB61CC2}"/>
              </a:ext>
            </a:extLst>
          </p:cNvPr>
          <p:cNvGrpSpPr/>
          <p:nvPr/>
        </p:nvGrpSpPr>
        <p:grpSpPr>
          <a:xfrm>
            <a:off x="705110" y="3668291"/>
            <a:ext cx="2702144" cy="937325"/>
            <a:chOff x="5789003" y="1966443"/>
            <a:chExt cx="2702144" cy="937325"/>
          </a:xfrm>
        </p:grpSpPr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CDFD7ECE-503E-A84A-9B4C-0B7E22BF0A2D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alphaModFix amt="65000"/>
            </a:blip>
            <a:srcRect l="9692" t="11547" r="9187" b="22172"/>
            <a:stretch/>
          </p:blipFill>
          <p:spPr>
            <a:xfrm>
              <a:off x="6897680" y="1985111"/>
              <a:ext cx="1593467" cy="918657"/>
            </a:xfrm>
            <a:prstGeom prst="rect">
              <a:avLst/>
            </a:prstGeom>
          </p:spPr>
        </p:pic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4816EEAB-1E23-0741-9421-071A25E34BCB}"/>
                </a:ext>
              </a:extLst>
            </p:cNvPr>
            <p:cNvGrpSpPr/>
            <p:nvPr/>
          </p:nvGrpSpPr>
          <p:grpSpPr>
            <a:xfrm>
              <a:off x="5789003" y="1966443"/>
              <a:ext cx="2516868" cy="832983"/>
              <a:chOff x="5497829" y="1819150"/>
              <a:chExt cx="2516868" cy="832983"/>
            </a:xfrm>
          </p:grpSpPr>
          <p:grpSp>
            <p:nvGrpSpPr>
              <p:cNvPr id="76" name="Gruppieren 75">
                <a:extLst>
                  <a:ext uri="{FF2B5EF4-FFF2-40B4-BE49-F238E27FC236}">
                    <a16:creationId xmlns:a16="http://schemas.microsoft.com/office/drawing/2014/main" id="{020B021F-AC9C-0342-9D49-1C85C49435F1}"/>
                  </a:ext>
                </a:extLst>
              </p:cNvPr>
              <p:cNvGrpSpPr/>
              <p:nvPr/>
            </p:nvGrpSpPr>
            <p:grpSpPr>
              <a:xfrm>
                <a:off x="5855530" y="1819150"/>
                <a:ext cx="2159167" cy="832983"/>
                <a:chOff x="6282876" y="2219486"/>
                <a:chExt cx="2159167" cy="832983"/>
              </a:xfrm>
            </p:grpSpPr>
            <p:grpSp>
              <p:nvGrpSpPr>
                <p:cNvPr id="78" name="Gruppieren 77">
                  <a:extLst>
                    <a:ext uri="{FF2B5EF4-FFF2-40B4-BE49-F238E27FC236}">
                      <a16:creationId xmlns:a16="http://schemas.microsoft.com/office/drawing/2014/main" id="{BF75D2DC-66B9-D048-968C-8E8D4809272E}"/>
                    </a:ext>
                  </a:extLst>
                </p:cNvPr>
                <p:cNvGrpSpPr/>
                <p:nvPr/>
              </p:nvGrpSpPr>
              <p:grpSpPr>
                <a:xfrm>
                  <a:off x="6282876" y="2219486"/>
                  <a:ext cx="2159167" cy="832983"/>
                  <a:chOff x="6282876" y="2219486"/>
                  <a:chExt cx="2159167" cy="832983"/>
                </a:xfrm>
              </p:grpSpPr>
              <p:grpSp>
                <p:nvGrpSpPr>
                  <p:cNvPr id="81" name="Gruppieren 80">
                    <a:extLst>
                      <a:ext uri="{FF2B5EF4-FFF2-40B4-BE49-F238E27FC236}">
                        <a16:creationId xmlns:a16="http://schemas.microsoft.com/office/drawing/2014/main" id="{62A2721C-A37C-BD4E-B04B-EED21C54B836}"/>
                      </a:ext>
                    </a:extLst>
                  </p:cNvPr>
                  <p:cNvGrpSpPr/>
                  <p:nvPr/>
                </p:nvGrpSpPr>
                <p:grpSpPr>
                  <a:xfrm>
                    <a:off x="6282876" y="2219486"/>
                    <a:ext cx="2159167" cy="832983"/>
                    <a:chOff x="6282862" y="2495314"/>
                    <a:chExt cx="2159167" cy="832983"/>
                  </a:xfrm>
                </p:grpSpPr>
                <p:sp>
                  <p:nvSpPr>
                    <p:cNvPr id="83" name="Oval 82">
                      <a:extLst>
                        <a:ext uri="{FF2B5EF4-FFF2-40B4-BE49-F238E27FC236}">
                          <a16:creationId xmlns:a16="http://schemas.microsoft.com/office/drawing/2014/main" id="{B5EECCCF-6495-CF40-BC87-3B74CB8FAC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82862" y="2819674"/>
                      <a:ext cx="72000" cy="72000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4" name="Zylinder 83">
                      <a:extLst>
                        <a:ext uri="{FF2B5EF4-FFF2-40B4-BE49-F238E27FC236}">
                          <a16:creationId xmlns:a16="http://schemas.microsoft.com/office/drawing/2014/main" id="{8322CD26-3EED-CE48-9EDE-3B21CCD55FB7}"/>
                        </a:ext>
                      </a:extLst>
                    </p:cNvPr>
                    <p:cNvSpPr/>
                    <p:nvPr/>
                  </p:nvSpPr>
                  <p:spPr>
                    <a:xfrm rot="13481800">
                      <a:off x="6422655" y="2495314"/>
                      <a:ext cx="154590" cy="327875"/>
                    </a:xfrm>
                    <a:prstGeom prst="can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85" name="Gekrümmte Verbindung 84">
                      <a:extLst>
                        <a:ext uri="{FF2B5EF4-FFF2-40B4-BE49-F238E27FC236}">
                          <a16:creationId xmlns:a16="http://schemas.microsoft.com/office/drawing/2014/main" id="{1E17C95E-9D0C-524D-A947-B8849C297A0F}"/>
                        </a:ext>
                      </a:extLst>
                    </p:cNvPr>
                    <p:cNvCxnSpPr>
                      <a:cxnSpLocks/>
                      <a:stCxn id="84" idx="3"/>
                    </p:cNvCxnSpPr>
                    <p:nvPr/>
                  </p:nvCxnSpPr>
                  <p:spPr>
                    <a:xfrm rot="5400000" flipH="1" flipV="1">
                      <a:off x="7198200" y="1926090"/>
                      <a:ext cx="33684" cy="1199573"/>
                    </a:xfrm>
                    <a:prstGeom prst="curvedConnector3">
                      <a:avLst>
                        <a:gd name="adj1" fmla="val 819392"/>
                      </a:avLst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6" name="Rechteck 85">
                      <a:extLst>
                        <a:ext uri="{FF2B5EF4-FFF2-40B4-BE49-F238E27FC236}">
                          <a16:creationId xmlns:a16="http://schemas.microsoft.com/office/drawing/2014/main" id="{4A28C72D-F0D9-494D-9570-8A6ACDCF65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2029" y="2600814"/>
                      <a:ext cx="1260000" cy="300411"/>
                    </a:xfrm>
                    <a:prstGeom prst="rect">
                      <a:avLst/>
                    </a:prstGeom>
                    <a:solidFill>
                      <a:schemeClr val="bg1">
                        <a:alpha val="40000"/>
                      </a:schemeClr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87" name="Gerade Verbindung mit Pfeil 86">
                      <a:extLst>
                        <a:ext uri="{FF2B5EF4-FFF2-40B4-BE49-F238E27FC236}">
                          <a16:creationId xmlns:a16="http://schemas.microsoft.com/office/drawing/2014/main" id="{EBB8996A-7616-5A43-888C-92A245688F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824064" y="2919501"/>
                      <a:ext cx="0" cy="408796"/>
                    </a:xfrm>
                    <a:prstGeom prst="straightConnector1">
                      <a:avLst/>
                    </a:prstGeom>
                    <a:solidFill>
                      <a:schemeClr val="tx1"/>
                    </a:solidFill>
                    <a:ln w="317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2" name="Textfeld 81">
                    <a:extLst>
                      <a:ext uri="{FF2B5EF4-FFF2-40B4-BE49-F238E27FC236}">
                        <a16:creationId xmlns:a16="http://schemas.microsoft.com/office/drawing/2014/main" id="{A5534B43-7FC2-3440-AE73-E3AA8BA4E422}"/>
                      </a:ext>
                    </a:extLst>
                  </p:cNvPr>
                  <p:cNvSpPr txBox="1"/>
                  <p:nvPr/>
                </p:nvSpPr>
                <p:spPr>
                  <a:xfrm>
                    <a:off x="7164573" y="2299583"/>
                    <a:ext cx="41710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>
                        <a:latin typeface="LM Sans 10" pitchFamily="2" charset="77"/>
                      </a:rPr>
                      <a:t>yes</a:t>
                    </a:r>
                  </a:p>
                </p:txBody>
              </p:sp>
            </p:grpSp>
            <p:sp>
              <p:nvSpPr>
                <p:cNvPr id="79" name="Textfeld 78">
                  <a:extLst>
                    <a:ext uri="{FF2B5EF4-FFF2-40B4-BE49-F238E27FC236}">
                      <a16:creationId xmlns:a16="http://schemas.microsoft.com/office/drawing/2014/main" id="{0C23C0E0-DF1B-6B42-B6A0-B333D6AE27D5}"/>
                    </a:ext>
                  </a:extLst>
                </p:cNvPr>
                <p:cNvSpPr txBox="1"/>
                <p:nvPr/>
              </p:nvSpPr>
              <p:spPr>
                <a:xfrm>
                  <a:off x="8064617" y="2297558"/>
                  <a:ext cx="3674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>
                      <a:latin typeface="LM Sans 10" pitchFamily="2" charset="77"/>
                    </a:rPr>
                    <a:t>no</a:t>
                  </a:r>
                </a:p>
              </p:txBody>
            </p:sp>
            <p:sp>
              <p:nvSpPr>
                <p:cNvPr id="80" name="Textfeld 79">
                  <a:extLst>
                    <a:ext uri="{FF2B5EF4-FFF2-40B4-BE49-F238E27FC236}">
                      <a16:creationId xmlns:a16="http://schemas.microsoft.com/office/drawing/2014/main" id="{B157C94F-7FB2-4A43-AD13-6A8A113F67CB}"/>
                    </a:ext>
                  </a:extLst>
                </p:cNvPr>
                <p:cNvSpPr txBox="1"/>
                <p:nvPr/>
              </p:nvSpPr>
              <p:spPr>
                <a:xfrm>
                  <a:off x="7682951" y="2311997"/>
                  <a:ext cx="2744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>
                      <a:latin typeface="LM Sans 10" pitchFamily="2" charset="77"/>
                    </a:rPr>
                    <a:t>0</a:t>
                  </a:r>
                </a:p>
              </p:txBody>
            </p:sp>
          </p:grpSp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13B39C02-AE4D-2A4F-9F3C-B7BB0DD70E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87837" b="94719"/>
              <a:stretch/>
            </p:blipFill>
            <p:spPr>
              <a:xfrm>
                <a:off x="5497829" y="2274493"/>
                <a:ext cx="716767" cy="252844"/>
              </a:xfrm>
              <a:prstGeom prst="rect">
                <a:avLst/>
              </a:prstGeom>
            </p:spPr>
          </p:pic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1FAB314-40D7-AB43-9B21-51A18925ECFF}"/>
                </a:ext>
              </a:extLst>
            </p:cNvPr>
            <p:cNvSpPr/>
            <p:nvPr/>
          </p:nvSpPr>
          <p:spPr>
            <a:xfrm>
              <a:off x="7646296" y="2733275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1AB15F7A-48D3-8440-9290-DA89AE9D5FB9}"/>
                </a:ext>
              </a:extLst>
            </p:cNvPr>
            <p:cNvSpPr/>
            <p:nvPr/>
          </p:nvSpPr>
          <p:spPr>
            <a:xfrm rot="18684227">
              <a:off x="7385897" y="2547296"/>
              <a:ext cx="57600" cy="219600"/>
            </a:xfrm>
            <a:prstGeom prst="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FF7915C6-1015-D74D-A56A-2A1E0E646004}"/>
              </a:ext>
            </a:extLst>
          </p:cNvPr>
          <p:cNvGrpSpPr/>
          <p:nvPr/>
        </p:nvGrpSpPr>
        <p:grpSpPr>
          <a:xfrm>
            <a:off x="5827946" y="2932945"/>
            <a:ext cx="1593467" cy="918657"/>
            <a:chOff x="6900150" y="4503912"/>
            <a:chExt cx="1593467" cy="918657"/>
          </a:xfrm>
        </p:grpSpPr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43AFC081-E0C8-9F44-860F-9A263C793742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alphaModFix amt="65000"/>
            </a:blip>
            <a:srcRect l="9692" t="11547" r="9187" b="22172"/>
            <a:stretch/>
          </p:blipFill>
          <p:spPr>
            <a:xfrm>
              <a:off x="6900150" y="4503912"/>
              <a:ext cx="1593467" cy="918657"/>
            </a:xfrm>
            <a:prstGeom prst="rect">
              <a:avLst/>
            </a:prstGeom>
          </p:spPr>
        </p:pic>
        <p:sp>
          <p:nvSpPr>
            <p:cNvPr id="93" name="Rechteck 92">
              <a:extLst>
                <a:ext uri="{FF2B5EF4-FFF2-40B4-BE49-F238E27FC236}">
                  <a16:creationId xmlns:a16="http://schemas.microsoft.com/office/drawing/2014/main" id="{EA978A07-ECCF-424E-934A-FC2353127C44}"/>
                </a:ext>
              </a:extLst>
            </p:cNvPr>
            <p:cNvSpPr/>
            <p:nvPr/>
          </p:nvSpPr>
          <p:spPr>
            <a:xfrm>
              <a:off x="7048341" y="4590744"/>
              <a:ext cx="1260000" cy="30041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78FE2B17-4E69-B540-B5E8-BD277F32732D}"/>
                </a:ext>
              </a:extLst>
            </p:cNvPr>
            <p:cNvSpPr txBox="1"/>
            <p:nvPr/>
          </p:nvSpPr>
          <p:spPr>
            <a:xfrm>
              <a:off x="7030871" y="4565341"/>
              <a:ext cx="417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yes</a:t>
              </a:r>
            </a:p>
          </p:txBody>
        </p:sp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020DE086-5D01-CB46-8474-A532EC735E2E}"/>
                </a:ext>
              </a:extLst>
            </p:cNvPr>
            <p:cNvSpPr txBox="1"/>
            <p:nvPr/>
          </p:nvSpPr>
          <p:spPr>
            <a:xfrm>
              <a:off x="7930915" y="456331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no</a:t>
              </a:r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2CB3AD97-5234-B24D-A1E1-E70D1B64FA6D}"/>
                </a:ext>
              </a:extLst>
            </p:cNvPr>
            <p:cNvSpPr txBox="1"/>
            <p:nvPr/>
          </p:nvSpPr>
          <p:spPr>
            <a:xfrm>
              <a:off x="7549249" y="457775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0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0BA7603-0E4F-824C-85F0-AA9E1BAFB4EF}"/>
                </a:ext>
              </a:extLst>
            </p:cNvPr>
            <p:cNvSpPr/>
            <p:nvPr/>
          </p:nvSpPr>
          <p:spPr>
            <a:xfrm>
              <a:off x="7648766" y="5252076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hteck 98">
              <a:extLst>
                <a:ext uri="{FF2B5EF4-FFF2-40B4-BE49-F238E27FC236}">
                  <a16:creationId xmlns:a16="http://schemas.microsoft.com/office/drawing/2014/main" id="{041BD72E-8A27-4C48-B6A2-C8BB7175F2BB}"/>
                </a:ext>
              </a:extLst>
            </p:cNvPr>
            <p:cNvSpPr/>
            <p:nvPr/>
          </p:nvSpPr>
          <p:spPr>
            <a:xfrm rot="18684227">
              <a:off x="7388367" y="5066097"/>
              <a:ext cx="57600" cy="219600"/>
            </a:xfrm>
            <a:prstGeom prst="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85BB5600-28F7-134E-B3A2-D63AD2528745}"/>
                </a:ext>
              </a:extLst>
            </p:cNvPr>
            <p:cNvGrpSpPr/>
            <p:nvPr/>
          </p:nvGrpSpPr>
          <p:grpSpPr>
            <a:xfrm>
              <a:off x="7501151" y="4838874"/>
              <a:ext cx="651683" cy="540000"/>
              <a:chOff x="7480843" y="5304289"/>
              <a:chExt cx="651683" cy="540000"/>
            </a:xfrm>
          </p:grpSpPr>
          <p:cxnSp>
            <p:nvCxnSpPr>
              <p:cNvPr id="101" name="Gerade Verbindung mit Pfeil 100">
                <a:extLst>
                  <a:ext uri="{FF2B5EF4-FFF2-40B4-BE49-F238E27FC236}">
                    <a16:creationId xmlns:a16="http://schemas.microsoft.com/office/drawing/2014/main" id="{7CC71A89-867B-514F-8950-97BD31D6959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862526" y="5310040"/>
                <a:ext cx="0" cy="540000"/>
              </a:xfrm>
              <a:prstGeom prst="straightConnector1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mit Pfeil 101">
                <a:extLst>
                  <a:ext uri="{FF2B5EF4-FFF2-40B4-BE49-F238E27FC236}">
                    <a16:creationId xmlns:a16="http://schemas.microsoft.com/office/drawing/2014/main" id="{9F0EA7A5-1CDE-6D4E-B28A-FBF26A633B0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7480843" y="5304289"/>
                <a:ext cx="0" cy="540000"/>
              </a:xfrm>
              <a:prstGeom prst="straightConnector1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67ECD2BC-31B2-3240-9738-EB3C3F8D65FC}"/>
              </a:ext>
            </a:extLst>
          </p:cNvPr>
          <p:cNvGrpSpPr/>
          <p:nvPr/>
        </p:nvGrpSpPr>
        <p:grpSpPr>
          <a:xfrm>
            <a:off x="4734010" y="4866053"/>
            <a:ext cx="1593467" cy="918657"/>
            <a:chOff x="6900150" y="4503912"/>
            <a:chExt cx="1593467" cy="918657"/>
          </a:xfrm>
        </p:grpSpPr>
        <p:pic>
          <p:nvPicPr>
            <p:cNvPr id="104" name="Grafik 103">
              <a:extLst>
                <a:ext uri="{FF2B5EF4-FFF2-40B4-BE49-F238E27FC236}">
                  <a16:creationId xmlns:a16="http://schemas.microsoft.com/office/drawing/2014/main" id="{F79AC92D-16D2-3B44-BB0B-6442747B8BCC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alphaModFix amt="65000"/>
            </a:blip>
            <a:srcRect l="9692" t="11547" r="9187" b="22172"/>
            <a:stretch/>
          </p:blipFill>
          <p:spPr>
            <a:xfrm>
              <a:off x="6900150" y="4503912"/>
              <a:ext cx="1593467" cy="918657"/>
            </a:xfrm>
            <a:prstGeom prst="rect">
              <a:avLst/>
            </a:prstGeom>
          </p:spPr>
        </p:pic>
        <p:sp>
          <p:nvSpPr>
            <p:cNvPr id="105" name="Rechteck 104">
              <a:extLst>
                <a:ext uri="{FF2B5EF4-FFF2-40B4-BE49-F238E27FC236}">
                  <a16:creationId xmlns:a16="http://schemas.microsoft.com/office/drawing/2014/main" id="{C00D5866-97FE-964F-A1FD-DC62E9FB3FBD}"/>
                </a:ext>
              </a:extLst>
            </p:cNvPr>
            <p:cNvSpPr/>
            <p:nvPr/>
          </p:nvSpPr>
          <p:spPr>
            <a:xfrm>
              <a:off x="7048341" y="4590744"/>
              <a:ext cx="1260000" cy="30041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BBF15021-6495-2047-8215-0FC0C6BDC3B2}"/>
                </a:ext>
              </a:extLst>
            </p:cNvPr>
            <p:cNvSpPr txBox="1"/>
            <p:nvPr/>
          </p:nvSpPr>
          <p:spPr>
            <a:xfrm>
              <a:off x="7030871" y="4565341"/>
              <a:ext cx="417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yes</a:t>
              </a:r>
            </a:p>
          </p:txBody>
        </p:sp>
        <p:sp>
          <p:nvSpPr>
            <p:cNvPr id="107" name="Textfeld 106">
              <a:extLst>
                <a:ext uri="{FF2B5EF4-FFF2-40B4-BE49-F238E27FC236}">
                  <a16:creationId xmlns:a16="http://schemas.microsoft.com/office/drawing/2014/main" id="{1FEE0E19-DFD5-E047-9C9C-C9834EF009BB}"/>
                </a:ext>
              </a:extLst>
            </p:cNvPr>
            <p:cNvSpPr txBox="1"/>
            <p:nvPr/>
          </p:nvSpPr>
          <p:spPr>
            <a:xfrm>
              <a:off x="7930915" y="456331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no</a:t>
              </a: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80AF918F-F06F-8143-A21B-4C52D941AC78}"/>
                </a:ext>
              </a:extLst>
            </p:cNvPr>
            <p:cNvSpPr txBox="1"/>
            <p:nvPr/>
          </p:nvSpPr>
          <p:spPr>
            <a:xfrm>
              <a:off x="7549249" y="457775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0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CC5DBFF-FA15-224C-A003-72D9645307C6}"/>
                </a:ext>
              </a:extLst>
            </p:cNvPr>
            <p:cNvSpPr/>
            <p:nvPr/>
          </p:nvSpPr>
          <p:spPr>
            <a:xfrm>
              <a:off x="7648766" y="5252076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hteck 109">
              <a:extLst>
                <a:ext uri="{FF2B5EF4-FFF2-40B4-BE49-F238E27FC236}">
                  <a16:creationId xmlns:a16="http://schemas.microsoft.com/office/drawing/2014/main" id="{11767904-192A-FA4F-820E-3DAA2CC6FABF}"/>
                </a:ext>
              </a:extLst>
            </p:cNvPr>
            <p:cNvSpPr/>
            <p:nvPr/>
          </p:nvSpPr>
          <p:spPr>
            <a:xfrm rot="18684227">
              <a:off x="7388367" y="5066097"/>
              <a:ext cx="57600" cy="219600"/>
            </a:xfrm>
            <a:prstGeom prst="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3" name="Gerade Verbindung mit Pfeil 112">
              <a:extLst>
                <a:ext uri="{FF2B5EF4-FFF2-40B4-BE49-F238E27FC236}">
                  <a16:creationId xmlns:a16="http://schemas.microsoft.com/office/drawing/2014/main" id="{BAAD8BD3-ED7D-694E-8A20-F7BF910E4E9D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7501151" y="4838874"/>
              <a:ext cx="0" cy="540000"/>
            </a:xfrm>
            <a:prstGeom prst="straightConnector1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3BE07D7A-85BE-0B40-BE86-DA70486A4CCB}"/>
              </a:ext>
            </a:extLst>
          </p:cNvPr>
          <p:cNvGrpSpPr/>
          <p:nvPr/>
        </p:nvGrpSpPr>
        <p:grpSpPr>
          <a:xfrm>
            <a:off x="6921882" y="4866053"/>
            <a:ext cx="1593467" cy="918657"/>
            <a:chOff x="6900150" y="4503912"/>
            <a:chExt cx="1593467" cy="918657"/>
          </a:xfrm>
        </p:grpSpPr>
        <p:pic>
          <p:nvPicPr>
            <p:cNvPr id="115" name="Grafik 114">
              <a:extLst>
                <a:ext uri="{FF2B5EF4-FFF2-40B4-BE49-F238E27FC236}">
                  <a16:creationId xmlns:a16="http://schemas.microsoft.com/office/drawing/2014/main" id="{0705634C-5330-3D40-B840-2ADEDC91B074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alphaModFix amt="65000"/>
            </a:blip>
            <a:srcRect l="9692" t="11547" r="9187" b="22172"/>
            <a:stretch/>
          </p:blipFill>
          <p:spPr>
            <a:xfrm>
              <a:off x="6900150" y="4503912"/>
              <a:ext cx="1593467" cy="918657"/>
            </a:xfrm>
            <a:prstGeom prst="rect">
              <a:avLst/>
            </a:prstGeom>
          </p:spPr>
        </p:pic>
        <p:sp>
          <p:nvSpPr>
            <p:cNvPr id="116" name="Rechteck 115">
              <a:extLst>
                <a:ext uri="{FF2B5EF4-FFF2-40B4-BE49-F238E27FC236}">
                  <a16:creationId xmlns:a16="http://schemas.microsoft.com/office/drawing/2014/main" id="{AE9A0264-383E-3446-BBE5-3E8CE25898BA}"/>
                </a:ext>
              </a:extLst>
            </p:cNvPr>
            <p:cNvSpPr/>
            <p:nvPr/>
          </p:nvSpPr>
          <p:spPr>
            <a:xfrm>
              <a:off x="7048341" y="4590744"/>
              <a:ext cx="1260000" cy="30041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F4331034-5C59-9441-BB87-7C7DFBFC163F}"/>
                </a:ext>
              </a:extLst>
            </p:cNvPr>
            <p:cNvSpPr txBox="1"/>
            <p:nvPr/>
          </p:nvSpPr>
          <p:spPr>
            <a:xfrm>
              <a:off x="7030871" y="4565341"/>
              <a:ext cx="417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yes</a:t>
              </a:r>
            </a:p>
          </p:txBody>
        </p: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3BFF5215-FD4C-3149-81E2-F69D480EF189}"/>
                </a:ext>
              </a:extLst>
            </p:cNvPr>
            <p:cNvSpPr txBox="1"/>
            <p:nvPr/>
          </p:nvSpPr>
          <p:spPr>
            <a:xfrm>
              <a:off x="7930915" y="456331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no</a:t>
              </a:r>
            </a:p>
          </p:txBody>
        </p:sp>
        <p:sp>
          <p:nvSpPr>
            <p:cNvPr id="119" name="Textfeld 118">
              <a:extLst>
                <a:ext uri="{FF2B5EF4-FFF2-40B4-BE49-F238E27FC236}">
                  <a16:creationId xmlns:a16="http://schemas.microsoft.com/office/drawing/2014/main" id="{44BD27E2-7BF8-8A40-B983-5C995EBEF428}"/>
                </a:ext>
              </a:extLst>
            </p:cNvPr>
            <p:cNvSpPr txBox="1"/>
            <p:nvPr/>
          </p:nvSpPr>
          <p:spPr>
            <a:xfrm>
              <a:off x="7549249" y="457775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LM Sans 10" pitchFamily="2" charset="77"/>
                </a:rPr>
                <a:t>0</a:t>
              </a: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B06AD0C-C299-7B42-83BA-ED89BAC1F61A}"/>
                </a:ext>
              </a:extLst>
            </p:cNvPr>
            <p:cNvSpPr/>
            <p:nvPr/>
          </p:nvSpPr>
          <p:spPr>
            <a:xfrm>
              <a:off x="7648766" y="5252076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B05D3B16-3960-6B46-963F-3DF6727E78C5}"/>
                </a:ext>
              </a:extLst>
            </p:cNvPr>
            <p:cNvSpPr/>
            <p:nvPr/>
          </p:nvSpPr>
          <p:spPr>
            <a:xfrm rot="18684227">
              <a:off x="7388367" y="5066097"/>
              <a:ext cx="57600" cy="219600"/>
            </a:xfrm>
            <a:prstGeom prst="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A5DD00B-BE2B-8140-92C6-CEC2DD5DDF9A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7882834" y="4844625"/>
              <a:ext cx="0" cy="540000"/>
            </a:xfrm>
            <a:prstGeom prst="straightConnector1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AC95A969-5A2D-2E42-A6C7-A2DCDE8656BD}"/>
              </a:ext>
            </a:extLst>
          </p:cNvPr>
          <p:cNvGrpSpPr/>
          <p:nvPr/>
        </p:nvGrpSpPr>
        <p:grpSpPr>
          <a:xfrm>
            <a:off x="3600556" y="3866539"/>
            <a:ext cx="1080000" cy="540828"/>
            <a:chOff x="3852916" y="3872713"/>
            <a:chExt cx="1080000" cy="540828"/>
          </a:xfrm>
        </p:grpSpPr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7A41D957-92DA-C04D-9772-D760E1A68F27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3852916" y="4413541"/>
              <a:ext cx="108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Gerade Verbindung mit Pfeil 125">
              <a:extLst>
                <a:ext uri="{FF2B5EF4-FFF2-40B4-BE49-F238E27FC236}">
                  <a16:creationId xmlns:a16="http://schemas.microsoft.com/office/drawing/2014/main" id="{60F5D7D3-C9FA-AC40-9032-799C8AA6ED10}"/>
                </a:ext>
              </a:extLst>
            </p:cNvPr>
            <p:cNvCxnSpPr>
              <a:cxnSpLocks/>
            </p:cNvCxnSpPr>
            <p:nvPr/>
          </p:nvCxnSpPr>
          <p:spPr>
            <a:xfrm rot="19800000">
              <a:off x="3852916" y="3872713"/>
              <a:ext cx="108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8" name="Textfeld 127">
            <a:extLst>
              <a:ext uri="{FF2B5EF4-FFF2-40B4-BE49-F238E27FC236}">
                <a16:creationId xmlns:a16="http://schemas.microsoft.com/office/drawing/2014/main" id="{C62586AB-855B-9E40-B127-B4DB906AA552}"/>
              </a:ext>
            </a:extLst>
          </p:cNvPr>
          <p:cNvSpPr txBox="1"/>
          <p:nvPr/>
        </p:nvSpPr>
        <p:spPr>
          <a:xfrm>
            <a:off x="708459" y="6021024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3</a:t>
            </a:r>
          </a:p>
        </p:txBody>
      </p:sp>
    </p:spTree>
    <p:extLst>
      <p:ext uri="{BB962C8B-B14F-4D97-AF65-F5344CB8AC3E}">
        <p14:creationId xmlns:p14="http://schemas.microsoft.com/office/powerpoint/2010/main" val="1756134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3EEAF9A8-AA38-D74F-9E70-46AC66C9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95" y="1433851"/>
            <a:ext cx="7865270" cy="1039221"/>
          </a:xfrm>
          <a:solidFill>
            <a:schemeClr val="bg2"/>
          </a:solidFill>
        </p:spPr>
        <p:txBody>
          <a:bodyPr lIns="468000" tIns="72000" rIns="108000" bIns="72000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The wave function completely describes the system.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The wave function always evolves according to Schrödinger‘s equation.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600" dirty="0"/>
              <a:t>Measurements have unique outcomes described by Born's rule</a:t>
            </a:r>
            <a:r>
              <a:rPr lang="en-GB" sz="1800" dirty="0"/>
              <a:t>.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DD6A0B-5D16-EF44-AF87-7E017B44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1.3 Possible solutions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92150F-D282-C440-8615-7B67F02B9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7</a:t>
            </a:fld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BBB243E-8371-4144-8A3C-83F326C826DB}"/>
              </a:ext>
            </a:extLst>
          </p:cNvPr>
          <p:cNvSpPr>
            <a:spLocks/>
          </p:cNvSpPr>
          <p:nvPr/>
        </p:nvSpPr>
        <p:spPr>
          <a:xfrm>
            <a:off x="634495" y="2940491"/>
            <a:ext cx="2530800" cy="2350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LM Sans 10" pitchFamily="2" charset="77"/>
              </a:rPr>
              <a:t>Bohmian mechanics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(Bohm, de Broglie)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Nelson mechanics</a:t>
            </a: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(Nelson)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Double solution</a:t>
            </a: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      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(de Broglie)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Cellular automata</a:t>
            </a: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    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(‘t Hooft)</a:t>
            </a:r>
          </a:p>
          <a:p>
            <a:endParaRPr lang="en-GB" dirty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125DECA-152C-6246-A06D-6B78ED5AF89E}"/>
              </a:ext>
            </a:extLst>
          </p:cNvPr>
          <p:cNvSpPr/>
          <p:nvPr/>
        </p:nvSpPr>
        <p:spPr>
          <a:xfrm>
            <a:off x="634495" y="2593988"/>
            <a:ext cx="2531319" cy="376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accent1"/>
                </a:solidFill>
                <a:latin typeface="LM Sans 10" pitchFamily="2" charset="77"/>
              </a:rPr>
              <a:t>¬</a:t>
            </a:r>
            <a:r>
              <a:rPr lang="de-DE">
                <a:solidFill>
                  <a:schemeClr val="accent1"/>
                </a:solidFill>
                <a:latin typeface="LM Sans 10" pitchFamily="2" charset="77"/>
              </a:rPr>
              <a:t>(A)</a:t>
            </a:r>
          </a:p>
        </p:txBody>
      </p:sp>
      <p:sp>
        <p:nvSpPr>
          <p:cNvPr id="136" name="Rechteck 135">
            <a:extLst>
              <a:ext uri="{FF2B5EF4-FFF2-40B4-BE49-F238E27FC236}">
                <a16:creationId xmlns:a16="http://schemas.microsoft.com/office/drawing/2014/main" id="{1C06B08A-2D06-0344-9F19-BFC04A327CD9}"/>
              </a:ext>
            </a:extLst>
          </p:cNvPr>
          <p:cNvSpPr>
            <a:spLocks/>
          </p:cNvSpPr>
          <p:nvPr/>
        </p:nvSpPr>
        <p:spPr>
          <a:xfrm>
            <a:off x="3302583" y="2940490"/>
            <a:ext cx="2530800" cy="2350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LM Sans 10" pitchFamily="2" charset="77"/>
              </a:rPr>
              <a:t>Copenhagen</a:t>
            </a: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       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(Bohr, Heisenberg)</a:t>
            </a:r>
            <a:endParaRPr lang="en-GB" sz="1600" dirty="0">
              <a:solidFill>
                <a:schemeClr val="tx1"/>
              </a:solidFill>
              <a:latin typeface="LM Sans 10" pitchFamily="2" charset="77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LM Sans 10" pitchFamily="2" charset="77"/>
              </a:rPr>
              <a:t>GRW theory    </a:t>
            </a: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(Ghirardi, Rimini, Weber)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GRWm/f theory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(Ghirardi, Rimini, Weber)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CSL theory		      </a:t>
            </a:r>
            <a:r>
              <a:rPr lang="en-GB" sz="1200" dirty="0">
                <a:solidFill>
                  <a:schemeClr val="tx1"/>
                </a:solidFill>
                <a:latin typeface="LM Sans 10" pitchFamily="2" charset="77"/>
              </a:rPr>
              <a:t>(Pearle, Ghirardi)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LM Sans 10" pitchFamily="2" charset="77"/>
            </a:endParaRPr>
          </a:p>
        </p:txBody>
      </p:sp>
      <p:sp>
        <p:nvSpPr>
          <p:cNvPr id="137" name="Rechteck 136">
            <a:extLst>
              <a:ext uri="{FF2B5EF4-FFF2-40B4-BE49-F238E27FC236}">
                <a16:creationId xmlns:a16="http://schemas.microsoft.com/office/drawing/2014/main" id="{F536946D-103E-2D49-AED5-25AC68C4D43F}"/>
              </a:ext>
            </a:extLst>
          </p:cNvPr>
          <p:cNvSpPr/>
          <p:nvPr/>
        </p:nvSpPr>
        <p:spPr>
          <a:xfrm>
            <a:off x="3302583" y="2593988"/>
            <a:ext cx="2531319" cy="37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accent1"/>
                </a:solidFill>
                <a:latin typeface="LM Sans 10" pitchFamily="2" charset="77"/>
              </a:rPr>
              <a:t>¬</a:t>
            </a:r>
            <a:r>
              <a:rPr lang="de-DE">
                <a:solidFill>
                  <a:schemeClr val="accent1"/>
                </a:solidFill>
                <a:latin typeface="LM Sans 10" pitchFamily="2" charset="77"/>
              </a:rPr>
              <a:t>(B)</a:t>
            </a:r>
          </a:p>
        </p:txBody>
      </p:sp>
      <p:sp>
        <p:nvSpPr>
          <p:cNvPr id="140" name="Rechteck 139">
            <a:extLst>
              <a:ext uri="{FF2B5EF4-FFF2-40B4-BE49-F238E27FC236}">
                <a16:creationId xmlns:a16="http://schemas.microsoft.com/office/drawing/2014/main" id="{171F0C17-3532-B545-BFBF-3DDBD686B1CE}"/>
              </a:ext>
            </a:extLst>
          </p:cNvPr>
          <p:cNvSpPr>
            <a:spLocks/>
          </p:cNvSpPr>
          <p:nvPr/>
        </p:nvSpPr>
        <p:spPr>
          <a:xfrm>
            <a:off x="5970671" y="2940490"/>
            <a:ext cx="2530124" cy="2350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M Sans 10" pitchFamily="2" charset="77"/>
              </a:rPr>
              <a:t>Many worlds      </a:t>
            </a:r>
            <a:r>
              <a:rPr lang="en-GB" sz="1200">
                <a:solidFill>
                  <a:schemeClr val="tx1"/>
                </a:solidFill>
                <a:latin typeface="LM Sans 10" pitchFamily="2" charset="77"/>
              </a:rPr>
              <a:t>(Everett)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M Sans 10" pitchFamily="2" charset="77"/>
              </a:rPr>
              <a:t>Modal     	</a:t>
            </a:r>
            <a:r>
              <a:rPr lang="en-GB" sz="1200">
                <a:solidFill>
                  <a:schemeClr val="tx1"/>
                </a:solidFill>
                <a:latin typeface="LM Sans 10" pitchFamily="2" charset="77"/>
              </a:rPr>
              <a:t>        (Rovelli)</a:t>
            </a:r>
          </a:p>
        </p:txBody>
      </p:sp>
      <p:sp>
        <p:nvSpPr>
          <p:cNvPr id="141" name="Rechteck 140">
            <a:extLst>
              <a:ext uri="{FF2B5EF4-FFF2-40B4-BE49-F238E27FC236}">
                <a16:creationId xmlns:a16="http://schemas.microsoft.com/office/drawing/2014/main" id="{427B5F67-70A6-3949-A9F2-8C73A32A15C2}"/>
              </a:ext>
            </a:extLst>
          </p:cNvPr>
          <p:cNvSpPr/>
          <p:nvPr/>
        </p:nvSpPr>
        <p:spPr>
          <a:xfrm>
            <a:off x="5970671" y="2593988"/>
            <a:ext cx="2530124" cy="37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accent1"/>
                </a:solidFill>
                <a:latin typeface="LM Sans 10" pitchFamily="2" charset="77"/>
              </a:rPr>
              <a:t>¬</a:t>
            </a:r>
            <a:r>
              <a:rPr lang="de-DE">
                <a:solidFill>
                  <a:schemeClr val="accent1"/>
                </a:solidFill>
                <a:latin typeface="LM Sans 10" pitchFamily="2" charset="77"/>
              </a:rPr>
              <a:t>(C)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FD3E25B-BF17-FD42-A1F7-771A00468281}"/>
              </a:ext>
            </a:extLst>
          </p:cNvPr>
          <p:cNvSpPr/>
          <p:nvPr/>
        </p:nvSpPr>
        <p:spPr>
          <a:xfrm>
            <a:off x="614689" y="1400884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accent1"/>
                </a:solidFill>
                <a:latin typeface="LM Sans 10" pitchFamily="2" charset="77"/>
              </a:rPr>
              <a:t>(A)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361B604-998E-9149-AEA4-D41E8202CB7C}"/>
              </a:ext>
            </a:extLst>
          </p:cNvPr>
          <p:cNvSpPr/>
          <p:nvPr/>
        </p:nvSpPr>
        <p:spPr>
          <a:xfrm>
            <a:off x="614689" y="1703166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accent1"/>
                </a:solidFill>
                <a:latin typeface="LM Sans 10" pitchFamily="2" charset="77"/>
              </a:rPr>
              <a:t>(B)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30132A1-71A2-4A40-B056-02FB757174A4}"/>
              </a:ext>
            </a:extLst>
          </p:cNvPr>
          <p:cNvSpPr/>
          <p:nvPr/>
        </p:nvSpPr>
        <p:spPr>
          <a:xfrm>
            <a:off x="614689" y="2003020"/>
            <a:ext cx="529831" cy="40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accent1"/>
                </a:solidFill>
                <a:latin typeface="LM Sans 10" pitchFamily="2" charset="77"/>
              </a:rPr>
              <a:t>(C)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8409A048-C780-3442-A5A4-EC55B66E6EF6}"/>
              </a:ext>
            </a:extLst>
          </p:cNvPr>
          <p:cNvSpPr/>
          <p:nvPr/>
        </p:nvSpPr>
        <p:spPr>
          <a:xfrm>
            <a:off x="649446" y="5415366"/>
            <a:ext cx="7845108" cy="376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accent1"/>
                </a:solidFill>
                <a:latin typeface="LM Sans 10" pitchFamily="2" charset="77"/>
              </a:rPr>
              <a:t>¬</a:t>
            </a:r>
            <a:r>
              <a:rPr lang="de-DE">
                <a:solidFill>
                  <a:schemeClr val="accent1"/>
                </a:solidFill>
                <a:latin typeface="LM Sans 10" pitchFamily="2" charset="77"/>
              </a:rPr>
              <a:t>(?)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F4E7CF26-C899-1144-AC71-7AC9016E643D}"/>
              </a:ext>
            </a:extLst>
          </p:cNvPr>
          <p:cNvSpPr>
            <a:spLocks/>
          </p:cNvSpPr>
          <p:nvPr/>
        </p:nvSpPr>
        <p:spPr>
          <a:xfrm>
            <a:off x="641969" y="5789083"/>
            <a:ext cx="2628000" cy="470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algn="ctr"/>
            <a:r>
              <a:rPr lang="en-GB" sz="1600">
                <a:solidFill>
                  <a:schemeClr val="tx1"/>
                </a:solidFill>
                <a:latin typeface="LM Sans 10" pitchFamily="2" charset="77"/>
              </a:rPr>
              <a:t>Decoherent histories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F3546A66-E916-D041-B039-5FCF9E47EC1C}"/>
              </a:ext>
            </a:extLst>
          </p:cNvPr>
          <p:cNvSpPr>
            <a:spLocks/>
          </p:cNvSpPr>
          <p:nvPr/>
        </p:nvSpPr>
        <p:spPr>
          <a:xfrm>
            <a:off x="3261778" y="5789083"/>
            <a:ext cx="2628000" cy="470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LM Sans 10" pitchFamily="2" charset="77"/>
              </a:rPr>
              <a:t>Qbism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2376094-0044-C34F-A087-D4D64B008C04}"/>
              </a:ext>
            </a:extLst>
          </p:cNvPr>
          <p:cNvSpPr>
            <a:spLocks/>
          </p:cNvSpPr>
          <p:nvPr/>
        </p:nvSpPr>
        <p:spPr>
          <a:xfrm>
            <a:off x="5866554" y="5789083"/>
            <a:ext cx="2628000" cy="470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algn="ctr"/>
            <a:r>
              <a:rPr lang="en-GB" sz="1600">
                <a:solidFill>
                  <a:schemeClr val="tx1"/>
                </a:solidFill>
                <a:latin typeface="LM Sans 10" pitchFamily="2" charset="77"/>
              </a:rPr>
              <a:t>Transactional </a:t>
            </a:r>
          </a:p>
        </p:txBody>
      </p:sp>
    </p:spTree>
    <p:extLst>
      <p:ext uri="{BB962C8B-B14F-4D97-AF65-F5344CB8AC3E}">
        <p14:creationId xmlns:p14="http://schemas.microsoft.com/office/powerpoint/2010/main" val="9791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A9EBC-21C0-9649-8D4D-251A19CA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Content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342B28-1393-EE47-9FC8-F2ABAB8E2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8538"/>
            <a:ext cx="7886700" cy="4910871"/>
          </a:xfrm>
        </p:spPr>
        <p:txBody>
          <a:bodyPr/>
          <a:lstStyle/>
          <a:p>
            <a:pPr marL="457200" indent="-457200">
              <a:spcBef>
                <a:spcPts val="22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measurement problem</a:t>
            </a:r>
          </a:p>
          <a:p>
            <a:pPr marL="457200" indent="-457200"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GB" b="1" dirty="0">
                <a:solidFill>
                  <a:schemeClr val="accent2"/>
                </a:solidFill>
              </a:rPr>
              <a:t>Copenhagen interpretation – a satisfying solution?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GRW theory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Experimental test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Bohmian mechanics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  <a:p>
            <a:pPr marL="914400" lvl="1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How it solves the measurement problem </a:t>
            </a:r>
          </a:p>
          <a:p>
            <a:pPr marL="914400" lvl="1" indent="-457200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Experimental test</a:t>
            </a:r>
          </a:p>
          <a:p>
            <a: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Conclusion &amp; outlook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63DAA9-D4D7-2A4C-9ABB-421D25D4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95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EDDAAA-B554-2D44-AC54-28E35B179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904" y="1415918"/>
            <a:ext cx="7886700" cy="4910871"/>
          </a:xfrm>
        </p:spPr>
        <p:txBody>
          <a:bodyPr/>
          <a:lstStyle/>
          <a:p>
            <a:r>
              <a:rPr lang="en-GB" sz="1800" dirty="0"/>
              <a:t>Collapse postulate: During measurement wave function collapses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2" name="Abgerundetes Rechteck 51">
            <a:extLst>
              <a:ext uri="{FF2B5EF4-FFF2-40B4-BE49-F238E27FC236}">
                <a16:creationId xmlns:a16="http://schemas.microsoft.com/office/drawing/2014/main" id="{2601E18C-722E-674D-9469-C6541C3EF29D}"/>
              </a:ext>
            </a:extLst>
          </p:cNvPr>
          <p:cNvSpPr/>
          <p:nvPr/>
        </p:nvSpPr>
        <p:spPr>
          <a:xfrm>
            <a:off x="663157" y="2735174"/>
            <a:ext cx="3780000" cy="309492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t" anchorCtr="0"/>
          <a:lstStyle/>
          <a:p>
            <a:pPr marL="342900" indent="-342900">
              <a:spcAft>
                <a:spcPts val="10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There cannot exist an observer for the universe</a:t>
            </a:r>
          </a:p>
          <a:p>
            <a:pPr marL="342900" indent="-342900">
              <a:spcAft>
                <a:spcPts val="1000"/>
              </a:spcAft>
              <a:buClr>
                <a:schemeClr val="accent1"/>
              </a:buClr>
              <a:buFont typeface="Systemschrift"/>
              <a:buChar char="→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QM cannot be applied to whole universe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DDD57E-9F74-C142-AE87-74E05867B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2.1 The Copenhagen interpretation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43DDFE-B68A-BD4F-8F8C-A0D7C114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642D-367B-C744-AE8D-BB6F6EC90B8A}" type="slidenum">
              <a:rPr lang="de-DE" smtClean="0"/>
              <a:t>9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C81D71A-EC3F-2243-9FA7-BB5EE3A7BC51}"/>
              </a:ext>
            </a:extLst>
          </p:cNvPr>
          <p:cNvGrpSpPr/>
          <p:nvPr/>
        </p:nvGrpSpPr>
        <p:grpSpPr>
          <a:xfrm>
            <a:off x="2494989" y="1920679"/>
            <a:ext cx="3061860" cy="452416"/>
            <a:chOff x="1620164" y="1799877"/>
            <a:chExt cx="3061860" cy="45241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55F12F9C-B521-0A4D-B521-5EE50BC5D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9336" b="94312"/>
            <a:stretch/>
          </p:blipFill>
          <p:spPr>
            <a:xfrm>
              <a:off x="1620164" y="1902681"/>
              <a:ext cx="1566734" cy="34961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D1F3B16-DBA7-174B-8CCB-39A0CE5F5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3841" b="96115"/>
            <a:stretch/>
          </p:blipFill>
          <p:spPr>
            <a:xfrm>
              <a:off x="3524124" y="1986428"/>
              <a:ext cx="466982" cy="236838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447B4B0-BF37-7A41-9DAD-1BBB8D6A9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4982" b="94312"/>
            <a:stretch/>
          </p:blipFill>
          <p:spPr>
            <a:xfrm>
              <a:off x="4301539" y="1902681"/>
              <a:ext cx="380485" cy="349612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FD24B8A-8D84-004B-8524-1622D712B9B4}"/>
                </a:ext>
              </a:extLst>
            </p:cNvPr>
            <p:cNvSpPr txBox="1"/>
            <p:nvPr/>
          </p:nvSpPr>
          <p:spPr>
            <a:xfrm>
              <a:off x="3323231" y="1799877"/>
              <a:ext cx="7505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LM Sans 10" pitchFamily="2" charset="77"/>
                </a:rPr>
                <a:t>measurement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E6BC75AA-CBC4-9A45-8741-3AA5F0E4AEE9}"/>
              </a:ext>
            </a:extLst>
          </p:cNvPr>
          <p:cNvGrpSpPr/>
          <p:nvPr/>
        </p:nvGrpSpPr>
        <p:grpSpPr>
          <a:xfrm>
            <a:off x="971478" y="4306525"/>
            <a:ext cx="2839187" cy="1053851"/>
            <a:chOff x="6147925" y="2745610"/>
            <a:chExt cx="1966640" cy="630868"/>
          </a:xfrm>
        </p:grpSpPr>
        <p:sp>
          <p:nvSpPr>
            <p:cNvPr id="30" name="Abgerundetes Rechteck 29">
              <a:extLst>
                <a:ext uri="{FF2B5EF4-FFF2-40B4-BE49-F238E27FC236}">
                  <a16:creationId xmlns:a16="http://schemas.microsoft.com/office/drawing/2014/main" id="{FCDAACC5-2355-1240-8BA2-A02C026F7655}"/>
                </a:ext>
              </a:extLst>
            </p:cNvPr>
            <p:cNvSpPr/>
            <p:nvPr/>
          </p:nvSpPr>
          <p:spPr>
            <a:xfrm>
              <a:off x="7233038" y="2745610"/>
              <a:ext cx="881527" cy="63086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  <a:latin typeface="LM Sans 10" pitchFamily="2" charset="77"/>
                </a:rPr>
                <a:t>System </a:t>
              </a:r>
            </a:p>
            <a:p>
              <a:pPr algn="ctr"/>
              <a:r>
                <a:rPr lang="en-GB" sz="1200">
                  <a:solidFill>
                    <a:schemeClr val="tx1"/>
                  </a:solidFill>
                  <a:latin typeface="LM Sans 10" pitchFamily="2" charset="77"/>
                </a:rPr>
                <a:t>=</a:t>
              </a:r>
            </a:p>
            <a:p>
              <a:pPr algn="ctr"/>
              <a:r>
                <a:rPr lang="en-GB" sz="1200">
                  <a:solidFill>
                    <a:schemeClr val="tx1"/>
                  </a:solidFill>
                  <a:latin typeface="LM Sans 10" pitchFamily="2" charset="77"/>
                </a:rPr>
                <a:t> Universe</a:t>
              </a:r>
            </a:p>
          </p:txBody>
        </p:sp>
        <p:sp>
          <p:nvSpPr>
            <p:cNvPr id="32" name="Abgerundetes Rechteck 31">
              <a:extLst>
                <a:ext uri="{FF2B5EF4-FFF2-40B4-BE49-F238E27FC236}">
                  <a16:creationId xmlns:a16="http://schemas.microsoft.com/office/drawing/2014/main" id="{4B3C074E-2920-3640-B836-BCEF2BD65FA4}"/>
                </a:ext>
              </a:extLst>
            </p:cNvPr>
            <p:cNvSpPr/>
            <p:nvPr/>
          </p:nvSpPr>
          <p:spPr>
            <a:xfrm>
              <a:off x="6235927" y="2908935"/>
              <a:ext cx="796939" cy="30875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tx1"/>
                  </a:solidFill>
                  <a:latin typeface="LM Sans 10" pitchFamily="2" charset="77"/>
                </a:rPr>
                <a:t>Observer</a:t>
              </a:r>
            </a:p>
          </p:txBody>
        </p: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94BB53A8-091C-F24F-9DC4-21077129AC8B}"/>
                </a:ext>
              </a:extLst>
            </p:cNvPr>
            <p:cNvCxnSpPr>
              <a:stCxn id="32" idx="3"/>
              <a:endCxn id="30" idx="1"/>
            </p:cNvCxnSpPr>
            <p:nvPr/>
          </p:nvCxnSpPr>
          <p:spPr>
            <a:xfrm flipV="1">
              <a:off x="7032866" y="3061044"/>
              <a:ext cx="200172" cy="22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3559EBEC-AD10-D440-9854-76486FCD02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7925" y="2908935"/>
              <a:ext cx="946757" cy="34562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0423E5C6-2F59-A647-8057-C141ADEF777C}"/>
              </a:ext>
            </a:extLst>
          </p:cNvPr>
          <p:cNvSpPr txBox="1"/>
          <p:nvPr/>
        </p:nvSpPr>
        <p:spPr>
          <a:xfrm>
            <a:off x="693570" y="5870467"/>
            <a:ext cx="537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Systemschrift"/>
              <a:buChar char="→"/>
            </a:pPr>
            <a:r>
              <a:rPr lang="en-GB" b="1" dirty="0">
                <a:latin typeface="LM Sans 10" pitchFamily="2" charset="77"/>
              </a:rPr>
              <a:t>In Copenhagen, QM is not a fundamental theory</a:t>
            </a:r>
          </a:p>
        </p:txBody>
      </p:sp>
      <p:sp>
        <p:nvSpPr>
          <p:cNvPr id="77" name="Abgerundetes Rechteck 76">
            <a:extLst>
              <a:ext uri="{FF2B5EF4-FFF2-40B4-BE49-F238E27FC236}">
                <a16:creationId xmlns:a16="http://schemas.microsoft.com/office/drawing/2014/main" id="{13133CCA-B3F4-3544-B1BF-AF2E6FA5BB08}"/>
              </a:ext>
            </a:extLst>
          </p:cNvPr>
          <p:cNvSpPr/>
          <p:nvPr/>
        </p:nvSpPr>
        <p:spPr>
          <a:xfrm>
            <a:off x="5046840" y="2735174"/>
            <a:ext cx="3780000" cy="309492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342900" indent="-342900">
              <a:spcAft>
                <a:spcPts val="1000"/>
              </a:spcAft>
              <a:buClr>
                <a:schemeClr val="accent1"/>
              </a:buClr>
              <a:buFont typeface="+mj-lt"/>
              <a:buAutoNum type="arabicPeriod" startAt="2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One needs an observer 2, to observe observer 1 + system</a:t>
            </a:r>
          </a:p>
          <a:p>
            <a:pPr marL="342900" indent="-342900">
              <a:spcAft>
                <a:spcPts val="1000"/>
              </a:spcAft>
              <a:buClr>
                <a:schemeClr val="accent1"/>
              </a:buClr>
              <a:buFont typeface="Systemschrift"/>
              <a:buChar char="→"/>
            </a:pPr>
            <a:r>
              <a:rPr lang="en-GB" dirty="0">
                <a:solidFill>
                  <a:schemeClr val="tx1"/>
                </a:solidFill>
                <a:latin typeface="LM Sans 10" pitchFamily="2" charset="77"/>
              </a:rPr>
              <a:t>QM cannot be applied to observers / measuring devices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A385663-4EFE-674A-A854-802EF9C19D8B}"/>
              </a:ext>
            </a:extLst>
          </p:cNvPr>
          <p:cNvGrpSpPr/>
          <p:nvPr/>
        </p:nvGrpSpPr>
        <p:grpSpPr>
          <a:xfrm>
            <a:off x="734096" y="2436028"/>
            <a:ext cx="7675809" cy="216000"/>
            <a:chOff x="677856" y="2220634"/>
            <a:chExt cx="7675809" cy="216000"/>
          </a:xfrm>
        </p:grpSpPr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2027DE87-C235-DF44-8942-7A5E5C7790A7}"/>
                </a:ext>
              </a:extLst>
            </p:cNvPr>
            <p:cNvCxnSpPr>
              <a:cxnSpLocks/>
            </p:cNvCxnSpPr>
            <p:nvPr/>
          </p:nvCxnSpPr>
          <p:spPr>
            <a:xfrm>
              <a:off x="677856" y="2328634"/>
              <a:ext cx="7675809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0000">
                    <a:schemeClr val="accent1">
                      <a:lumMod val="45000"/>
                      <a:lumOff val="55000"/>
                    </a:schemeClr>
                  </a:gs>
                  <a:gs pos="6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6AD69C2-95AC-9A43-BE09-577525D21903}"/>
                </a:ext>
              </a:extLst>
            </p:cNvPr>
            <p:cNvSpPr/>
            <p:nvPr/>
          </p:nvSpPr>
          <p:spPr>
            <a:xfrm rot="16200000">
              <a:off x="4407760" y="2220634"/>
              <a:ext cx="216000" cy="216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/>
            <a:lstStyle/>
            <a:p>
              <a:pPr algn="ctr"/>
              <a:r>
                <a:rPr lang="de-DE" dirty="0"/>
                <a:t>&lt;</a:t>
              </a: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D8722AFE-D3DE-C748-8598-0CF16C6252F8}"/>
              </a:ext>
            </a:extLst>
          </p:cNvPr>
          <p:cNvGrpSpPr/>
          <p:nvPr/>
        </p:nvGrpSpPr>
        <p:grpSpPr>
          <a:xfrm>
            <a:off x="5601816" y="4033774"/>
            <a:ext cx="2670048" cy="1646565"/>
            <a:chOff x="5636260" y="3698019"/>
            <a:chExt cx="2670048" cy="1646565"/>
          </a:xfrm>
        </p:grpSpPr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F7151C4C-FAC2-3B4F-9F84-1CCD48230517}"/>
                </a:ext>
              </a:extLst>
            </p:cNvPr>
            <p:cNvGrpSpPr/>
            <p:nvPr/>
          </p:nvGrpSpPr>
          <p:grpSpPr>
            <a:xfrm>
              <a:off x="5636260" y="4086779"/>
              <a:ext cx="2670048" cy="1257805"/>
              <a:chOff x="5486400" y="3951501"/>
              <a:chExt cx="2670048" cy="125780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60579FC5-6143-1647-B84E-D2A2C6B53D71}"/>
                  </a:ext>
                </a:extLst>
              </p:cNvPr>
              <p:cNvSpPr/>
              <p:nvPr/>
            </p:nvSpPr>
            <p:spPr>
              <a:xfrm>
                <a:off x="5486400" y="3951501"/>
                <a:ext cx="2670048" cy="125780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" name="Abgerundetes Rechteck 56">
                <a:extLst>
                  <a:ext uri="{FF2B5EF4-FFF2-40B4-BE49-F238E27FC236}">
                    <a16:creationId xmlns:a16="http://schemas.microsoft.com/office/drawing/2014/main" id="{E4E149FF-8238-D848-9078-6A0080663171}"/>
                  </a:ext>
                </a:extLst>
              </p:cNvPr>
              <p:cNvSpPr/>
              <p:nvPr/>
            </p:nvSpPr>
            <p:spPr>
              <a:xfrm>
                <a:off x="6358946" y="4021670"/>
                <a:ext cx="924955" cy="30875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>
                    <a:solidFill>
                      <a:schemeClr val="tx1"/>
                    </a:solidFill>
                    <a:latin typeface="LM Sans 10" pitchFamily="2" charset="77"/>
                  </a:rPr>
                  <a:t>Observer 2</a:t>
                </a:r>
              </a:p>
            </p:txBody>
          </p:sp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2AEBCB65-A786-E145-8FB0-C75C88A2CDBF}"/>
                  </a:ext>
                </a:extLst>
              </p:cNvPr>
              <p:cNvGrpSpPr/>
              <p:nvPr/>
            </p:nvGrpSpPr>
            <p:grpSpPr>
              <a:xfrm>
                <a:off x="5687568" y="4505864"/>
                <a:ext cx="2267712" cy="589079"/>
                <a:chOff x="5754624" y="4421833"/>
                <a:chExt cx="2267712" cy="589079"/>
              </a:xfrm>
            </p:grpSpPr>
            <p:grpSp>
              <p:nvGrpSpPr>
                <p:cNvPr id="60" name="Gruppieren 59">
                  <a:extLst>
                    <a:ext uri="{FF2B5EF4-FFF2-40B4-BE49-F238E27FC236}">
                      <a16:creationId xmlns:a16="http://schemas.microsoft.com/office/drawing/2014/main" id="{7A967FB7-EDB9-E244-B746-C42E6B1C71EF}"/>
                    </a:ext>
                  </a:extLst>
                </p:cNvPr>
                <p:cNvGrpSpPr/>
                <p:nvPr/>
              </p:nvGrpSpPr>
              <p:grpSpPr>
                <a:xfrm>
                  <a:off x="5754624" y="4421833"/>
                  <a:ext cx="2267712" cy="589079"/>
                  <a:chOff x="5754624" y="4421833"/>
                  <a:chExt cx="2267712" cy="589079"/>
                </a:xfrm>
              </p:grpSpPr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ED70F56B-CB59-0740-A99E-ED29D4C654A4}"/>
                      </a:ext>
                    </a:extLst>
                  </p:cNvPr>
                  <p:cNvSpPr/>
                  <p:nvPr/>
                </p:nvSpPr>
                <p:spPr>
                  <a:xfrm>
                    <a:off x="5754624" y="4421833"/>
                    <a:ext cx="2267712" cy="589079"/>
                  </a:xfrm>
                  <a:prstGeom prst="ellipse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3" name="Abgerundetes Rechteck 62">
                    <a:extLst>
                      <a:ext uri="{FF2B5EF4-FFF2-40B4-BE49-F238E27FC236}">
                        <a16:creationId xmlns:a16="http://schemas.microsoft.com/office/drawing/2014/main" id="{4AEE955C-4586-A647-B3F1-20C3D286F093}"/>
                      </a:ext>
                    </a:extLst>
                  </p:cNvPr>
                  <p:cNvSpPr/>
                  <p:nvPr/>
                </p:nvSpPr>
                <p:spPr>
                  <a:xfrm>
                    <a:off x="7140809" y="4558600"/>
                    <a:ext cx="691682" cy="308758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sz="1200">
                        <a:solidFill>
                          <a:schemeClr val="tx1"/>
                        </a:solidFill>
                        <a:latin typeface="LM Sans 10" pitchFamily="2" charset="77"/>
                      </a:rPr>
                      <a:t>System</a:t>
                    </a:r>
                  </a:p>
                </p:txBody>
              </p:sp>
              <p:sp>
                <p:nvSpPr>
                  <p:cNvPr id="64" name="Abgerundetes Rechteck 63">
                    <a:extLst>
                      <a:ext uri="{FF2B5EF4-FFF2-40B4-BE49-F238E27FC236}">
                        <a16:creationId xmlns:a16="http://schemas.microsoft.com/office/drawing/2014/main" id="{0786D1F7-FB86-D447-BD4A-704798E37E75}"/>
                      </a:ext>
                    </a:extLst>
                  </p:cNvPr>
                  <p:cNvSpPr/>
                  <p:nvPr/>
                </p:nvSpPr>
                <p:spPr>
                  <a:xfrm>
                    <a:off x="5939141" y="4558600"/>
                    <a:ext cx="924955" cy="308758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sz="1200">
                        <a:solidFill>
                          <a:schemeClr val="tx1"/>
                        </a:solidFill>
                        <a:latin typeface="LM Sans 10" pitchFamily="2" charset="77"/>
                      </a:rPr>
                      <a:t>Observer 1</a:t>
                    </a:r>
                  </a:p>
                </p:txBody>
              </p:sp>
            </p:grpSp>
            <p:cxnSp>
              <p:nvCxnSpPr>
                <p:cNvPr id="61" name="Gerade Verbindung mit Pfeil 60">
                  <a:extLst>
                    <a:ext uri="{FF2B5EF4-FFF2-40B4-BE49-F238E27FC236}">
                      <a16:creationId xmlns:a16="http://schemas.microsoft.com/office/drawing/2014/main" id="{88503254-0F29-D746-9D4E-6AF6440D8A1A}"/>
                    </a:ext>
                  </a:extLst>
                </p:cNvPr>
                <p:cNvCxnSpPr>
                  <a:stCxn id="64" idx="3"/>
                  <a:endCxn id="63" idx="1"/>
                </p:cNvCxnSpPr>
                <p:nvPr/>
              </p:nvCxnSpPr>
              <p:spPr>
                <a:xfrm>
                  <a:off x="6864096" y="4712979"/>
                  <a:ext cx="27671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Gerade Verbindung mit Pfeil 58">
                <a:extLst>
                  <a:ext uri="{FF2B5EF4-FFF2-40B4-BE49-F238E27FC236}">
                    <a16:creationId xmlns:a16="http://schemas.microsoft.com/office/drawing/2014/main" id="{A00EDF11-E064-CD4B-985C-93A13CF2380E}"/>
                  </a:ext>
                </a:extLst>
              </p:cNvPr>
              <p:cNvCxnSpPr>
                <a:stCxn id="57" idx="2"/>
                <a:endCxn id="62" idx="0"/>
              </p:cNvCxnSpPr>
              <p:nvPr/>
            </p:nvCxnSpPr>
            <p:spPr>
              <a:xfrm>
                <a:off x="6821424" y="4330428"/>
                <a:ext cx="0" cy="1754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CD9B06B0-0054-B44E-B16D-FD997662C021}"/>
                </a:ext>
              </a:extLst>
            </p:cNvPr>
            <p:cNvSpPr txBox="1"/>
            <p:nvPr/>
          </p:nvSpPr>
          <p:spPr>
            <a:xfrm rot="2812161">
              <a:off x="6046273" y="3677821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LM Sans 10" pitchFamily="2" charset="77"/>
                </a:rPr>
                <a:t>…</a:t>
              </a:r>
            </a:p>
          </p:txBody>
        </p:sp>
      </p:grpSp>
      <p:sp>
        <p:nvSpPr>
          <p:cNvPr id="36" name="Textfeld 35">
            <a:extLst>
              <a:ext uri="{FF2B5EF4-FFF2-40B4-BE49-F238E27FC236}">
                <a16:creationId xmlns:a16="http://schemas.microsoft.com/office/drawing/2014/main" id="{A871C76C-799B-2149-9B22-9DE5F57160B9}"/>
              </a:ext>
            </a:extLst>
          </p:cNvPr>
          <p:cNvSpPr txBox="1"/>
          <p:nvPr/>
        </p:nvSpPr>
        <p:spPr>
          <a:xfrm>
            <a:off x="965991" y="5195053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4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69E0828-112A-4E4D-9C7F-10D741BDF83A}"/>
              </a:ext>
            </a:extLst>
          </p:cNvPr>
          <p:cNvSpPr txBox="1"/>
          <p:nvPr/>
        </p:nvSpPr>
        <p:spPr>
          <a:xfrm>
            <a:off x="5515683" y="5563036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M Sans 10" pitchFamily="2" charset="77"/>
              </a:rPr>
              <a:t>Fig. 5</a:t>
            </a:r>
          </a:p>
        </p:txBody>
      </p:sp>
    </p:spTree>
    <p:extLst>
      <p:ext uri="{BB962C8B-B14F-4D97-AF65-F5344CB8AC3E}">
        <p14:creationId xmlns:p14="http://schemas.microsoft.com/office/powerpoint/2010/main" val="4097203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ate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1729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2962</Words>
  <Application>Microsoft Macintosh PowerPoint</Application>
  <PresentationFormat>Bildschirmpräsentation (4:3)</PresentationFormat>
  <Paragraphs>567</Paragraphs>
  <Slides>36</Slides>
  <Notes>5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2" baseType="lpstr">
      <vt:lpstr>Arial</vt:lpstr>
      <vt:lpstr>Calibri</vt:lpstr>
      <vt:lpstr>LM Sans 10</vt:lpstr>
      <vt:lpstr>Symbol</vt:lpstr>
      <vt:lpstr>Systemschrift</vt:lpstr>
      <vt:lpstr>Office</vt:lpstr>
      <vt:lpstr>PowerPoint-Präsentation</vt:lpstr>
      <vt:lpstr>The measurement problem</vt:lpstr>
      <vt:lpstr>Content</vt:lpstr>
      <vt:lpstr>Content</vt:lpstr>
      <vt:lpstr>1.1 Schrödinger‘s cat</vt:lpstr>
      <vt:lpstr>1.2 Rigorous formulation</vt:lpstr>
      <vt:lpstr>1.3 Possible solutions</vt:lpstr>
      <vt:lpstr>Content</vt:lpstr>
      <vt:lpstr>2.1 The Copenhagen interpretation</vt:lpstr>
      <vt:lpstr>2.1 The Copenhagen interpretation</vt:lpstr>
      <vt:lpstr>2.2 Possible solutions</vt:lpstr>
      <vt:lpstr>Content</vt:lpstr>
      <vt:lpstr>3.1 Overview</vt:lpstr>
      <vt:lpstr>3.1 Overview</vt:lpstr>
      <vt:lpstr>3.2 How the measurement problem is solved</vt:lpstr>
      <vt:lpstr>3.2 How the measurement problem is solved</vt:lpstr>
      <vt:lpstr>3.3 Experimental tests</vt:lpstr>
      <vt:lpstr>3.3 Experimental tests</vt:lpstr>
      <vt:lpstr>Content</vt:lpstr>
      <vt:lpstr>4.1 Overview</vt:lpstr>
      <vt:lpstr>4.1 Overview</vt:lpstr>
      <vt:lpstr>4.1 Overview</vt:lpstr>
      <vt:lpstr>4.1 Bohmian mechanics in real life</vt:lpstr>
      <vt:lpstr>4.2 How the measurement problem is solved</vt:lpstr>
      <vt:lpstr>4.3 Experimental test – arrival time</vt:lpstr>
      <vt:lpstr>4.3 Experimental test – arrival time</vt:lpstr>
      <vt:lpstr>4.3 Experimental test – arrival time</vt:lpstr>
      <vt:lpstr>4.3 Experimental test – arrival time</vt:lpstr>
      <vt:lpstr>4.3 Experimental test – arrival time</vt:lpstr>
      <vt:lpstr>Content</vt:lpstr>
      <vt:lpstr>5.1 Conclusion</vt:lpstr>
      <vt:lpstr>5.2 Outlook</vt:lpstr>
      <vt:lpstr>PowerPoint-Präsentation</vt:lpstr>
      <vt:lpstr>References - Figures</vt:lpstr>
      <vt:lpstr>References - Literature</vt:lpstr>
      <vt:lpstr>References - Literature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Niclas G</dc:creator>
  <cp:lastModifiedBy>Niclas Goering</cp:lastModifiedBy>
  <cp:revision>72</cp:revision>
  <dcterms:created xsi:type="dcterms:W3CDTF">2021-10-25T19:54:18Z</dcterms:created>
  <dcterms:modified xsi:type="dcterms:W3CDTF">2021-12-20T03:50:24Z</dcterms:modified>
</cp:coreProperties>
</file>