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2" r:id="rId3"/>
    <p:sldId id="281" r:id="rId4"/>
    <p:sldId id="263" r:id="rId5"/>
    <p:sldId id="289" r:id="rId6"/>
    <p:sldId id="258" r:id="rId7"/>
    <p:sldId id="283" r:id="rId8"/>
    <p:sldId id="259" r:id="rId9"/>
    <p:sldId id="274" r:id="rId10"/>
    <p:sldId id="282" r:id="rId11"/>
    <p:sldId id="261" r:id="rId12"/>
    <p:sldId id="265" r:id="rId13"/>
    <p:sldId id="266" r:id="rId14"/>
    <p:sldId id="268" r:id="rId15"/>
    <p:sldId id="279" r:id="rId16"/>
    <p:sldId id="286" r:id="rId17"/>
    <p:sldId id="285" r:id="rId18"/>
    <p:sldId id="270" r:id="rId19"/>
    <p:sldId id="290" r:id="rId20"/>
    <p:sldId id="288" r:id="rId21"/>
    <p:sldId id="277" r:id="rId22"/>
    <p:sldId id="275" r:id="rId23"/>
    <p:sldId id="273" r:id="rId24"/>
    <p:sldId id="287" r:id="rId25"/>
    <p:sldId id="278" r:id="rId26"/>
    <p:sldId id="291" r:id="rId27"/>
    <p:sldId id="269" r:id="rId28"/>
    <p:sldId id="257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40B662-CC02-4BE9-91CC-EF86EE81E48D}">
          <p14:sldIdLst>
            <p14:sldId id="256"/>
            <p14:sldId id="262"/>
          </p14:sldIdLst>
        </p14:section>
        <p14:section name="Introduction" id="{E31BBE86-6797-4346-A9AC-7653B23988CE}">
          <p14:sldIdLst>
            <p14:sldId id="281"/>
            <p14:sldId id="263"/>
          </p14:sldIdLst>
        </p14:section>
        <p14:section name="MIcroscopic description" id="{77DB977E-A3D2-488A-AC4B-44D74A0AA1F7}">
          <p14:sldIdLst>
            <p14:sldId id="289"/>
            <p14:sldId id="258"/>
            <p14:sldId id="283"/>
            <p14:sldId id="259"/>
            <p14:sldId id="274"/>
            <p14:sldId id="282"/>
            <p14:sldId id="261"/>
            <p14:sldId id="265"/>
            <p14:sldId id="266"/>
            <p14:sldId id="268"/>
            <p14:sldId id="279"/>
            <p14:sldId id="286"/>
            <p14:sldId id="285"/>
            <p14:sldId id="270"/>
          </p14:sldIdLst>
        </p14:section>
        <p14:section name="Summary and Outlook" id="{FB4FC822-FAB5-4F5C-92DA-9A06E7338F87}">
          <p14:sldIdLst>
            <p14:sldId id="290"/>
            <p14:sldId id="288"/>
            <p14:sldId id="277"/>
            <p14:sldId id="275"/>
            <p14:sldId id="273"/>
            <p14:sldId id="287"/>
            <p14:sldId id="278"/>
            <p14:sldId id="291"/>
            <p14:sldId id="269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0D2A"/>
    <a:srgbClr val="590E14"/>
    <a:srgbClr val="28883F"/>
    <a:srgbClr val="F5BDBD"/>
    <a:srgbClr val="800000"/>
    <a:srgbClr val="33CC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94641" autoAdjust="0"/>
  </p:normalViewPr>
  <p:slideViewPr>
    <p:cSldViewPr snapToGrid="0">
      <p:cViewPr varScale="1">
        <p:scale>
          <a:sx n="78" d="100"/>
          <a:sy n="78" d="100"/>
        </p:scale>
        <p:origin x="1133" y="67"/>
      </p:cViewPr>
      <p:guideLst/>
    </p:cSldViewPr>
  </p:slideViewPr>
  <p:outlineViewPr>
    <p:cViewPr>
      <p:scale>
        <a:sx n="33" d="100"/>
        <a:sy n="33" d="100"/>
      </p:scale>
      <p:origin x="0" y="-6163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23"/>
    </p:cViewPr>
  </p:sorterViewPr>
  <p:notesViewPr>
    <p:cSldViewPr snapToGrid="0">
      <p:cViewPr varScale="1">
        <p:scale>
          <a:sx n="62" d="100"/>
          <a:sy n="62" d="100"/>
        </p:scale>
        <p:origin x="318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E03079-372B-49A4-A1C2-D237258E9B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E72270-F39C-4717-B24B-A3A97D493F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50903-AE3B-4FAF-BF5B-8A9FA039D136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BFBEB-7F9A-4AE2-9D89-4675DD7D9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26BB1-B105-4FFA-BFCB-452EA05B3E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09B20-7B28-459F-83FA-0D8D36C5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2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E2A9B-987A-4EFC-A612-5D2D23F0449B}" type="datetimeFigureOut">
              <a:rPr lang="de-DE" smtClean="0"/>
              <a:t>07.12.2021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81B3A-5433-4360-BC92-9512A851F63B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9831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mercury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81B3A-5433-4360-BC92-9512A851F63B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4374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27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81B3A-5433-4360-BC92-9512A851F63B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5803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81B3A-5433-4360-BC92-9512A851F63B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4485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81B3A-5433-4360-BC92-9512A851F63B}" type="slidenum">
              <a:rPr lang="de-DE" smtClean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4567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Took</a:t>
            </a:r>
            <a:r>
              <a:rPr lang="de-DE" dirty="0"/>
              <a:t> </a:t>
            </a:r>
            <a:r>
              <a:rPr lang="de-DE" dirty="0" err="1"/>
              <a:t>quite</a:t>
            </a:r>
            <a:r>
              <a:rPr lang="de-DE" dirty="0"/>
              <a:t> a </a:t>
            </a:r>
            <a:r>
              <a:rPr lang="de-DE" dirty="0" err="1"/>
              <a:t>long</a:t>
            </a:r>
            <a:r>
              <a:rPr lang="de-DE" dirty="0"/>
              <a:t> time, since </a:t>
            </a:r>
            <a:r>
              <a:rPr lang="de-DE" dirty="0" err="1"/>
              <a:t>idea</a:t>
            </a:r>
            <a:r>
              <a:rPr lang="de-DE" dirty="0"/>
              <a:t> that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on, </a:t>
            </a:r>
            <a:r>
              <a:rPr lang="de-DE" dirty="0" err="1"/>
              <a:t>seems</a:t>
            </a:r>
            <a:r>
              <a:rPr lang="de-DE" dirty="0"/>
              <a:t> at </a:t>
            </a:r>
            <a:r>
              <a:rPr lang="de-DE" dirty="0" err="1"/>
              <a:t>first</a:t>
            </a:r>
            <a:r>
              <a:rPr lang="de-DE" dirty="0"/>
              <a:t> to </a:t>
            </a:r>
            <a:r>
              <a:rPr lang="de-DE" dirty="0" err="1"/>
              <a:t>be</a:t>
            </a:r>
            <a:r>
              <a:rPr lang="de-DE" dirty="0"/>
              <a:t> a </a:t>
            </a:r>
            <a:r>
              <a:rPr lang="de-DE" dirty="0" err="1"/>
              <a:t>little</a:t>
            </a:r>
            <a:r>
              <a:rPr lang="de-DE" dirty="0"/>
              <a:t> </a:t>
            </a:r>
            <a:r>
              <a:rPr lang="de-DE" dirty="0" err="1"/>
              <a:t>bit</a:t>
            </a:r>
            <a:r>
              <a:rPr lang="de-DE" dirty="0"/>
              <a:t> counterintuitive…</a:t>
            </a:r>
          </a:p>
          <a:p>
            <a:endParaRPr lang="de-DE" dirty="0"/>
          </a:p>
          <a:p>
            <a:r>
              <a:rPr lang="de-DE" dirty="0"/>
              <a:t>PHONONS</a:t>
            </a:r>
          </a:p>
          <a:p>
            <a:r>
              <a:rPr lang="de-DE" dirty="0"/>
              <a:t>Cooper pair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81B3A-5433-4360-BC92-9512A851F63B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7063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Long </a:t>
            </a:r>
            <a:r>
              <a:rPr lang="de-DE" dirty="0" err="1"/>
              <a:t>derivation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81B3A-5433-4360-BC92-9512A851F63B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1443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10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81B3A-5433-4360-BC92-9512A851F63B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3390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H0: </a:t>
            </a:r>
            <a:r>
              <a:rPr lang="de-DE" dirty="0" err="1"/>
              <a:t>const</a:t>
            </a:r>
            <a:r>
              <a:rPr lang="de-DE" dirty="0"/>
              <a:t>. Terms (normal </a:t>
            </a:r>
            <a:r>
              <a:rPr lang="de-DE" dirty="0" err="1"/>
              <a:t>ordering</a:t>
            </a:r>
            <a:r>
              <a:rPr lang="de-DE" dirty="0"/>
              <a:t>)</a:t>
            </a:r>
          </a:p>
          <a:p>
            <a:r>
              <a:rPr lang="de-DE" dirty="0" err="1"/>
              <a:t>Diagonalization</a:t>
            </a:r>
            <a:r>
              <a:rPr lang="de-DE" dirty="0"/>
              <a:t>: </a:t>
            </a:r>
            <a:r>
              <a:rPr lang="de-DE" dirty="0" err="1"/>
              <a:t>look</a:t>
            </a:r>
            <a:r>
              <a:rPr lang="de-DE" dirty="0"/>
              <a:t> at H2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81B3A-5433-4360-BC92-9512A851F63B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0431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81B3A-5433-4360-BC92-9512A851F63B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9075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81B3A-5433-4360-BC92-9512A851F63B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634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81B3A-5433-4360-BC92-9512A851F63B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5229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81B3A-5433-4360-BC92-9512A851F63B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750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24ACF0-3B9D-4972-9755-04D3A6F91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4D73EF5-ADC1-427A-8546-2D20B20F8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3E0C7D-BC79-432B-99F1-025955C64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2021/12/07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8A88E9-3E89-48E9-BB89-ACE35CCF3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BCS theory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A29B78-670F-4A4B-8EF0-91702873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82CC-A130-441E-A794-A7DECC856651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5369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DD04F9-C9CF-4D34-9570-08D23DD86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C7C17A7-9E89-40C6-B5A1-9F1ADE7C2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40E7EA-5EA7-4900-A13F-F6CAEB996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2021/12/07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CD5C19-7D6E-4956-B16D-B86916E38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BCS theory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DD9CDE-13CE-42E9-A578-96D0B044B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82CC-A130-441E-A794-A7DECC856651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968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39EFB78-AFC3-4629-86AD-F8857C61B2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491B504-9241-4A82-AD19-EE47F31A5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E2D267-E890-4276-9EE6-6C74F0D71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2021/12/07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8CB630-AA7B-44B3-A39A-042EEF073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BCS theory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482F54-0622-43EB-94CE-A919FEA3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82CC-A130-441E-A794-A7DECC856651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769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C6EDA57-2B4C-4BE8-8E8B-C68CBE1E9E5E}"/>
              </a:ext>
            </a:extLst>
          </p:cNvPr>
          <p:cNvSpPr/>
          <p:nvPr userDrawn="1"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C50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196F83-A6A9-42BF-89CD-471F6EDC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E90E91-EFF3-48E5-89DB-6274710DF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07E7FF-2D30-444C-8D66-2A6C15035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rgbClr val="590E14"/>
                </a:solidFill>
              </a:defRPr>
            </a:lvl1pPr>
          </a:lstStyle>
          <a:p>
            <a:r>
              <a:rPr lang="en-US"/>
              <a:t>2021/12/07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6197B7-0804-4429-8932-2EEF97087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rgbClr val="590E14"/>
                </a:solidFill>
              </a:defRPr>
            </a:lvl1pPr>
          </a:lstStyle>
          <a:p>
            <a:r>
              <a:rPr lang="de-DE"/>
              <a:t>BCS theory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7C9283-932B-43F8-9A47-1477B2DA8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590E14"/>
                </a:solidFill>
              </a:defRPr>
            </a:lvl1pPr>
          </a:lstStyle>
          <a:p>
            <a:fld id="{70B982CC-A130-441E-A794-A7DECC85665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5BF1FE42-A3F1-4E95-8839-4A2C0F8E46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291" y="271326"/>
            <a:ext cx="2304547" cy="120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5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4032E1-9FC5-439E-A51F-08F1E4B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BC30D7-6480-479D-BFA5-A71DD6DAB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C67C9F-6D6C-4FFC-9DA5-4E7ED1F36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2021/12/07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B45257-4C65-44F7-A500-64076A1B8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BCS theory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5D5D41-C644-4A7A-8B81-FF3FE4B5F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82CC-A130-441E-A794-A7DECC856651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87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FA2CF-BD05-45C5-9353-550A2336E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D9A7BD-68B6-4A11-ADAA-0A38512A1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64EC8EC-CE20-4FF2-B1BA-0A54CCA6A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1EC27EF-6094-4025-8CF4-3C3D30E6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2021/12/07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8D53FF7-7BA7-4599-B87E-4630020CA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BCS theory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3500266-ED7B-4258-87F3-ED92518A7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82CC-A130-441E-A794-A7DECC856651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454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BA85E6-E0F4-4006-840A-835D31F5D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70E153E-933A-40FC-BE68-617C1B802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BCD1A8-ED86-4DD1-86CA-A556B7CE7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E1B0993-8A1C-4113-9780-4B09326478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79AA1B3-A780-48A9-91AC-60A2B8059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04DDE44-9FAB-4B95-B8AD-C445E5A90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2021/12/07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E8836E3-D3A6-466E-BB64-A81741313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BCS theory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AFFCA48-4C42-40BF-8ECB-0F8D67576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82CC-A130-441E-A794-A7DECC856651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551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00479-CBF8-409A-99E7-DEA3EA391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32C6432-B247-442B-8DB1-6158D85CE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2021/12/07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6925721-BD7B-4203-BBA9-6C2FB4E6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BCS theory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1ECEB5-2AF6-43BA-9FEF-79F41E384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82CC-A130-441E-A794-A7DECC856651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116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08560F6-5B17-4619-B93E-B6D943F94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2021/12/07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AC084EB-1CD4-440E-BC86-48C7F502C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BCS theory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79DD5A-0E4D-4C8C-B446-B77435FD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82CC-A130-441E-A794-A7DECC856651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909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23637-ABFD-418D-81F7-76301B712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B6A452-A478-46FB-99B8-7D8553860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238E739-C884-4D90-BE58-668ACE5FB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12DCC8-B316-4368-B73E-7CBCACFAA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2021/12/07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877F955-FB19-429C-9A94-0346C23D1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BCS theory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B017CE-19BF-4AC2-90EF-5BB77127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82CC-A130-441E-A794-A7DECC856651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535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784F92-D729-40E5-AD1D-521E69ED5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3D43F27-F669-4631-9981-236AE38A8E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D6E6A2-340A-41E3-852D-7D741F824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315803-0632-4035-A0A9-73E9916A2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2021/12/07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56600B-D104-499F-8184-BC06733AC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BCS theory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0165A5-7620-4765-9500-38A397AD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82CC-A130-441E-A794-A7DECC856651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231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6F04B92-01B8-4C13-8CA3-FCDEE6F13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1CC7EF-F4AE-4807-8FD2-E270A4F80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78F54B-6594-4AA9-BB4E-071229075C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2021/12/07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17862F-E27B-43FE-BFBE-11EA7779B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BCS theory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05848E-4E6F-44B9-93D8-9F77F286C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982CC-A130-441E-A794-A7DECC856651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989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3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A7203C-AA64-4727-B4A2-A3C4B2B4F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5" t="9091" r="1818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BF964B-B39E-45B7-A432-7DC0ED680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6600">
                <a:ln w="22225">
                  <a:solidFill>
                    <a:schemeClr val="tx1"/>
                  </a:solidFill>
                  <a:miter lim="800000"/>
                </a:ln>
              </a:rPr>
              <a:t>BCS theory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6C6BF5-246D-4392-8E00-48B9F5BF9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/>
              <a:t>- The microscopic theory of superconductivity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57BB16-5C8D-4781-A003-8FF05E3B010C}"/>
              </a:ext>
            </a:extLst>
          </p:cNvPr>
          <p:cNvSpPr txBox="1"/>
          <p:nvPr/>
        </p:nvSpPr>
        <p:spPr>
          <a:xfrm flipH="1">
            <a:off x="9946889" y="6312259"/>
            <a:ext cx="1979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/>
              <a:t>Marie Hofmann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A2FE14-90DC-425F-8FB2-166635F7AF5B}"/>
              </a:ext>
            </a:extLst>
          </p:cNvPr>
          <p:cNvSpPr txBox="1"/>
          <p:nvPr/>
        </p:nvSpPr>
        <p:spPr>
          <a:xfrm>
            <a:off x="75196" y="6550786"/>
            <a:ext cx="36020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100"/>
              <a:t>Source: https://www.sciencealert.com/superconductivity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483170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7FDE-BE77-4BD4-A0E2-2AAE8AB9A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Solving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BCS </a:t>
            </a:r>
            <a:r>
              <a:rPr lang="de-DE" dirty="0" err="1"/>
              <a:t>Hamiltonian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10319-8238-41BD-AB0A-2B20631BF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2021/12/07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1F94B-7D03-4549-9A24-EEA51AEF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BCS theory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C8D40-9C57-4283-9B39-B8BB5082E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82CC-A130-441E-A794-A7DECC856651}" type="slidenum">
              <a:rPr lang="de-DE" smtClean="0"/>
              <a:pPr/>
              <a:t>10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998FA2-9719-44B4-98BD-AF15CD1EF88D}"/>
                  </a:ext>
                </a:extLst>
              </p:cNvPr>
              <p:cNvSpPr txBox="1"/>
              <p:nvPr/>
            </p:nvSpPr>
            <p:spPr>
              <a:xfrm>
                <a:off x="599768" y="1769385"/>
                <a:ext cx="5496232" cy="196342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FF0000"/>
                </a:solidFill>
              </a:ln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de-DE" sz="2400" dirty="0">
                    <a:latin typeface="Cambria Math" panose="02040503050406030204" pitchFamily="18" charset="0"/>
                  </a:rPr>
                  <a:t>BCS </a:t>
                </a:r>
                <a:r>
                  <a:rPr lang="de-DE" sz="2400" dirty="0" err="1">
                    <a:latin typeface="Cambria Math" panose="02040503050406030204" pitchFamily="18" charset="0"/>
                  </a:rPr>
                  <a:t>Hamiltonian</a:t>
                </a:r>
                <a:endParaRPr lang="de-DE" sz="2400" b="0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m:rPr>
                              <m:brk m:alnAt="7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de-DE" b="1" i="0" smtClean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b="1" i="0" smtClean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</m:e>
                      </m:nary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b="1" i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</m:sSub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m:rPr>
                              <m:brk m:alnAt="7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brk m:alnAt="7"/>
                            </m:rPr>
                            <a:rPr lang="de-DE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b="1" i="0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b="1" i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m:rPr>
                                  <m:brk m:alnAt="7"/>
                                </m:rPr>
                                <a:rPr lang="de-DE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brk m:alnAt="7"/>
                                </m:rPr>
                                <a:rPr lang="de-DE" b="1" i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b="1" i="1"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b="1" i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</m:e>
                      </m:nary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1" i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↓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1" i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↓</m:t>
                          </m:r>
                        </m:sub>
                        <m:sup/>
                      </m:sSubSup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b="1" i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↑</m:t>
                          </m:r>
                        </m:sub>
                        <m:sup/>
                      </m:sSubSup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endParaRPr lang="de-DE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998FA2-9719-44B4-98BD-AF15CD1EF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68" y="1769385"/>
                <a:ext cx="5496232" cy="1963423"/>
              </a:xfrm>
              <a:prstGeom prst="rect">
                <a:avLst/>
              </a:prstGeom>
              <a:blipFill>
                <a:blip r:embed="rId3"/>
                <a:stretch>
                  <a:fillRect l="-1549"/>
                </a:stretch>
              </a:blipFill>
              <a:ln>
                <a:solidFill>
                  <a:srgbClr val="FF0000"/>
                </a:solidFill>
              </a:ln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F8AB82-5201-4C9B-AA29-E4107BF77DBE}"/>
              </a:ext>
            </a:extLst>
          </p:cNvPr>
          <p:cNvCxnSpPr>
            <a:cxnSpLocks/>
            <a:stCxn id="8" idx="3"/>
            <a:endCxn id="13" idx="1"/>
          </p:cNvCxnSpPr>
          <p:nvPr/>
        </p:nvCxnSpPr>
        <p:spPr>
          <a:xfrm flipV="1">
            <a:off x="6096000" y="2751096"/>
            <a:ext cx="1226573" cy="1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D37F58-9E0F-43DC-A938-88480629D6E7}"/>
                  </a:ext>
                </a:extLst>
              </p:cNvPr>
              <p:cNvSpPr txBox="1"/>
              <p:nvPr/>
            </p:nvSpPr>
            <p:spPr>
              <a:xfrm>
                <a:off x="599768" y="4154976"/>
                <a:ext cx="5496232" cy="198438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FF0000"/>
                </a:solidFill>
              </a:ln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de-DE" sz="2400" dirty="0">
                    <a:latin typeface="Cambria Math" panose="02040503050406030204" pitchFamily="18" charset="0"/>
                  </a:rPr>
                  <a:t>Effectiv</a:t>
                </a:r>
                <a:r>
                  <a:rPr lang="de-DE" sz="2400" dirty="0" err="1">
                    <a:latin typeface="Cambria Math" panose="02040503050406030204" pitchFamily="18" charset="0"/>
                  </a:rPr>
                  <a:t>e</a:t>
                </a:r>
                <a:r>
                  <a:rPr lang="de-DE" sz="2400" dirty="0">
                    <a:latin typeface="Cambria Math" panose="02040503050406030204" pitchFamily="18" charset="0"/>
                  </a:rPr>
                  <a:t> </a:t>
                </a:r>
                <a:r>
                  <a:rPr lang="de-DE" sz="2400" dirty="0" err="1">
                    <a:latin typeface="Cambria Math" panose="02040503050406030204" pitchFamily="18" charset="0"/>
                  </a:rPr>
                  <a:t>Hamiltonian</a:t>
                </a:r>
                <a:endParaRPr lang="de-DE" sz="2400" b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𝐤</m:t>
                          </m:r>
                          <m:r>
                            <m:rPr>
                              <m:brk m:alnAt="7"/>
                            </m:rPr>
                            <a:rPr lang="de-DE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b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𝐤</m:t>
                              </m:r>
                            </m:sub>
                          </m:sSub>
                        </m:e>
                      </m:nary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𝛾</m:t>
                          </m:r>
                        </m:e>
                        <m:sub>
                          <m:r>
                            <a:rPr lang="de-DE" b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𝐤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𝜎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𝛾</m:t>
                          </m:r>
                        </m:e>
                        <m:sub>
                          <m:r>
                            <a:rPr lang="de-DE" b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𝐤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𝜎</m:t>
                          </m:r>
                        </m:sub>
                        <m:sup/>
                      </m:sSubSup>
                      <m:r>
                        <a:rPr lang="de-DE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𝐸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endParaRPr lang="de-DE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D37F58-9E0F-43DC-A938-88480629D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68" y="4154976"/>
                <a:ext cx="5496232" cy="1984389"/>
              </a:xfrm>
              <a:prstGeom prst="rect">
                <a:avLst/>
              </a:prstGeom>
              <a:blipFill>
                <a:blip r:embed="rId4"/>
                <a:stretch>
                  <a:fillRect l="-1549"/>
                </a:stretch>
              </a:blipFill>
              <a:ln>
                <a:solidFill>
                  <a:srgbClr val="FF0000"/>
                </a:solidFill>
              </a:ln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BFA0527-AF82-4FA2-AB7B-CC773668B59C}"/>
              </a:ext>
            </a:extLst>
          </p:cNvPr>
          <p:cNvSpPr txBox="1"/>
          <p:nvPr/>
        </p:nvSpPr>
        <p:spPr>
          <a:xfrm>
            <a:off x="7322573" y="2212487"/>
            <a:ext cx="3637936" cy="1077218"/>
          </a:xfrm>
          <a:prstGeom prst="rect">
            <a:avLst/>
          </a:prstGeom>
          <a:solidFill>
            <a:srgbClr val="C50D2A"/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2000" dirty="0" err="1">
                <a:solidFill>
                  <a:schemeClr val="bg1"/>
                </a:solidFill>
              </a:rPr>
              <a:t>Decoupling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of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quartic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term</a:t>
            </a:r>
            <a:endParaRPr lang="de-DE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e-DE" sz="2000" dirty="0">
                <a:solidFill>
                  <a:schemeClr val="bg1"/>
                </a:solidFill>
              </a:rPr>
              <a:t>via</a:t>
            </a:r>
            <a:endParaRPr lang="de-DE" sz="2000" b="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e-DE" sz="2400" b="1" dirty="0" err="1">
                <a:solidFill>
                  <a:schemeClr val="bg1"/>
                </a:solidFill>
              </a:rPr>
              <a:t>mean-field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approximation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EBBE57-29F9-4A38-A7BF-020811143E17}"/>
              </a:ext>
            </a:extLst>
          </p:cNvPr>
          <p:cNvSpPr txBox="1"/>
          <p:nvPr/>
        </p:nvSpPr>
        <p:spPr>
          <a:xfrm>
            <a:off x="7322573" y="4608562"/>
            <a:ext cx="3637936" cy="1077218"/>
          </a:xfrm>
          <a:prstGeom prst="rect">
            <a:avLst/>
          </a:prstGeom>
          <a:solidFill>
            <a:srgbClr val="C50D2A"/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2000" dirty="0" err="1">
                <a:solidFill>
                  <a:schemeClr val="bg1"/>
                </a:solidFill>
              </a:rPr>
              <a:t>Diagonalization</a:t>
            </a:r>
            <a:endParaRPr lang="de-DE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e-DE" sz="2000" dirty="0">
                <a:solidFill>
                  <a:schemeClr val="bg1"/>
                </a:solidFill>
              </a:rPr>
              <a:t>via</a:t>
            </a:r>
            <a:endParaRPr lang="de-DE" sz="2000" b="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e-DE" sz="2400" b="1" dirty="0" err="1">
                <a:solidFill>
                  <a:schemeClr val="bg1"/>
                </a:solidFill>
              </a:rPr>
              <a:t>Bogoliubov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transformation</a:t>
            </a:r>
            <a:endParaRPr lang="de-DE" sz="2400" b="1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9A095C2-0C36-4978-A43B-F4065186CA70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>
            <a:off x="9141541" y="3289705"/>
            <a:ext cx="0" cy="1318857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4FC2F93-37DF-46C4-A913-447B745FA9F2}"/>
              </a:ext>
            </a:extLst>
          </p:cNvPr>
          <p:cNvCxnSpPr>
            <a:cxnSpLocks/>
            <a:stCxn id="15" idx="1"/>
            <a:endCxn id="11" idx="3"/>
          </p:cNvCxnSpPr>
          <p:nvPr/>
        </p:nvCxnSpPr>
        <p:spPr>
          <a:xfrm flipH="1">
            <a:off x="6096000" y="5147171"/>
            <a:ext cx="1226573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83D15F5A-E583-444D-A727-488140EAF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58832" y="2361258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22E7CA-77F4-4E21-B398-BE18001C4235}"/>
              </a:ext>
            </a:extLst>
          </p:cNvPr>
          <p:cNvSpPr txBox="1"/>
          <p:nvPr/>
        </p:nvSpPr>
        <p:spPr>
          <a:xfrm>
            <a:off x="0" y="211236"/>
            <a:ext cx="213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C50D2A"/>
                </a:solidFill>
              </a:rPr>
              <a:t>2.2  Mean-</a:t>
            </a:r>
            <a:r>
              <a:rPr lang="de-DE" sz="1400" dirty="0" err="1">
                <a:solidFill>
                  <a:srgbClr val="C50D2A"/>
                </a:solidFill>
              </a:rPr>
              <a:t>field</a:t>
            </a:r>
            <a:r>
              <a:rPr lang="de-DE" sz="1400" dirty="0">
                <a:solidFill>
                  <a:srgbClr val="C50D2A"/>
                </a:solidFill>
              </a:rPr>
              <a:t> </a:t>
            </a:r>
            <a:r>
              <a:rPr lang="de-DE" sz="1400" dirty="0" err="1">
                <a:solidFill>
                  <a:srgbClr val="C50D2A"/>
                </a:solidFill>
              </a:rPr>
              <a:t>decoupling</a:t>
            </a:r>
            <a:endParaRPr lang="en-US" sz="1400" dirty="0">
              <a:solidFill>
                <a:srgbClr val="C50D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1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9FA2A-026B-4C10-B317-24B1CE791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Bogoliubov</a:t>
            </a:r>
            <a:r>
              <a:rPr lang="de-DE" dirty="0"/>
              <a:t> </a:t>
            </a:r>
            <a:r>
              <a:rPr lang="de-DE" dirty="0" err="1"/>
              <a:t>transformation</a:t>
            </a:r>
            <a:r>
              <a:rPr lang="de-DE" dirty="0"/>
              <a:t> </a:t>
            </a:r>
            <a:r>
              <a:rPr lang="de-DE" sz="2000" dirty="0"/>
              <a:t>(</a:t>
            </a:r>
            <a:r>
              <a:rPr lang="de-DE" sz="2000" dirty="0" err="1"/>
              <a:t>Bogoljubov</a:t>
            </a:r>
            <a:r>
              <a:rPr lang="de-DE" sz="2000" dirty="0"/>
              <a:t> 1958)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6AC851-2CD9-4375-9591-A0E4EC3C99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3122" y="4183097"/>
                <a:ext cx="10628670" cy="2076911"/>
              </a:xfrm>
            </p:spPr>
            <p:txBody>
              <a:bodyPr>
                <a:normAutofit/>
              </a:bodyPr>
              <a:lstStyle/>
              <a:p>
                <a:r>
                  <a:rPr lang="de-DE" sz="2400" dirty="0"/>
                  <a:t>New </a:t>
                </a:r>
                <a:r>
                  <a:rPr lang="de-DE" sz="2400" dirty="0" err="1"/>
                  <a:t>operators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should</a:t>
                </a:r>
                <a:r>
                  <a:rPr lang="de-DE" sz="2400" dirty="0"/>
                  <a:t> also </a:t>
                </a:r>
                <a:r>
                  <a:rPr lang="de-DE" sz="2400" dirty="0" err="1"/>
                  <a:t>satisfy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fermionic</a:t>
                </a:r>
                <a:r>
                  <a:rPr lang="de-DE" sz="2400" dirty="0"/>
                  <a:t> (</a:t>
                </a:r>
                <a:r>
                  <a:rPr lang="de-DE" sz="2400" dirty="0" err="1"/>
                  <a:t>anti</a:t>
                </a:r>
                <a:r>
                  <a:rPr lang="de-DE" sz="2400" dirty="0"/>
                  <a:t>)</a:t>
                </a:r>
                <a:r>
                  <a:rPr lang="de-DE" sz="2400" dirty="0" err="1"/>
                  <a:t>commutation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relations</a:t>
                </a:r>
                <a:endParaRPr lang="de-DE" sz="2400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de-DE" sz="2000" b="1">
                                <a:latin typeface="Cambria Math" panose="02040503050406030204" pitchFamily="18" charset="0"/>
                              </a:rPr>
                              <m:t>𝐤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/>
                        </m:sSub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 ,</m:t>
                        </m:r>
                        <m:sSubSup>
                          <m:sSubSup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de-DE" sz="2000" b="1">
                                <a:latin typeface="Cambria Math" panose="02040503050406030204" pitchFamily="18" charset="0"/>
                              </a:rPr>
                              <m:t>𝐤</m:t>
                            </m:r>
                            <m:r>
                              <a:rPr lang="de-DE" sz="2000" b="1" i="0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sub>
                          <m:sup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de-DE" sz="2000" b="1" i="0" smtClean="0">
                            <a:latin typeface="Cambria Math" panose="02040503050406030204" pitchFamily="18" charset="0"/>
                          </a:rPr>
                          <m:t>𝐤𝐤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´</m:t>
                        </m:r>
                      </m:sub>
                    </m:sSub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𝜎𝜎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´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de-DE" sz="2000" b="1">
                                <a:latin typeface="Cambria Math" panose="02040503050406030204" pitchFamily="18" charset="0"/>
                              </a:rPr>
                              <m:t>𝐤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/>
                        </m:sSub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 ,</m:t>
                        </m:r>
                        <m:sSubSup>
                          <m:sSubSup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de-DE" sz="2000" b="1">
                                <a:latin typeface="Cambria Math" panose="02040503050406030204" pitchFamily="18" charset="0"/>
                              </a:rPr>
                              <m:t>𝐤</m:t>
                            </m:r>
                            <m:r>
                              <a:rPr lang="de-DE" sz="2000" b="1" i="0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sub>
                          <m:sup/>
                        </m:sSubSup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000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				</a:t>
                </a:r>
                <a:r>
                  <a:rPr lang="en-US" sz="20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de-DE" sz="2000" b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𝐤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de-DE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sz="2000" b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𝐤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de-DE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endParaRPr lang="en-US" sz="2000" dirty="0"/>
              </a:p>
              <a:p>
                <a:pPr lvl="1"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6AC851-2CD9-4375-9591-A0E4EC3C99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3122" y="4183097"/>
                <a:ext cx="10628670" cy="2076911"/>
              </a:xfrm>
              <a:blipFill>
                <a:blip r:embed="rId2"/>
                <a:stretch>
                  <a:fillRect l="-745" t="-4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433AC-A015-46E3-A243-E2F23BF7A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2021/12/07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260AE-881D-4A0F-BE83-6E14F2E10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BCS theory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73250-A32B-4588-8E13-036EF9AD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82CC-A130-441E-A794-A7DECC856651}" type="slidenum">
              <a:rPr lang="de-DE" smtClean="0"/>
              <a:pPr/>
              <a:t>11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439BB5-525B-40F0-AE45-583A93AD3DD7}"/>
                  </a:ext>
                </a:extLst>
              </p:cNvPr>
              <p:cNvSpPr txBox="1"/>
              <p:nvPr/>
            </p:nvSpPr>
            <p:spPr>
              <a:xfrm>
                <a:off x="1039761" y="2211336"/>
                <a:ext cx="7922342" cy="1138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20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sub>
                        <m:sup/>
                      </m:sSubSup>
                      <m:r>
                        <a:rPr lang="de-DE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de-DE" sz="2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0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  <m:sup>
                          <m:r>
                            <a:rPr lang="de-DE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de-DE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de-DE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de-DE" sz="2000" b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sub>
                        <m:sup/>
                      </m:sSubSup>
                      <m:r>
                        <a:rPr lang="de-DE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sz="20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r>
                        <a:rPr lang="de-DE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de-DE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de-DE" sz="20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0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↓</m:t>
                          </m:r>
                        </m:sub>
                        <m:sup>
                          <m:r>
                            <a:rPr lang="de-DE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endParaRPr lang="en-US" sz="20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sz="2000" b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000" b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de-DE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↓</m:t>
                        </m:r>
                      </m:sub>
                      <m:sup>
                        <m:r>
                          <a:rPr lang="de-DE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r>
                      <a:rPr lang="de-DE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000" b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  <m:sup/>
                    </m:sSubSup>
                    <m:r>
                      <a:rPr lang="de-DE" sz="2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de-DE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de-DE" sz="2000" b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000" b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de-DE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↓</m:t>
                        </m:r>
                      </m:sub>
                      <m:sup>
                        <m:r>
                          <a:rPr lang="de-DE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r>
                      <a:rPr lang="de-DE" sz="2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de-DE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sz="2000" b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  <m:sup>
                        <m:r>
                          <a:rPr lang="de-DE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de-DE" sz="2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de-DE" sz="2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de-DE" sz="2000" b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de-DE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↑</m:t>
                        </m:r>
                      </m:sub>
                      <m:sup/>
                    </m:sSubSup>
                  </m:oMath>
                </a14:m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439BB5-525B-40F0-AE45-583A93AD3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61" y="2211336"/>
                <a:ext cx="7922342" cy="1138260"/>
              </a:xfrm>
              <a:prstGeom prst="rect">
                <a:avLst/>
              </a:prstGeom>
              <a:blipFill>
                <a:blip r:embed="rId3"/>
                <a:stretch>
                  <a:fillRect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4F75A72-D4DC-472B-9883-39ECE552BB7A}"/>
              </a:ext>
            </a:extLst>
          </p:cNvPr>
          <p:cNvSpPr txBox="1">
            <a:spLocks/>
          </p:cNvSpPr>
          <p:nvPr/>
        </p:nvSpPr>
        <p:spPr>
          <a:xfrm>
            <a:off x="403122" y="1594909"/>
            <a:ext cx="11866831" cy="2076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dirty="0"/>
              <a:t>Goal:</a:t>
            </a:r>
            <a:r>
              <a:rPr lang="de-DE" sz="2400" dirty="0"/>
              <a:t> </a:t>
            </a:r>
            <a:r>
              <a:rPr lang="de-DE" sz="2400" i="1" dirty="0" err="1"/>
              <a:t>transform</a:t>
            </a:r>
            <a:r>
              <a:rPr lang="de-DE" sz="2400" i="1" dirty="0"/>
              <a:t> </a:t>
            </a:r>
            <a:r>
              <a:rPr lang="de-DE" sz="2400" i="1" dirty="0" err="1"/>
              <a:t>into</a:t>
            </a:r>
            <a:r>
              <a:rPr lang="de-DE" sz="2400" i="1" dirty="0"/>
              <a:t> diagonal </a:t>
            </a:r>
            <a:r>
              <a:rPr lang="de-DE" sz="2400" i="1" dirty="0" err="1"/>
              <a:t>operator</a:t>
            </a:r>
            <a:r>
              <a:rPr lang="de-DE" sz="2400" i="1" dirty="0"/>
              <a:t> </a:t>
            </a:r>
            <a:r>
              <a:rPr lang="de-DE" sz="2400" i="1" dirty="0" err="1"/>
              <a:t>basis</a:t>
            </a:r>
            <a:endParaRPr lang="en-US" sz="24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9A2F1A-0929-4849-97BB-119D9142F0FF}"/>
              </a:ext>
            </a:extLst>
          </p:cNvPr>
          <p:cNvSpPr txBox="1"/>
          <p:nvPr/>
        </p:nvSpPr>
        <p:spPr>
          <a:xfrm>
            <a:off x="0" y="211236"/>
            <a:ext cx="2448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C50D2A"/>
                </a:solidFill>
              </a:rPr>
              <a:t>2.3  </a:t>
            </a:r>
            <a:r>
              <a:rPr lang="de-DE" sz="1400" dirty="0" err="1">
                <a:solidFill>
                  <a:srgbClr val="C50D2A"/>
                </a:solidFill>
              </a:rPr>
              <a:t>Bogoliubov</a:t>
            </a:r>
            <a:r>
              <a:rPr lang="de-DE" sz="1400" dirty="0">
                <a:solidFill>
                  <a:srgbClr val="C50D2A"/>
                </a:solidFill>
              </a:rPr>
              <a:t> </a:t>
            </a:r>
            <a:r>
              <a:rPr lang="de-DE" sz="1400" dirty="0" err="1">
                <a:solidFill>
                  <a:srgbClr val="C50D2A"/>
                </a:solidFill>
              </a:rPr>
              <a:t>transformation</a:t>
            </a:r>
            <a:endParaRPr lang="en-US" sz="1400" dirty="0">
              <a:solidFill>
                <a:srgbClr val="C50D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0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9FA2A-026B-4C10-B317-24B1CE791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Bogoliubov</a:t>
            </a:r>
            <a:r>
              <a:rPr lang="de-DE" dirty="0"/>
              <a:t> </a:t>
            </a:r>
            <a:r>
              <a:rPr lang="de-DE" dirty="0" err="1"/>
              <a:t>transformation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6AC851-2CD9-4375-9591-A0E4EC3C99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9466" y="1543665"/>
                <a:ext cx="11023102" cy="478740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1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m:rPr>
                              <m:brk m:alnAt="7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de-DE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</m:e>
                      </m:nary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</m:sSubSup>
                      <m:r>
                        <a:rPr lang="de-DE" i="1">
                          <a:latin typeface="Cambria Math" panose="02040503050406030204" pitchFamily="18" charset="0"/>
                        </a:rPr>
                        <m:t> 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1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  <m:sup/>
                        <m:e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de-DE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</m:e>
                      </m:nary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↓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↓</m:t>
                          </m:r>
                        </m:sub>
                        <m:sup/>
                      </m:sSubSup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↑</m:t>
                          </m:r>
                        </m:sub>
                        <m:sup/>
                      </m:sSubSup>
                      <m:r>
                        <a:rPr lang="de-DE" i="1">
                          <a:latin typeface="Cambria Math" panose="02040503050406030204" pitchFamily="18" charset="0"/>
                        </a:rPr>
                        <m:t>)+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1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de-DE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lang="de-DE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sub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de-DE" dirty="0"/>
                                <m:t> </m:t>
                              </m:r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sub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de-DE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2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2600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6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600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de-DE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de-DE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2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e-DE" sz="2600" b="1">
                                              <a:latin typeface="Cambria Math" panose="02040503050406030204" pitchFamily="18" charset="0"/>
                                            </a:rPr>
                                            <m:t>𝐤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de-DE" sz="2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2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26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600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600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de-DE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600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  <m:sup>
                                  <m:r>
                                    <a:rPr lang="de-DE" sz="26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de-DE" sz="2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de-DE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26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600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  <m:sup>
                                  <m:r>
                                    <a:rPr lang="de-DE" sz="26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DE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600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  <m:sup>
                                  <m:r>
                                    <a:rPr lang="de-DE" sz="26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DE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600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  <m:sup/>
                              </m:sSubSup>
                              <m:r>
                                <a:rPr lang="de-DE" sz="2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26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600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</m:s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de-DE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6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de-DE" sz="2600" b="1">
                                          <a:latin typeface="Cambria Math" panose="02040503050406030204" pitchFamily="18" charset="0"/>
                                        </a:rPr>
                                        <m:t>𝐤</m:t>
                                      </m:r>
                                      <m:r>
                                        <a:rPr lang="de-DE" sz="2600" i="1">
                                          <a:latin typeface="Cambria Math" panose="02040503050406030204" pitchFamily="18" charset="0"/>
                                        </a:rPr>
                                        <m:t>↑</m:t>
                                      </m:r>
                                    </m:sub>
                                    <m:sup>
                                      <m:r>
                                        <a:rPr lang="de-DE" sz="2600" i="1">
                                          <a:latin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bSup>
                                  <m:r>
                                    <m:rPr>
                                      <m:nor/>
                                    </m:rPr>
                                    <a:rPr lang="de-DE" sz="2600" dirty="0"/>
                                    <m:t> </m:t>
                                  </m:r>
                                  <m:sSubSup>
                                    <m:sSubSupPr>
                                      <m:ctrlPr>
                                        <a:rPr lang="de-DE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6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de-DE" sz="26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sz="2600" b="1">
                                          <a:latin typeface="Cambria Math" panose="02040503050406030204" pitchFamily="18" charset="0"/>
                                        </a:rPr>
                                        <m:t>𝐤</m:t>
                                      </m:r>
                                      <m:r>
                                        <a:rPr lang="de-DE" sz="2600" i="1">
                                          <a:latin typeface="Cambria Math" panose="02040503050406030204" pitchFamily="18" charset="0"/>
                                        </a:rPr>
                                        <m:t>↓</m:t>
                                      </m:r>
                                    </m:sub>
                                    <m:sup>
                                      <m:r>
                                        <a:rPr lang="de-DE" sz="2600" i="1">
                                          <a:latin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</m:nary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sz="2600" b="0" i="0" smtClean="0">
                          <a:latin typeface="Cambria Math" panose="02040503050406030204" pitchFamily="18" charset="0"/>
                        </a:rPr>
                        <m:t>const</m:t>
                      </m:r>
                      <m:r>
                        <a:rPr lang="de-DE" sz="26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6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2600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6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600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e-DE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de-DE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sz="2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2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2600" b="1">
                                                  <a:latin typeface="Cambria Math" panose="02040503050406030204" pitchFamily="18" charset="0"/>
                                                </a:rPr>
                                                <m:t>𝐤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sz="2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DE" sz="2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de-DE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de-DE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sz="2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2600" i="1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2600" b="1">
                                                  <a:latin typeface="Cambria Math" panose="02040503050406030204" pitchFamily="18" charset="0"/>
                                                </a:rPr>
                                                <m:t>𝐤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sz="2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de-DE" sz="2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26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600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600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de-DE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600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  <m:sup>
                                  <m:r>
                                    <a:rPr lang="de-DE" sz="26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de-DE" sz="2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de-DE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26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600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  <m:sup>
                                  <m:r>
                                    <a:rPr lang="de-DE" sz="26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DE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600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  <m:sup>
                                  <m:r>
                                    <a:rPr lang="de-DE" sz="26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DE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600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  <m:sup/>
                              </m:sSubSup>
                            </m:e>
                          </m:d>
                        </m:e>
                      </m:nary>
                      <m:d>
                        <m:dPr>
                          <m:ctrlPr>
                            <a:rPr lang="de-DE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de-DE" sz="26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  <m:sup>
                              <m:r>
                                <a:rPr lang="de-DE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de-DE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de-DE" sz="26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  <m:sup/>
                          </m:sSubSup>
                          <m:r>
                            <a:rPr lang="de-DE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de-DE" sz="26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6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  <m:sup>
                              <m:r>
                                <a:rPr lang="de-DE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de-DE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de-DE" sz="26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6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sz="26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2600" b="1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6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600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600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de-DE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600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  <m:sup/>
                              </m:sSubSup>
                              <m:r>
                                <a:rPr lang="de-DE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26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600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de-DE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600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  <m:sup>
                                  <m:r>
                                    <a:rPr lang="de-DE" sz="2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de-DE" sz="2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de-DE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26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600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  <m:sup>
                                  <m:r>
                                    <a:rPr lang="de-DE" sz="26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DE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600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  <m:sup>
                                  <m:r>
                                    <a:rPr lang="de-DE" sz="2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sSubSup>
                        <m:sSubSupPr>
                          <m:ctrlPr>
                            <a:rPr lang="de-DE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de-DE" sz="26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sub>
                        <m:sup>
                          <m:r>
                            <a:rPr lang="de-DE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Sup>
                        <m:sSubSupPr>
                          <m:ctrlPr>
                            <a:rPr lang="de-DE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de-DE" sz="26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6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↓</m:t>
                          </m:r>
                        </m:sub>
                        <m:sup>
                          <m:r>
                            <a:rPr lang="de-DE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6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6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sz="2600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de-DE" sz="26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sz="2600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  <m:sup>
                              <m:r>
                                <a:rPr lang="de-DE" sz="26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de-DE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sz="2600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  <m:sup>
                              <m:r>
                                <a:rPr lang="de-DE" sz="26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de-DE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de-DE" sz="26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de-DE" sz="26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sz="2600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  <m:sup>
                              <m:r>
                                <a:rPr lang="de-DE" sz="26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de-DE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de-DE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6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sz="2600" b="1">
                                          <a:latin typeface="Cambria Math" panose="02040503050406030204" pitchFamily="18" charset="0"/>
                                        </a:rPr>
                                        <m:t>𝐤</m:t>
                                      </m:r>
                                    </m:sub>
                                    <m:sup>
                                      <m:r>
                                        <a:rPr lang="de-DE" sz="26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de-DE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de-DE" sz="26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sz="2600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  <m:sup/>
                          </m:sSubSup>
                          <m:sSup>
                            <m:sSupPr>
                              <m:ctrlPr>
                                <a:rPr lang="de-DE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de-DE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6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sz="2600" b="1">
                                          <a:latin typeface="Cambria Math" panose="02040503050406030204" pitchFamily="18" charset="0"/>
                                        </a:rPr>
                                        <m:t>𝐤</m:t>
                                      </m:r>
                                    </m:sub>
                                    <m:sup>
                                      <m:r>
                                        <a:rPr lang="de-DE" sz="26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de-DE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de-DE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de-DE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de-DE" sz="26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sub>
                        <m:sup/>
                      </m:sSubSup>
                      <m:sSubSup>
                        <m:sSubSupPr>
                          <m:ctrlPr>
                            <a:rPr lang="de-DE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de-DE" sz="26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6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↓</m:t>
                          </m:r>
                        </m:sub>
                        <m:sup/>
                      </m:sSubSup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6AC851-2CD9-4375-9591-A0E4EC3C99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9466" y="1543665"/>
                <a:ext cx="11023102" cy="47874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433AC-A015-46E3-A243-E2F23BF7A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2021/12/07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260AE-881D-4A0F-BE83-6E14F2E10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BCS theory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73250-A32B-4588-8E13-036EF9AD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82CC-A130-441E-A794-A7DECC856651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9CAE87-2595-4AFC-9BAD-3A3194C4C039}"/>
              </a:ext>
            </a:extLst>
          </p:cNvPr>
          <p:cNvSpPr txBox="1"/>
          <p:nvPr/>
        </p:nvSpPr>
        <p:spPr>
          <a:xfrm>
            <a:off x="0" y="211236"/>
            <a:ext cx="2448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C50D2A"/>
                </a:solidFill>
              </a:rPr>
              <a:t>2.3  </a:t>
            </a:r>
            <a:r>
              <a:rPr lang="de-DE" sz="1400" dirty="0" err="1">
                <a:solidFill>
                  <a:srgbClr val="C50D2A"/>
                </a:solidFill>
              </a:rPr>
              <a:t>Bogoliubov</a:t>
            </a:r>
            <a:r>
              <a:rPr lang="de-DE" sz="1400" dirty="0">
                <a:solidFill>
                  <a:srgbClr val="C50D2A"/>
                </a:solidFill>
              </a:rPr>
              <a:t> </a:t>
            </a:r>
            <a:r>
              <a:rPr lang="de-DE" sz="1400" dirty="0" err="1">
                <a:solidFill>
                  <a:srgbClr val="C50D2A"/>
                </a:solidFill>
              </a:rPr>
              <a:t>transformation</a:t>
            </a:r>
            <a:endParaRPr lang="en-US" sz="1400" dirty="0">
              <a:solidFill>
                <a:srgbClr val="C50D2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B73574-96FD-49F4-988F-6A97765E2093}"/>
                  </a:ext>
                </a:extLst>
              </p:cNvPr>
              <p:cNvSpPr/>
              <p:nvPr/>
            </p:nvSpPr>
            <p:spPr>
              <a:xfrm>
                <a:off x="8610600" y="2231767"/>
                <a:ext cx="3592286" cy="1274921"/>
              </a:xfrm>
              <a:prstGeom prst="rect">
                <a:avLst/>
              </a:prstGeom>
              <a:solidFill>
                <a:srgbClr val="590E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</m:sub>
                      </m:sSub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↑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de-DE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↓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↓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  <m:sup/>
                      </m:sSub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↓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B73574-96FD-49F4-988F-6A97765E20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2231767"/>
                <a:ext cx="3592286" cy="12749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3889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9FA2A-026B-4C10-B317-24B1CE791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Diagonalization</a:t>
            </a:r>
            <a:r>
              <a:rPr lang="de-DE" dirty="0"/>
              <a:t> </a:t>
            </a:r>
            <a:r>
              <a:rPr lang="de-DE" dirty="0" err="1"/>
              <a:t>condition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6AC851-2CD9-4375-9591-A0E4EC3C99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32885"/>
                <a:ext cx="8360755" cy="157687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2000" b="1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000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000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000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  <m:sup/>
                              </m:sSubSup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20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000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000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  <m:sup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20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000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000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  <m:sup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d>
                        <m:d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de-DE" sz="2000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  <m:sup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de-DE" sz="20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000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  <m:sup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</m:e>
                      </m:d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de-DE" sz="2000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de-DE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de-DE" sz="20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de-DE" sz="20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6AC851-2CD9-4375-9591-A0E4EC3C99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32885"/>
                <a:ext cx="8360755" cy="157687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433AC-A015-46E3-A243-E2F23BF7A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2021/12/07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260AE-881D-4A0F-BE83-6E14F2E10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BCS theory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73250-A32B-4588-8E13-036EF9AD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82CC-A130-441E-A794-A7DECC856651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57488F0-6283-41B8-A3E2-4A304065DB2D}"/>
              </a:ext>
            </a:extLst>
          </p:cNvPr>
          <p:cNvSpPr txBox="1">
            <a:spLocks/>
          </p:cNvSpPr>
          <p:nvPr/>
        </p:nvSpPr>
        <p:spPr>
          <a:xfrm>
            <a:off x="235975" y="3795252"/>
            <a:ext cx="11956026" cy="2247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dirty="0"/>
              <a:t>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C133CE9-6048-482B-A28B-C8D18D9AE4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02598" y="4721743"/>
                <a:ext cx="9586802" cy="19997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de-DE" sz="2000" b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𝐤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de-DE" sz="200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de-DE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de-DE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de-DE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de-DE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1+</m:t>
                        </m:r>
                        <m:f>
                          <m:fPr>
                            <m:ctrlPr>
                              <a:rPr lang="de-DE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de-DE" sz="2000" b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𝐤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radPr>
                              <m:deg/>
                              <m:e>
                                <m:sSubSup>
                                  <m:sSubSupPr>
                                    <m:ctrlPr>
                                      <a:rPr lang="de-D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2000" i="1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de-DE" sz="2000" b="1">
                                        <a:latin typeface="Cambria Math" panose="02040503050406030204" pitchFamily="18" charset="0"/>
                                      </a:rPr>
                                      <m:t>𝐤</m:t>
                                    </m:r>
                                  </m:sub>
                                  <m:sup>
                                    <m:r>
                                      <a:rPr lang="de-DE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de-D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de-DE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de-DE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de-DE" sz="2000">
                                                <a:latin typeface="Cambria Math" panose="02040503050406030204" pitchFamily="18" charset="0"/>
                                              </a:rPr>
                                              <m:t>Δ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de-DE" sz="2000" b="1">
                                                <a:latin typeface="Cambria Math" panose="02040503050406030204" pitchFamily="18" charset="0"/>
                                              </a:rPr>
                                              <m:t>𝐤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de-DE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	and	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sz="2000" b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𝐤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de-DE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1−</m:t>
                        </m:r>
                        <m:f>
                          <m:fPr>
                            <m:ctrlPr>
                              <a:rPr lang="de-DE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de-DE" sz="2000" b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𝐤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radPr>
                              <m:deg/>
                              <m:e>
                                <m:sSubSup>
                                  <m:sSubSupPr>
                                    <m:ctrlPr>
                                      <a:rPr lang="de-D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2000" i="1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de-DE" sz="2000" b="1">
                                        <a:latin typeface="Cambria Math" panose="02040503050406030204" pitchFamily="18" charset="0"/>
                                      </a:rPr>
                                      <m:t>𝐤</m:t>
                                    </m:r>
                                  </m:sub>
                                  <m:sup>
                                    <m:r>
                                      <a:rPr lang="de-DE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de-D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de-DE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de-DE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de-DE" sz="2000">
                                                <a:latin typeface="Cambria Math" panose="02040503050406030204" pitchFamily="18" charset="0"/>
                                              </a:rPr>
                                              <m:t>Δ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de-DE" sz="2000" b="1">
                                                <a:latin typeface="Cambria Math" panose="02040503050406030204" pitchFamily="18" charset="0"/>
                                              </a:rPr>
                                              <m:t>𝐤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de-DE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C133CE9-6048-482B-A28B-C8D18D9AE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598" y="4721743"/>
                <a:ext cx="9586802" cy="1999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26CD8344-D9AF-46B9-B29E-B26FA928F3FF}"/>
              </a:ext>
            </a:extLst>
          </p:cNvPr>
          <p:cNvSpPr/>
          <p:nvPr/>
        </p:nvSpPr>
        <p:spPr>
          <a:xfrm rot="16200000">
            <a:off x="3269906" y="1436453"/>
            <a:ext cx="118771" cy="280590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BE83DC-FC8C-4029-B146-1BB568A807B7}"/>
                  </a:ext>
                </a:extLst>
              </p:cNvPr>
              <p:cNvSpPr txBox="1"/>
              <p:nvPr/>
            </p:nvSpPr>
            <p:spPr>
              <a:xfrm>
                <a:off x="3027766" y="2926882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BE83DC-FC8C-4029-B146-1BB568A80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766" y="2926882"/>
                <a:ext cx="6030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D51E06B-E859-4B8A-8C60-5B52E87AA6BE}"/>
              </a:ext>
            </a:extLst>
          </p:cNvPr>
          <p:cNvSpPr txBox="1"/>
          <p:nvPr/>
        </p:nvSpPr>
        <p:spPr>
          <a:xfrm>
            <a:off x="3881613" y="2931479"/>
            <a:ext cx="3450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800000"/>
                </a:solidFill>
              </a:rPr>
              <a:t>Choice! (</a:t>
            </a:r>
            <a:r>
              <a:rPr lang="de-DE" dirty="0" err="1">
                <a:solidFill>
                  <a:srgbClr val="800000"/>
                </a:solidFill>
              </a:rPr>
              <a:t>diagonalization</a:t>
            </a:r>
            <a:r>
              <a:rPr lang="de-DE" dirty="0">
                <a:solidFill>
                  <a:srgbClr val="800000"/>
                </a:solidFill>
              </a:rPr>
              <a:t> </a:t>
            </a:r>
            <a:r>
              <a:rPr lang="de-DE" dirty="0" err="1">
                <a:solidFill>
                  <a:srgbClr val="800000"/>
                </a:solidFill>
              </a:rPr>
              <a:t>condition</a:t>
            </a:r>
            <a:r>
              <a:rPr lang="de-DE" dirty="0">
                <a:solidFill>
                  <a:srgbClr val="800000"/>
                </a:solidFill>
              </a:rPr>
              <a:t>)</a:t>
            </a:r>
            <a:endParaRPr lang="en-US" dirty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40AD645B-03A9-420E-8F77-23C2355E8D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79230" y="3562463"/>
                <a:ext cx="3303172" cy="11799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de-DE" sz="20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sz="2000" b="1">
                                <a:latin typeface="Cambria Math" panose="02040503050406030204" pitchFamily="18" charset="0"/>
                              </a:rPr>
                              <m:t>𝐤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e-DE" sz="2000" b="1">
                                <a:latin typeface="Cambria Math" panose="02040503050406030204" pitchFamily="18" charset="0"/>
                              </a:rPr>
                              <m:t>𝐤</m:t>
                            </m:r>
                          </m:sub>
                        </m:sSub>
                      </m:den>
                    </m:f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de-DE" sz="2000" b="1">
                                    <a:latin typeface="Cambria Math" panose="02040503050406030204" pitchFamily="18" charset="0"/>
                                  </a:rPr>
                                  <m:t>𝐤</m:t>
                                </m:r>
                              </m:sub>
                              <m:sup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de-D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de-DE" sz="200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de-DE" sz="2000" b="1">
                                            <a:latin typeface="Cambria Math" panose="02040503050406030204" pitchFamily="18" charset="0"/>
                                          </a:rPr>
                                          <m:t>𝐤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de-DE" sz="2000" b="1">
                                <a:latin typeface="Cambria Math" panose="02040503050406030204" pitchFamily="18" charset="0"/>
                              </a:rPr>
                              <m:t>𝐤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de-DE" sz="200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de-DE" sz="2000" b="1">
                                <a:latin typeface="Cambria Math" panose="02040503050406030204" pitchFamily="18" charset="0"/>
                              </a:rPr>
                              <m:t>𝐤</m:t>
                            </m:r>
                          </m:sub>
                          <m:sup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40AD645B-03A9-420E-8F77-23C2355E8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230" y="3562463"/>
                <a:ext cx="3303172" cy="1179927"/>
              </a:xfrm>
              <a:prstGeom prst="rect">
                <a:avLst/>
              </a:prstGeom>
              <a:blipFill>
                <a:blip r:embed="rId6"/>
                <a:stretch>
                  <a:fillRect l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2F89279-6C3A-4300-9FD7-6E27E5548A29}"/>
              </a:ext>
            </a:extLst>
          </p:cNvPr>
          <p:cNvSpPr txBox="1"/>
          <p:nvPr/>
        </p:nvSpPr>
        <p:spPr>
          <a:xfrm>
            <a:off x="0" y="211236"/>
            <a:ext cx="2448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C50D2A"/>
                </a:solidFill>
              </a:rPr>
              <a:t>2.3  </a:t>
            </a:r>
            <a:r>
              <a:rPr lang="de-DE" sz="1400" dirty="0" err="1">
                <a:solidFill>
                  <a:srgbClr val="C50D2A"/>
                </a:solidFill>
              </a:rPr>
              <a:t>Bogoliubov</a:t>
            </a:r>
            <a:r>
              <a:rPr lang="de-DE" sz="1400" dirty="0">
                <a:solidFill>
                  <a:srgbClr val="C50D2A"/>
                </a:solidFill>
              </a:rPr>
              <a:t> </a:t>
            </a:r>
            <a:r>
              <a:rPr lang="de-DE" sz="1400" dirty="0" err="1">
                <a:solidFill>
                  <a:srgbClr val="C50D2A"/>
                </a:solidFill>
              </a:rPr>
              <a:t>transformation</a:t>
            </a:r>
            <a:endParaRPr lang="en-US" sz="1400" dirty="0">
              <a:solidFill>
                <a:srgbClr val="C50D2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94BB7E6-2946-4F9A-B00B-799D72A8D0BA}"/>
                  </a:ext>
                </a:extLst>
              </p:cNvPr>
              <p:cNvSpPr/>
              <p:nvPr/>
            </p:nvSpPr>
            <p:spPr>
              <a:xfrm>
                <a:off x="8610600" y="3562463"/>
                <a:ext cx="3592286" cy="554769"/>
              </a:xfrm>
              <a:prstGeom prst="rect">
                <a:avLst/>
              </a:prstGeom>
              <a:solidFill>
                <a:srgbClr val="590E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de-DE" b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𝐤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b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𝐤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94BB7E6-2946-4F9A-B00B-799D72A8D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3562463"/>
                <a:ext cx="3592286" cy="5547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E119405-77BD-4AE1-BB2D-9A84E851727B}"/>
                  </a:ext>
                </a:extLst>
              </p:cNvPr>
              <p:cNvSpPr/>
              <p:nvPr/>
            </p:nvSpPr>
            <p:spPr>
              <a:xfrm>
                <a:off x="8610600" y="2231767"/>
                <a:ext cx="3592286" cy="1274921"/>
              </a:xfrm>
              <a:prstGeom prst="rect">
                <a:avLst/>
              </a:prstGeom>
              <a:solidFill>
                <a:srgbClr val="590E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</m:sub>
                      </m:sSub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↑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de-DE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↓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↓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  <m:sup/>
                      </m:sSub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↓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E119405-77BD-4AE1-BB2D-9A84E85172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2231767"/>
                <a:ext cx="3592286" cy="12749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29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  <p:bldP spid="12" grpId="0"/>
      <p:bldP spid="13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D0E3E1E-8B6F-4C95-9B39-E6C38E9357CC}"/>
              </a:ext>
            </a:extLst>
          </p:cNvPr>
          <p:cNvGrpSpPr/>
          <p:nvPr/>
        </p:nvGrpSpPr>
        <p:grpSpPr>
          <a:xfrm>
            <a:off x="8563894" y="3877620"/>
            <a:ext cx="3670571" cy="2400316"/>
            <a:chOff x="7710257" y="3742263"/>
            <a:chExt cx="3977130" cy="2490554"/>
          </a:xfrm>
          <a:effectLst/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88E19FF-032A-4C22-8B9E-CD76B9115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10257" y="3742263"/>
              <a:ext cx="3977130" cy="2490554"/>
            </a:xfrm>
            <a:prstGeom prst="rect">
              <a:avLst/>
            </a:prstGeom>
            <a:effectLst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955B0B1-029D-44B9-B965-A4D1AC8AD470}"/>
                </a:ext>
              </a:extLst>
            </p:cNvPr>
            <p:cNvSpPr txBox="1"/>
            <p:nvPr/>
          </p:nvSpPr>
          <p:spPr>
            <a:xfrm>
              <a:off x="8314118" y="5961214"/>
              <a:ext cx="1075996" cy="271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(Timm 2021)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09FA2A-026B-4C10-B317-24B1CE791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Bogoliubov</a:t>
            </a:r>
            <a:r>
              <a:rPr lang="de-DE" dirty="0"/>
              <a:t> </a:t>
            </a:r>
            <a:r>
              <a:rPr lang="de-DE" dirty="0" err="1"/>
              <a:t>Hamiltonian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6AC851-2CD9-4375-9591-A0E4EC3C99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3568" y="1582994"/>
                <a:ext cx="10970692" cy="2216211"/>
              </a:xfrm>
              <a:ln w="28575">
                <a:solidFill>
                  <a:srgbClr val="C50D2A"/>
                </a:solidFill>
              </a:ln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4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4000" b="0" i="0" smtClean="0"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lang="de-DE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4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4000" b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𝐤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40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40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4000" b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𝐤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de-DE" sz="40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40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SupPr>
                            <m:e>
                              <m:r>
                                <a:rPr lang="de-DE" sz="40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de-DE" sz="4000" b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𝐤</m:t>
                              </m:r>
                              <m:r>
                                <a:rPr lang="de-DE" sz="40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↑</m:t>
                              </m:r>
                            </m:sub>
                            <m:sup>
                              <m:r>
                                <a:rPr lang="de-DE" sz="4000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de-DE" sz="40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SupPr>
                            <m:e>
                              <m:r>
                                <a:rPr lang="de-DE" sz="40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de-DE" sz="4000" b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𝐤</m:t>
                              </m:r>
                              <m:r>
                                <a:rPr lang="de-DE" sz="40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↑</m:t>
                              </m:r>
                            </m:sub>
                            <m:sup/>
                          </m:sSubSup>
                          <m:r>
                            <a:rPr lang="de-DE" sz="40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sz="40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SupPr>
                            <m:e>
                              <m:r>
                                <a:rPr lang="de-DE" sz="40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de-DE" sz="4000" b="1" i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de-DE" sz="4000" b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𝐤</m:t>
                              </m:r>
                              <m:r>
                                <a:rPr lang="de-DE" sz="40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↓</m:t>
                              </m:r>
                            </m:sub>
                            <m:sup>
                              <m:r>
                                <a:rPr lang="de-DE" sz="4000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de-DE" sz="40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SupPr>
                            <m:e>
                              <m:r>
                                <a:rPr lang="de-DE" sz="40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de-DE" sz="4000" b="1" i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de-DE" sz="4000" b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𝐤</m:t>
                              </m:r>
                              <m:r>
                                <a:rPr lang="de-DE" sz="40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↓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de-DE" sz="40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b>
                        <m:sSubPr>
                          <m:ctrlPr>
                            <a:rPr lang="de-DE" sz="4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de-DE" sz="4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𝐸</m:t>
                          </m:r>
                        </m:e>
                        <m:sub>
                          <m:r>
                            <a:rPr lang="de-DE" sz="4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1" i="0" smtClean="0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de-DE" b="1">
                                <a:latin typeface="Cambria Math" panose="02040503050406030204" pitchFamily="18" charset="0"/>
                              </a:rPr>
                              <m:t>𝐤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e-DE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b="1">
                                        <a:latin typeface="Cambria Math" panose="02040503050406030204" pitchFamily="18" charset="0"/>
                                      </a:rPr>
                                      <m:t>𝐤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       and 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b="1" i="0" smtClean="0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  <m:sup/>
                      <m:e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de-DE" b="1">
                                    <a:latin typeface="Cambria Math" panose="02040503050406030204" pitchFamily="18" charset="0"/>
                                  </a:rPr>
                                  <m:t>𝐤</m:t>
                                </m:r>
                              </m:sub>
                              <m:sup/>
                            </m:sSub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de-DE" b="1">
                                    <a:latin typeface="Cambria Math" panose="02040503050406030204" pitchFamily="18" charset="0"/>
                                  </a:rPr>
                                  <m:t>𝐤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e-DE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de-DE" b="1">
                                    <a:latin typeface="Cambria Math" panose="02040503050406030204" pitchFamily="18" charset="0"/>
                                  </a:rPr>
                                  <m:t>𝐤</m:t>
                                </m:r>
                              </m:sub>
                            </m:sSub>
                            <m:d>
                              <m:dPr>
                                <m:begChr m:val="⟨"/>
                                <m:endChr m:val="⟩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b="1">
                                        <a:latin typeface="Cambria Math" panose="02040503050406030204" pitchFamily="18" charset="0"/>
                                      </a:rPr>
                                      <m:t>𝐤</m:t>
                                    </m:r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  <m:sup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†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de-DE" dirty="0"/>
                                  <m:t> </m:t>
                                </m:r>
                                <m:sSubSup>
                                  <m:sSubSup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b="1">
                                        <a:latin typeface="Cambria Math" panose="02040503050406030204" pitchFamily="18" charset="0"/>
                                      </a:rPr>
                                      <m:t>𝐤</m:t>
                                    </m:r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  <m:sup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†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6AC851-2CD9-4375-9591-A0E4EC3C99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3568" y="1582994"/>
                <a:ext cx="10970692" cy="2216211"/>
              </a:xfr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C50D2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433AC-A015-46E3-A243-E2F23BF7A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2021/12/07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260AE-881D-4A0F-BE83-6E14F2E10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BCS theory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73250-A32B-4588-8E13-036EF9AD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82CC-A130-441E-A794-A7DECC856651}" type="slidenum">
              <a:rPr lang="de-DE" smtClean="0"/>
              <a:pPr/>
              <a:t>14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742BBC-2CFD-4FC5-A516-E4E4CD239B1E}"/>
                  </a:ext>
                </a:extLst>
              </p:cNvPr>
              <p:cNvSpPr txBox="1"/>
              <p:nvPr/>
            </p:nvSpPr>
            <p:spPr>
              <a:xfrm>
                <a:off x="504613" y="3832500"/>
                <a:ext cx="8482515" cy="2490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à"/>
                </a:pPr>
                <a:r>
                  <a:rPr lang="de-DE" sz="2000" dirty="0">
                    <a:sym typeface="Wingdings" panose="05000000000000000000" pitchFamily="2" charset="2"/>
                  </a:rPr>
                  <a:t>Diagonal in </a:t>
                </a:r>
                <a:r>
                  <a:rPr lang="de-DE" sz="2000" dirty="0" err="1">
                    <a:sym typeface="Wingdings" panose="05000000000000000000" pitchFamily="2" charset="2"/>
                  </a:rPr>
                  <a:t>terms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:r>
                  <a:rPr lang="de-DE" sz="2000" dirty="0" err="1">
                    <a:sym typeface="Wingdings" panose="05000000000000000000" pitchFamily="2" charset="2"/>
                  </a:rPr>
                  <a:t>of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:r>
                  <a:rPr lang="de-DE" sz="2000" dirty="0" err="1">
                    <a:sym typeface="Wingdings" panose="05000000000000000000" pitchFamily="2" charset="2"/>
                  </a:rPr>
                  <a:t>new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:r>
                  <a:rPr lang="de-DE" sz="2000" dirty="0" err="1">
                    <a:sym typeface="Wingdings" panose="05000000000000000000" pitchFamily="2" charset="2"/>
                  </a:rPr>
                  <a:t>fermionic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:r>
                  <a:rPr lang="de-DE" sz="2000" dirty="0" err="1">
                    <a:sym typeface="Wingdings" panose="05000000000000000000" pitchFamily="2" charset="2"/>
                  </a:rPr>
                  <a:t>operators</a:t>
                </a:r>
                <a:r>
                  <a:rPr lang="de-DE" sz="2000" dirty="0">
                    <a:sym typeface="Wingdings" panose="05000000000000000000" pitchFamily="2" charset="2"/>
                  </a:rPr>
                  <a:t> (not Cooper </a:t>
                </a:r>
                <a:r>
                  <a:rPr lang="de-DE" sz="2000" dirty="0" err="1">
                    <a:sym typeface="Wingdings" panose="05000000000000000000" pitchFamily="2" charset="2"/>
                  </a:rPr>
                  <a:t>pairs</a:t>
                </a:r>
                <a:r>
                  <a:rPr lang="de-DE" sz="2000" dirty="0">
                    <a:sym typeface="Wingdings" panose="05000000000000000000" pitchFamily="2" charset="2"/>
                  </a:rPr>
                  <a:t>!)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de-DE" sz="2000" b="1"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sSubSup>
                      <m:sSub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de-DE" sz="2000" b="1"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/>
                    </m:sSubSup>
                  </m:oMath>
                </a14:m>
                <a:r>
                  <a:rPr lang="de-DE" sz="2000" dirty="0"/>
                  <a:t>: </a:t>
                </a:r>
                <a:r>
                  <a:rPr lang="de-DE" sz="2000" dirty="0" err="1"/>
                  <a:t>Bogoliubons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acc>
                  </m:oMath>
                </a14:m>
                <a:r>
                  <a:rPr lang="de-DE" sz="2000" dirty="0"/>
                  <a:t> quasi-particles</a:t>
                </a:r>
                <a:r>
                  <a:rPr lang="en-US" sz="2000" dirty="0"/>
                  <a:t> (superposition of electrons and holes)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2000" dirty="0">
                    <a:sym typeface="Wingdings" panose="05000000000000000000" pitchFamily="2" charset="2"/>
                  </a:rPr>
                  <a:t>: </a:t>
                </a:r>
                <a:r>
                  <a:rPr lang="de-DE" sz="2000" dirty="0" err="1">
                    <a:sym typeface="Wingdings" panose="05000000000000000000" pitchFamily="2" charset="2"/>
                  </a:rPr>
                  <a:t>ground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:r>
                  <a:rPr lang="de-DE" sz="2000" dirty="0" err="1">
                    <a:sym typeface="Wingdings" panose="05000000000000000000" pitchFamily="2" charset="2"/>
                  </a:rPr>
                  <a:t>state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:r>
                  <a:rPr lang="de-DE" sz="2000" dirty="0" err="1">
                    <a:sym typeface="Wingdings" panose="05000000000000000000" pitchFamily="2" charset="2"/>
                  </a:rPr>
                  <a:t>energy</a:t>
                </a:r>
                <a:endParaRPr lang="de-DE" sz="2000" dirty="0">
                  <a:sym typeface="Wingdings" panose="05000000000000000000" pitchFamily="2" charset="2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2000" b="1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000" dirty="0"/>
                  <a:t>: excitation </a:t>
                </a:r>
                <a:r>
                  <a:rPr lang="de-DE" sz="2000" dirty="0" err="1"/>
                  <a:t>energy</a:t>
                </a:r>
                <a:endParaRPr lang="de-DE" sz="2000" dirty="0">
                  <a:sym typeface="Wingdings" panose="05000000000000000000" pitchFamily="2" charset="2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0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de-DE" sz="2000" b="1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</m:sSub>
                  </m:oMath>
                </a14:m>
                <a:r>
                  <a:rPr lang="en-US" sz="2000" dirty="0"/>
                  <a:t>: gap function (= gap size at Fermi level, i.e.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de-DE" sz="2000" b="1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  <m:sup/>
                    </m:sSubSup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742BBC-2CFD-4FC5-A516-E4E4CD239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13" y="3832500"/>
                <a:ext cx="8482515" cy="2490554"/>
              </a:xfrm>
              <a:prstGeom prst="rect">
                <a:avLst/>
              </a:prstGeom>
              <a:blipFill>
                <a:blip r:embed="rId5"/>
                <a:stretch>
                  <a:fillRect l="-647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6A9D29C-326E-45B5-921A-9DA143F107A6}"/>
              </a:ext>
            </a:extLst>
          </p:cNvPr>
          <p:cNvSpPr txBox="1"/>
          <p:nvPr/>
        </p:nvSpPr>
        <p:spPr>
          <a:xfrm>
            <a:off x="0" y="211236"/>
            <a:ext cx="2448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C50D2A"/>
                </a:solidFill>
              </a:rPr>
              <a:t>2.3  </a:t>
            </a:r>
            <a:r>
              <a:rPr lang="de-DE" sz="1400" dirty="0" err="1">
                <a:solidFill>
                  <a:srgbClr val="C50D2A"/>
                </a:solidFill>
              </a:rPr>
              <a:t>Bogoliubov</a:t>
            </a:r>
            <a:r>
              <a:rPr lang="de-DE" sz="1400" dirty="0">
                <a:solidFill>
                  <a:srgbClr val="C50D2A"/>
                </a:solidFill>
              </a:rPr>
              <a:t> </a:t>
            </a:r>
            <a:r>
              <a:rPr lang="de-DE" sz="1400" dirty="0" err="1">
                <a:solidFill>
                  <a:srgbClr val="C50D2A"/>
                </a:solidFill>
              </a:rPr>
              <a:t>transformation</a:t>
            </a:r>
            <a:endParaRPr lang="en-US" sz="1400" dirty="0">
              <a:solidFill>
                <a:srgbClr val="C50D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8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8BFDC-7D1A-47B4-BB4E-476F0B7EF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Gap </a:t>
            </a:r>
            <a:r>
              <a:rPr lang="de-DE" dirty="0" err="1"/>
              <a:t>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B21AB6-C77D-4D8E-A4A3-D5A79BC17B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4355" y="2432347"/>
                <a:ext cx="10515600" cy="3941762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de-DE" sz="2400" dirty="0" err="1"/>
                  <a:t>Assuming</a:t>
                </a:r>
                <a:r>
                  <a:rPr lang="de-DE" sz="2400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DE" sz="2400" b="1">
                            <a:latin typeface="Cambria Math" panose="02040503050406030204" pitchFamily="18" charset="0"/>
                          </a:rPr>
                          <m:t>𝐤𝐤</m:t>
                        </m:r>
                        <m:r>
                          <a:rPr lang="de-DE" sz="2400" b="1">
                            <a:latin typeface="Cambria Math" panose="02040503050406030204" pitchFamily="18" charset="0"/>
                          </a:rPr>
                          <m:t>´</m:t>
                        </m:r>
                      </m:sub>
                    </m:sSub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4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de-DE" sz="2400" b="1">
                                        <a:latin typeface="Cambria Math" panose="02040503050406030204" pitchFamily="18" charset="0"/>
                                      </a:rPr>
                                      <m:t>𝐤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de-DE" sz="2400" b="1">
                                        <a:latin typeface="Cambria Math" panose="02040503050406030204" pitchFamily="18" charset="0"/>
                                      </a:rPr>
                                      <m:t>𝐤</m:t>
                                    </m:r>
                                    <m: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  <m:t>´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≤ℏ</m:t>
                            </m:r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e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de-DE" sz="2400" b="0" i="0" smtClean="0"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  <m:r>
                              <m:rPr>
                                <m:sty m:val="p"/>
                              </m:rPr>
                              <a:rPr lang="de-DE" sz="24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400" b="0" i="1" dirty="0">
                    <a:latin typeface="Cambria Math" panose="02040503050406030204" pitchFamily="18" charset="0"/>
                  </a:rPr>
                  <a:t>		</a:t>
                </a:r>
                <a:r>
                  <a:rPr lang="de-DE" sz="24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4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de-DE" sz="2400" b="1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de-DE" sz="2400" b="1">
                                        <a:latin typeface="Cambria Math" panose="02040503050406030204" pitchFamily="18" charset="0"/>
                                      </a:rPr>
                                      <m:t>𝐤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de-DE" sz="2400" b="1">
                                        <a:latin typeface="Cambria Math" panose="02040503050406030204" pitchFamily="18" charset="0"/>
                                      </a:rPr>
                                      <m:t>𝐤</m:t>
                                    </m:r>
                                    <m: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  <m:t>´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≤ℏ</m:t>
                            </m:r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e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de-DE" sz="240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m:rPr>
                                <m:sty m:val="p"/>
                              </m:rPr>
                              <a:rPr lang="de-DE" sz="240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</m:e>
                        </m:eqArr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sz="2400" dirty="0"/>
              </a:p>
              <a:p>
                <a:pPr marL="0" indent="0">
                  <a:buNone/>
                </a:pPr>
                <a:endParaRPr lang="de-DE" sz="2400" dirty="0"/>
              </a:p>
              <a:p>
                <a:pPr marL="0" indent="0">
                  <a:buNone/>
                </a:pPr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get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using</a:t>
                </a:r>
                <a:r>
                  <a:rPr lang="de-DE" sz="2400" dirty="0"/>
                  <a:t> </a:t>
                </a:r>
                <a:r>
                  <a:rPr lang="en-US" sz="2400" dirty="0"/>
                  <a:t>Fermi-Dirac distribution: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𝛾</m:t>
                            </m:r>
                          </m:e>
                          <m:sub>
                            <m:r>
                              <a:rPr lang="de-DE" sz="2400" b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𝐤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↑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𝛾</m:t>
                            </m:r>
                          </m:e>
                          <m:sub>
                            <m:r>
                              <a:rPr lang="de-DE" sz="2400" b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𝐤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↑</m:t>
                            </m:r>
                          </m:sub>
                          <m:sup/>
                        </m:sSubSup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𝛾</m:t>
                            </m:r>
                          </m:e>
                          <m:sub>
                            <m:r>
                              <a:rPr lang="de-DE" sz="2400" b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</m:t>
                            </m:r>
                            <m:r>
                              <a:rPr lang="de-DE" sz="2400" b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𝐤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↓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𝛾</m:t>
                            </m:r>
                          </m:e>
                          <m:sub>
                            <m:r>
                              <a:rPr lang="de-DE" sz="2400" b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</m:t>
                            </m:r>
                            <m:r>
                              <a:rPr lang="de-DE" sz="2400" b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𝐤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↓</m:t>
                            </m:r>
                          </m:sub>
                          <m:sup/>
                        </m:sSubSup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de-DE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de-DE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de-DE" sz="24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exp</m:t>
                        </m:r>
                        <m:d>
                          <m:d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de-DE" sz="24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de-DE" sz="24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de-DE" sz="2400" b="1" i="0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𝐤</m:t>
                                </m:r>
                              </m:sub>
                            </m:sSub>
                          </m:e>
                        </m:d>
                        <m:r>
                          <a:rPr lang="de-DE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b="1" dirty="0"/>
                  <a:t>Solution 1: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B21AB6-C77D-4D8E-A4A3-D5A79BC17B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4355" y="2432347"/>
                <a:ext cx="10515600" cy="3941762"/>
              </a:xfrm>
              <a:blipFill>
                <a:blip r:embed="rId3"/>
                <a:stretch>
                  <a:fillRect l="-928" t="-2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0314C-3FD8-4B30-B699-EFF320B0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2021/12/07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35C58-DD88-46A2-A0D4-AE4F59CB0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BCS theory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2B355-9173-4773-A6D0-C48405816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82CC-A130-441E-A794-A7DECC856651}" type="slidenum">
              <a:rPr lang="de-DE" smtClean="0"/>
              <a:pPr/>
              <a:t>15</a:t>
            </a:fld>
            <a:endParaRPr lang="de-DE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544F96C-BB1B-40D6-97D0-89F67A439A49}"/>
              </a:ext>
            </a:extLst>
          </p:cNvPr>
          <p:cNvGrpSpPr/>
          <p:nvPr/>
        </p:nvGrpSpPr>
        <p:grpSpPr>
          <a:xfrm>
            <a:off x="1827679" y="4159044"/>
            <a:ext cx="6616642" cy="1285839"/>
            <a:chOff x="6383006" y="4412666"/>
            <a:chExt cx="5589233" cy="1061754"/>
          </a:xfrm>
        </p:grpSpPr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72D180B8-6286-47C7-8F5C-E1F461E4301C}"/>
                </a:ext>
              </a:extLst>
            </p:cNvPr>
            <p:cNvSpPr txBox="1">
              <a:spLocks/>
            </p:cNvSpPr>
            <p:nvPr/>
          </p:nvSpPr>
          <p:spPr>
            <a:xfrm>
              <a:off x="6383006" y="4412666"/>
              <a:ext cx="5589233" cy="1061754"/>
            </a:xfrm>
            <a:prstGeom prst="rect">
              <a:avLst/>
            </a:prstGeom>
            <a:ln w="28575">
              <a:solidFill>
                <a:srgbClr val="C50D2A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Font typeface="Arial" panose="020B0604020202020204" pitchFamily="34" charset="0"/>
                <a:buNone/>
              </a:pPr>
              <a:endParaRPr lang="en-US" dirty="0"/>
            </a:p>
            <a:p>
              <a:pPr marL="0" indent="0">
                <a:lnSpc>
                  <a:spcPct val="150000"/>
                </a:lnSpc>
                <a:buFont typeface="Arial" panose="020B0604020202020204" pitchFamily="34" charset="0"/>
                <a:buNone/>
              </a:pP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94DB38A-10DA-4960-87ED-3AA795CCBC1A}"/>
                    </a:ext>
                  </a:extLst>
                </p:cNvPr>
                <p:cNvSpPr txBox="1"/>
                <p:nvPr/>
              </p:nvSpPr>
              <p:spPr>
                <a:xfrm>
                  <a:off x="6671673" y="4489040"/>
                  <a:ext cx="5011898" cy="90900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220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7"/>
                              </m:rPr>
                              <a:rPr lang="de-DE" sz="2200" b="0" i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de-DE" sz="2200" b="0" i="0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de-DE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de-DE" sz="2200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sub>
                          <m:sup/>
                          <m:e>
                            <m:f>
                              <m:f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de-DE" sz="22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num>
                              <m:den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Sup>
                                      <m:sSubSupPr>
                                        <m:ctrlPr>
                                          <a:rPr lang="de-DE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de-DE" sz="22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de-DE" sz="2200" b="1" i="0">
                                            <a:latin typeface="Cambria Math" panose="02040503050406030204" pitchFamily="18" charset="0"/>
                                          </a:rPr>
                                          <m:t>𝐤</m:t>
                                        </m:r>
                                      </m:sub>
                                      <m:sup>
                                        <m:r>
                                          <a:rPr lang="de-DE" sz="2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de-DE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de-DE" sz="2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de-DE" sz="2200">
                                                <a:latin typeface="Cambria Math" panose="02040503050406030204" pitchFamily="18" charset="0"/>
                                              </a:rPr>
                                              <m:t>Δ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de-DE" sz="2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den>
                            </m:f>
                          </m:e>
                        </m:nary>
                        <m:r>
                          <m:rPr>
                            <m:sty m:val="p"/>
                          </m:rPr>
                          <a:rPr lang="de-DE" sz="2200" b="0" i="0" smtClean="0">
                            <a:latin typeface="Cambria Math" panose="02040503050406030204" pitchFamily="18" charset="0"/>
                          </a:rPr>
                          <m:t>tanh</m:t>
                        </m:r>
                        <m:d>
                          <m:d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ad>
                              <m:radPr>
                                <m:degHide m:val="on"/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Sup>
                                  <m:sSubSup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de-DE" sz="2200" b="1" i="0">
                                        <a:latin typeface="Cambria Math" panose="02040503050406030204" pitchFamily="18" charset="0"/>
                                      </a:rPr>
                                      <m:t>𝐤</m:t>
                                    </m:r>
                                  </m:sub>
                                  <m:sup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de-DE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de-DE" sz="220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94DB38A-10DA-4960-87ED-3AA795CCBC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1673" y="4489040"/>
                  <a:ext cx="5011898" cy="909005"/>
                </a:xfrm>
                <a:prstGeom prst="rect">
                  <a:avLst/>
                </a:prstGeom>
                <a:blipFill>
                  <a:blip r:embed="rId4"/>
                  <a:stretch>
                    <a:fillRect b="-2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0CE411E-602A-4422-AA99-06ECB77AB83E}"/>
                  </a:ext>
                </a:extLst>
              </p:cNvPr>
              <p:cNvSpPr/>
              <p:nvPr/>
            </p:nvSpPr>
            <p:spPr>
              <a:xfrm>
                <a:off x="0" y="1470878"/>
                <a:ext cx="2969342" cy="864111"/>
              </a:xfrm>
              <a:prstGeom prst="rect">
                <a:avLst/>
              </a:prstGeom>
              <a:solidFill>
                <a:srgbClr val="590E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r>
                        <a:rPr lang="de-D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1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´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1">
                                  <a:latin typeface="Cambria Math" panose="02040503050406030204" pitchFamily="18" charset="0"/>
                                </a:rPr>
                                <m:t>𝐤𝐤</m:t>
                              </m:r>
                              <m:r>
                                <a:rPr lang="de-DE" b="1"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sub>
                          </m:sSub>
                        </m:e>
                      </m:nary>
                      <m:d>
                        <m:dPr>
                          <m:begChr m:val="⟨"/>
                          <m:endChr m:val="⟩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b="1" i="1"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  <m:sup/>
                          </m:sSubSup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b="1" i="1"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0CE411E-602A-4422-AA99-06ECB77AB8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70878"/>
                <a:ext cx="2969342" cy="8641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61A8CF-563A-4ED9-BDC3-086F00B96099}"/>
                  </a:ext>
                </a:extLst>
              </p:cNvPr>
              <p:cNvSpPr txBox="1"/>
              <p:nvPr/>
            </p:nvSpPr>
            <p:spPr>
              <a:xfrm>
                <a:off x="2629105" y="5681794"/>
                <a:ext cx="2405011" cy="666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de-DE" sz="2000" b="0" i="0" smtClean="0">
                          <a:latin typeface="Cambria Math" panose="02040503050406030204" pitchFamily="18" charset="0"/>
                        </a:rPr>
                        <m:t>=0⇒</m:t>
                      </m:r>
                      <m:sSubSup>
                        <m:sSub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nc</m:t>
                              </m:r>
                            </m:e>
                          </m:d>
                        </m:sup>
                      </m:sSubSup>
                      <m:r>
                        <a:rPr lang="de-DE" sz="20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sz="2000" b="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61A8CF-563A-4ED9-BDC3-086F00B96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105" y="5681794"/>
                <a:ext cx="2405011" cy="6661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5997CB06-EB45-44ED-83A5-802C237FB5C8}"/>
              </a:ext>
            </a:extLst>
          </p:cNvPr>
          <p:cNvSpPr txBox="1"/>
          <p:nvPr/>
        </p:nvSpPr>
        <p:spPr>
          <a:xfrm>
            <a:off x="5303377" y="5880907"/>
            <a:ext cx="303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Normal conducting state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515657-71F2-448E-BB8B-709C1B19F85B}"/>
              </a:ext>
            </a:extLst>
          </p:cNvPr>
          <p:cNvSpPr txBox="1"/>
          <p:nvPr/>
        </p:nvSpPr>
        <p:spPr>
          <a:xfrm>
            <a:off x="0" y="211236"/>
            <a:ext cx="3314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C50D2A"/>
                </a:solidFill>
              </a:rPr>
              <a:t>2.4  The </a:t>
            </a:r>
            <a:r>
              <a:rPr lang="de-DE" sz="1400" dirty="0" err="1">
                <a:solidFill>
                  <a:srgbClr val="C50D2A"/>
                </a:solidFill>
              </a:rPr>
              <a:t>gap</a:t>
            </a:r>
            <a:r>
              <a:rPr lang="de-DE" sz="1400" dirty="0">
                <a:solidFill>
                  <a:srgbClr val="C50D2A"/>
                </a:solidFill>
              </a:rPr>
              <a:t> </a:t>
            </a:r>
            <a:r>
              <a:rPr lang="de-DE" sz="1400" dirty="0" err="1">
                <a:solidFill>
                  <a:srgbClr val="C50D2A"/>
                </a:solidFill>
              </a:rPr>
              <a:t>function</a:t>
            </a:r>
            <a:r>
              <a:rPr lang="de-DE" sz="1400" dirty="0">
                <a:solidFill>
                  <a:srgbClr val="C50D2A"/>
                </a:solidFill>
              </a:rPr>
              <a:t> and BCS </a:t>
            </a:r>
            <a:r>
              <a:rPr lang="de-DE" sz="1400" dirty="0" err="1">
                <a:solidFill>
                  <a:srgbClr val="C50D2A"/>
                </a:solidFill>
              </a:rPr>
              <a:t>ground</a:t>
            </a:r>
            <a:r>
              <a:rPr lang="de-DE" sz="1400" dirty="0">
                <a:solidFill>
                  <a:srgbClr val="C50D2A"/>
                </a:solidFill>
              </a:rPr>
              <a:t> </a:t>
            </a:r>
            <a:r>
              <a:rPr lang="de-DE" sz="1400" dirty="0" err="1">
                <a:solidFill>
                  <a:srgbClr val="C50D2A"/>
                </a:solidFill>
              </a:rPr>
              <a:t>state</a:t>
            </a:r>
            <a:endParaRPr lang="en-US" sz="1400" dirty="0">
              <a:solidFill>
                <a:srgbClr val="C50D2A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372ED7-C45C-4975-86CC-418A6857A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29" y="365124"/>
            <a:ext cx="3053465" cy="187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EEC48E-F10B-4BF9-A157-FD4AA8C24304}"/>
              </a:ext>
            </a:extLst>
          </p:cNvPr>
          <p:cNvSpPr txBox="1"/>
          <p:nvPr/>
        </p:nvSpPr>
        <p:spPr>
          <a:xfrm>
            <a:off x="7812417" y="242279"/>
            <a:ext cx="631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(</a:t>
            </a:r>
            <a:r>
              <a:rPr lang="en-US" sz="1000" dirty="0" err="1"/>
              <a:t>Eremin</a:t>
            </a:r>
            <a:r>
              <a:rPr lang="en-US" sz="1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141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8BFDC-7D1A-47B4-BB4E-476F0B7EF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Gap </a:t>
            </a:r>
            <a:r>
              <a:rPr lang="de-DE" dirty="0" err="1"/>
              <a:t>equation</a:t>
            </a:r>
            <a:r>
              <a:rPr lang="de-DE" dirty="0"/>
              <a:t> at T = 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B21AB6-C77D-4D8E-A4A3-D5A79BC17B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 b="0" i="0" smtClean="0">
                        <a:latin typeface="Cambria Math" panose="02040503050406030204" pitchFamily="18" charset="0"/>
                      </a:rPr>
                      <m:t>tanh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ad>
                          <m:radPr>
                            <m:degHide m:val="on"/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de-DE" sz="2200" b="1">
                                    <a:latin typeface="Cambria Math" panose="02040503050406030204" pitchFamily="18" charset="0"/>
                                  </a:rPr>
                                  <m:t>𝐤</m:t>
                                </m:r>
                              </m:sub>
                              <m:sup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e-DE" sz="22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de-DE" sz="2200" dirty="0"/>
                  <a:t>  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de-DE" sz="2200" dirty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	</a:t>
                </a:r>
              </a:p>
              <a:p>
                <a:pPr marL="0" indent="0">
                  <a:buNone/>
                </a:pPr>
                <a:endParaRPr lang="en-US" sz="2600" b="1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600" b="1" dirty="0"/>
                  <a:t>Solution 2: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sz="2600" b="1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600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≈2ℏ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func>
                      <m:funcPr>
                        <m:ctrlP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de-DE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de-DE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Sup>
                      <m:sSubSupPr>
                        <m:ctrlP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d>
                          <m:d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 sz="2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sc</m:t>
                            </m:r>
                          </m:e>
                        </m:d>
                      </m:sup>
                    </m:sSubSup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200" dirty="0"/>
                  <a:t>		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de-DE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1900" dirty="0"/>
                  <a:t>: density of states at the Fermi level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B21AB6-C77D-4D8E-A4A3-D5A79BC17B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700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0314C-3FD8-4B30-B699-EFF320B0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2021/12/07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35C58-DD88-46A2-A0D4-AE4F59CB0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BCS theory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2B355-9173-4773-A6D0-C48405816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82CC-A130-441E-A794-A7DECC856651}" type="slidenum">
              <a:rPr lang="de-DE" smtClean="0"/>
              <a:pPr/>
              <a:t>16</a:t>
            </a:fld>
            <a:endParaRPr lang="de-DE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544F96C-BB1B-40D6-97D0-89F67A439A49}"/>
              </a:ext>
            </a:extLst>
          </p:cNvPr>
          <p:cNvGrpSpPr/>
          <p:nvPr/>
        </p:nvGrpSpPr>
        <p:grpSpPr>
          <a:xfrm>
            <a:off x="838200" y="2803411"/>
            <a:ext cx="4908552" cy="1306473"/>
            <a:chOff x="6383006" y="4412666"/>
            <a:chExt cx="5589233" cy="1061754"/>
          </a:xfrm>
        </p:grpSpPr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72D180B8-6286-47C7-8F5C-E1F461E4301C}"/>
                </a:ext>
              </a:extLst>
            </p:cNvPr>
            <p:cNvSpPr txBox="1">
              <a:spLocks/>
            </p:cNvSpPr>
            <p:nvPr/>
          </p:nvSpPr>
          <p:spPr>
            <a:xfrm>
              <a:off x="6383006" y="4412666"/>
              <a:ext cx="5589233" cy="1061754"/>
            </a:xfrm>
            <a:prstGeom prst="rect">
              <a:avLst/>
            </a:prstGeom>
            <a:ln w="28575">
              <a:solidFill>
                <a:srgbClr val="C50D2A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Font typeface="Arial" panose="020B0604020202020204" pitchFamily="34" charset="0"/>
                <a:buNone/>
              </a:pPr>
              <a:endParaRPr lang="en-US" dirty="0"/>
            </a:p>
            <a:p>
              <a:pPr marL="0" indent="0">
                <a:lnSpc>
                  <a:spcPct val="150000"/>
                </a:lnSpc>
                <a:buFont typeface="Arial" panose="020B0604020202020204" pitchFamily="34" charset="0"/>
                <a:buNone/>
              </a:pP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94DB38A-10DA-4960-87ED-3AA795CCBC1A}"/>
                    </a:ext>
                  </a:extLst>
                </p:cNvPr>
                <p:cNvSpPr txBox="1"/>
                <p:nvPr/>
              </p:nvSpPr>
              <p:spPr>
                <a:xfrm>
                  <a:off x="6498517" y="4507175"/>
                  <a:ext cx="5011898" cy="8925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de-DE" sz="2200" b="1">
                                <a:latin typeface="Cambria Math" panose="02040503050406030204" pitchFamily="18" charset="0"/>
                              </a:rPr>
                              <m:t>𝐤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200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Sup>
                                      <m:sSubSupPr>
                                        <m:ctrlPr>
                                          <a:rPr lang="de-DE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de-DE" sz="22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de-DE" sz="2200" b="1">
                                            <a:latin typeface="Cambria Math" panose="02040503050406030204" pitchFamily="18" charset="0"/>
                                          </a:rPr>
                                          <m:t>𝐤</m:t>
                                        </m:r>
                                      </m:sub>
                                      <m:sup>
                                        <m:r>
                                          <a:rPr lang="de-DE" sz="2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de-DE" sz="2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de-DE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de-DE" sz="2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de-DE" sz="2200">
                                                <a:latin typeface="Cambria Math" panose="02040503050406030204" pitchFamily="18" charset="0"/>
                                              </a:rPr>
                                              <m:t>Δ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de-DE" sz="2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94DB38A-10DA-4960-87ED-3AA795CCBC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8517" y="4507175"/>
                  <a:ext cx="5011898" cy="892591"/>
                </a:xfrm>
                <a:prstGeom prst="rect">
                  <a:avLst/>
                </a:prstGeom>
                <a:blipFill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00C7037-1D5D-4CF6-9BCC-75F4C3CF7532}"/>
              </a:ext>
            </a:extLst>
          </p:cNvPr>
          <p:cNvSpPr txBox="1"/>
          <p:nvPr/>
        </p:nvSpPr>
        <p:spPr>
          <a:xfrm>
            <a:off x="5848196" y="3816628"/>
            <a:ext cx="3954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BCS self-consistency equation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E3FECF-A10D-4125-BAB1-68F7749619E0}"/>
              </a:ext>
            </a:extLst>
          </p:cNvPr>
          <p:cNvSpPr txBox="1"/>
          <p:nvPr/>
        </p:nvSpPr>
        <p:spPr>
          <a:xfrm>
            <a:off x="0" y="211236"/>
            <a:ext cx="3314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C50D2A"/>
                </a:solidFill>
              </a:rPr>
              <a:t>2.4  The </a:t>
            </a:r>
            <a:r>
              <a:rPr lang="de-DE" sz="1400" dirty="0" err="1">
                <a:solidFill>
                  <a:srgbClr val="C50D2A"/>
                </a:solidFill>
              </a:rPr>
              <a:t>gap</a:t>
            </a:r>
            <a:r>
              <a:rPr lang="de-DE" sz="1400" dirty="0">
                <a:solidFill>
                  <a:srgbClr val="C50D2A"/>
                </a:solidFill>
              </a:rPr>
              <a:t> </a:t>
            </a:r>
            <a:r>
              <a:rPr lang="de-DE" sz="1400" dirty="0" err="1">
                <a:solidFill>
                  <a:srgbClr val="C50D2A"/>
                </a:solidFill>
              </a:rPr>
              <a:t>function</a:t>
            </a:r>
            <a:r>
              <a:rPr lang="de-DE" sz="1400" dirty="0">
                <a:solidFill>
                  <a:srgbClr val="C50D2A"/>
                </a:solidFill>
              </a:rPr>
              <a:t> and BCS </a:t>
            </a:r>
            <a:r>
              <a:rPr lang="de-DE" sz="1400" dirty="0" err="1">
                <a:solidFill>
                  <a:srgbClr val="C50D2A"/>
                </a:solidFill>
              </a:rPr>
              <a:t>ground</a:t>
            </a:r>
            <a:r>
              <a:rPr lang="de-DE" sz="1400" dirty="0">
                <a:solidFill>
                  <a:srgbClr val="C50D2A"/>
                </a:solidFill>
              </a:rPr>
              <a:t> </a:t>
            </a:r>
            <a:r>
              <a:rPr lang="de-DE" sz="1400" dirty="0" err="1">
                <a:solidFill>
                  <a:srgbClr val="C50D2A"/>
                </a:solidFill>
              </a:rPr>
              <a:t>state</a:t>
            </a:r>
            <a:endParaRPr lang="en-US" sz="1400" dirty="0">
              <a:solidFill>
                <a:srgbClr val="C50D2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84896DC-1457-4390-A180-8FA29634CBC1}"/>
                  </a:ext>
                </a:extLst>
              </p:cNvPr>
              <p:cNvSpPr txBox="1"/>
              <p:nvPr/>
            </p:nvSpPr>
            <p:spPr>
              <a:xfrm>
                <a:off x="7510719" y="1865242"/>
                <a:ext cx="4681281" cy="937436"/>
              </a:xfrm>
              <a:prstGeom prst="rect">
                <a:avLst/>
              </a:prstGeom>
              <a:solidFill>
                <a:srgbClr val="590E14"/>
              </a:solidFill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7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de-DE" sz="17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7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7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17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de-DE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sz="1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de-DE" sz="17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de-DE" sz="17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de-DE" sz="17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de-DE" sz="17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sz="17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de-DE" sz="17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7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7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de-DE" sz="17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de-DE" sz="17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17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de-DE" sz="1700" b="1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𝐤</m:t>
                                      </m:r>
                                    </m:sub>
                                    <m:sup>
                                      <m:r>
                                        <a:rPr lang="de-DE" sz="17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de-DE" sz="17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de-DE" sz="17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de-DE" sz="17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 sz="170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sz="17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nary>
                      <m:r>
                        <m:rPr>
                          <m:sty m:val="p"/>
                        </m:rPr>
                        <a:rPr lang="de-DE" sz="17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tanh</m:t>
                      </m:r>
                      <m:d>
                        <m:dPr>
                          <m:ctrlPr>
                            <a:rPr lang="de-DE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7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7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7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ad>
                            <m:radPr>
                              <m:degHide m:val="on"/>
                              <m:ctrlPr>
                                <a:rPr lang="de-DE" sz="17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de-DE" sz="17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7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de-DE" sz="1700" b="1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  <m:sup>
                                  <m:r>
                                    <a:rPr lang="de-DE" sz="17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de-DE" sz="17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de-DE" sz="17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de-DE" sz="17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17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7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d>
                    </m:oMath>
                  </m:oMathPara>
                </a14:m>
                <a:endParaRPr lang="en-US" sz="17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84896DC-1457-4390-A180-8FA29634C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719" y="1865242"/>
                <a:ext cx="4681281" cy="9374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F6778E1-213F-4353-825B-1CFCA68A0673}"/>
              </a:ext>
            </a:extLst>
          </p:cNvPr>
          <p:cNvSpPr txBox="1"/>
          <p:nvPr/>
        </p:nvSpPr>
        <p:spPr>
          <a:xfrm>
            <a:off x="7226433" y="5230688"/>
            <a:ext cx="303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Superconducting state</a:t>
            </a:r>
          </a:p>
        </p:txBody>
      </p:sp>
    </p:spTree>
    <p:extLst>
      <p:ext uri="{BB962C8B-B14F-4D97-AF65-F5344CB8AC3E}">
        <p14:creationId xmlns:p14="http://schemas.microsoft.com/office/powerpoint/2010/main" val="169397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2300F-DD32-4845-93BA-171F7CBFE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Energy </a:t>
            </a:r>
            <a:r>
              <a:rPr lang="de-DE" dirty="0" err="1"/>
              <a:t>dispersion</a:t>
            </a:r>
            <a:r>
              <a:rPr lang="de-DE" dirty="0"/>
              <a:t> and </a:t>
            </a:r>
            <a:r>
              <a:rPr lang="de-DE" dirty="0" err="1"/>
              <a:t>gap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D899D-C3AC-4AAD-97AD-8BEB59E65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495"/>
            <a:ext cx="10515600" cy="42063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Change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dispersion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72543-DFC9-4D65-8FC4-C1445F1F8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2021/12/07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876B5-ED5D-4789-9E99-AD6A29E7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BCS theory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077C1-7D65-45B4-8C67-AD8439FEA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82CC-A130-441E-A794-A7DECC856651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943DC7-E0B7-4581-AA6A-81DC3FAE2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78" y="2986948"/>
            <a:ext cx="4985428" cy="3190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22D69B-5504-4298-98D8-B6A17A359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675" y="2927530"/>
            <a:ext cx="5188974" cy="32494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016A3EE-22F4-4482-9585-229054BBE7F1}"/>
                  </a:ext>
                </a:extLst>
              </p:cNvPr>
              <p:cNvSpPr/>
              <p:nvPr/>
            </p:nvSpPr>
            <p:spPr>
              <a:xfrm>
                <a:off x="9291484" y="1909165"/>
                <a:ext cx="2900516" cy="845503"/>
              </a:xfrm>
              <a:prstGeom prst="rect">
                <a:avLst/>
              </a:prstGeom>
              <a:solidFill>
                <a:srgbClr val="590E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de-DE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b="1">
                                          <a:latin typeface="Cambria Math" panose="02040503050406030204" pitchFamily="18" charset="0"/>
                                        </a:rPr>
                                        <m:t>𝐤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016A3EE-22F4-4482-9585-229054BBE7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484" y="1909165"/>
                <a:ext cx="2900516" cy="8455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A08699-4173-4BFD-8730-1D3CDC96B8D6}"/>
                  </a:ext>
                </a:extLst>
              </p:cNvPr>
              <p:cNvSpPr txBox="1"/>
              <p:nvPr/>
            </p:nvSpPr>
            <p:spPr>
              <a:xfrm>
                <a:off x="1473219" y="3429000"/>
                <a:ext cx="33370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de-DE" b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</m:sSub>
                    <m:r>
                      <a:rPr lang="de-DE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rgbClr val="800000"/>
                    </a:solidFill>
                  </a:rPr>
                  <a:t> (normal conducting state)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A08699-4173-4BFD-8730-1D3CDC96B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219" y="3429000"/>
                <a:ext cx="3337004" cy="369332"/>
              </a:xfrm>
              <a:prstGeom prst="rect">
                <a:avLst/>
              </a:prstGeom>
              <a:blipFill>
                <a:blip r:embed="rId5"/>
                <a:stretch>
                  <a:fillRect t="-10000" r="-109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2F3BE9-8A24-4ADC-AB34-215B976138B6}"/>
                  </a:ext>
                </a:extLst>
              </p:cNvPr>
              <p:cNvSpPr txBox="1"/>
              <p:nvPr/>
            </p:nvSpPr>
            <p:spPr>
              <a:xfrm>
                <a:off x="6758057" y="3429000"/>
                <a:ext cx="3138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de-DE" b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</m:sSub>
                    <m:r>
                      <a:rPr lang="de-DE" b="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de-DE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800000"/>
                    </a:solidFill>
                  </a:rPr>
                  <a:t> (superconducting state)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2F3BE9-8A24-4ADC-AB34-215B97613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057" y="3429000"/>
                <a:ext cx="3138039" cy="369332"/>
              </a:xfrm>
              <a:prstGeom prst="rect">
                <a:avLst/>
              </a:prstGeom>
              <a:blipFill>
                <a:blip r:embed="rId6"/>
                <a:stretch>
                  <a:fillRect t="-10000" r="-11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A98CD80-0C4E-435F-9915-E3D12694256A}"/>
              </a:ext>
            </a:extLst>
          </p:cNvPr>
          <p:cNvSpPr txBox="1"/>
          <p:nvPr/>
        </p:nvSpPr>
        <p:spPr>
          <a:xfrm>
            <a:off x="5637380" y="6005047"/>
            <a:ext cx="9172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(Timm 2021)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BECF27-A53B-46DC-A69C-A2B74E981431}"/>
              </a:ext>
            </a:extLst>
          </p:cNvPr>
          <p:cNvSpPr txBox="1"/>
          <p:nvPr/>
        </p:nvSpPr>
        <p:spPr>
          <a:xfrm>
            <a:off x="0" y="211236"/>
            <a:ext cx="3314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C50D2A"/>
                </a:solidFill>
              </a:rPr>
              <a:t>2.4  The </a:t>
            </a:r>
            <a:r>
              <a:rPr lang="de-DE" sz="1400" dirty="0" err="1">
                <a:solidFill>
                  <a:srgbClr val="C50D2A"/>
                </a:solidFill>
              </a:rPr>
              <a:t>gap</a:t>
            </a:r>
            <a:r>
              <a:rPr lang="de-DE" sz="1400" dirty="0">
                <a:solidFill>
                  <a:srgbClr val="C50D2A"/>
                </a:solidFill>
              </a:rPr>
              <a:t> </a:t>
            </a:r>
            <a:r>
              <a:rPr lang="de-DE" sz="1400" dirty="0" err="1">
                <a:solidFill>
                  <a:srgbClr val="C50D2A"/>
                </a:solidFill>
              </a:rPr>
              <a:t>function</a:t>
            </a:r>
            <a:r>
              <a:rPr lang="de-DE" sz="1400" dirty="0">
                <a:solidFill>
                  <a:srgbClr val="C50D2A"/>
                </a:solidFill>
              </a:rPr>
              <a:t> and BCS </a:t>
            </a:r>
            <a:r>
              <a:rPr lang="de-DE" sz="1400" dirty="0" err="1">
                <a:solidFill>
                  <a:srgbClr val="C50D2A"/>
                </a:solidFill>
              </a:rPr>
              <a:t>ground</a:t>
            </a:r>
            <a:r>
              <a:rPr lang="de-DE" sz="1400" dirty="0">
                <a:solidFill>
                  <a:srgbClr val="C50D2A"/>
                </a:solidFill>
              </a:rPr>
              <a:t> </a:t>
            </a:r>
            <a:r>
              <a:rPr lang="de-DE" sz="1400" dirty="0" err="1">
                <a:solidFill>
                  <a:srgbClr val="C50D2A"/>
                </a:solidFill>
              </a:rPr>
              <a:t>state</a:t>
            </a:r>
            <a:endParaRPr lang="en-US" sz="1400" dirty="0">
              <a:solidFill>
                <a:srgbClr val="C50D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5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6BD780F-1DCD-4524-AB10-FEB45DEA041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BCS </a:t>
                </a:r>
                <a:r>
                  <a:rPr lang="de-DE" dirty="0" err="1"/>
                  <a:t>ground</a:t>
                </a:r>
                <a:r>
                  <a:rPr lang="de-DE" dirty="0"/>
                  <a:t> </a:t>
                </a:r>
                <a:r>
                  <a:rPr lang="de-DE" dirty="0" err="1"/>
                  <a:t>state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de-DE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2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de-DE" sz="3200" b="0" i="0" smtClean="0"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3200" b="0" i="0" smtClean="0">
                                <a:latin typeface="Cambria Math" panose="02040503050406030204" pitchFamily="18" charset="0"/>
                              </a:rPr>
                              <m:t>BCS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6BD780F-1DCD-4524-AB10-FEB45DEA04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424064-0D2C-497F-86B2-A27BC21ADB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4961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dirty="0"/>
                  <a:t>= </a:t>
                </a:r>
                <a:r>
                  <a:rPr lang="de-DE" sz="2400" dirty="0" err="1"/>
                  <a:t>vacuum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Bogoliubons</a:t>
                </a:r>
                <a:endParaRPr lang="de-DE" sz="2400" dirty="0"/>
              </a:p>
              <a:p>
                <a:pPr marL="0" indent="0">
                  <a:buNone/>
                </a:pPr>
                <a:r>
                  <a:rPr lang="en-US" sz="300" dirty="0"/>
                  <a:t>	</a:t>
                </a:r>
              </a:p>
              <a:p>
                <a:pPr marL="0" indent="0">
                  <a:buNone/>
                </a:pPr>
                <a:r>
                  <a:rPr lang="en-US" sz="2400" dirty="0"/>
                  <a:t>			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de-DE" sz="2000" b="1" i="0" smtClean="0"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↑</m:t>
                        </m:r>
                      </m:sub>
                      <m:sup/>
                    </m:sSubSup>
                    <m:d>
                      <m:dPr>
                        <m:begChr m:val=""/>
                        <m:endChr m:val="⟩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de-DE" sz="2000" b="0" i="0" smtClean="0"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2000" b="0" i="0" smtClean="0">
                                <a:latin typeface="Cambria Math" panose="02040503050406030204" pitchFamily="18" charset="0"/>
                              </a:rPr>
                              <m:t>BCS</m:t>
                            </m:r>
                          </m:sub>
                        </m:sSub>
                      </m:e>
                    </m:d>
                    <m:r>
                      <a:rPr lang="de-DE" sz="20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sz="2000" b="0" dirty="0"/>
              </a:p>
              <a:p>
                <a:pPr marL="0" indent="0">
                  <a:buNone/>
                </a:pPr>
                <a:r>
                  <a:rPr lang="de-DE" sz="2000" b="0" dirty="0"/>
                  <a:t>				</a:t>
                </a:r>
                <a:r>
                  <a:rPr lang="de-DE" sz="2000" dirty="0"/>
                  <a:t>  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</a:rPr>
                      <m:t>⇔ </m:t>
                    </m:r>
                  </m:oMath>
                </a14:m>
                <a:r>
                  <a:rPr lang="de-DE" sz="2000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000" b="1" i="0" smtClean="0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</m:sSub>
                    <m:sSubSup>
                      <m:sSub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sz="2000" b="1"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↑</m:t>
                        </m:r>
                      </m:sub>
                      <m:sup/>
                    </m:sSubSup>
                  </m:oMath>
                </a14:m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de-DE" sz="2000"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2000">
                                <a:latin typeface="Cambria Math" panose="02040503050406030204" pitchFamily="18" charset="0"/>
                              </a:rPr>
                              <m:t>BCS</m:t>
                            </m:r>
                          </m:sub>
                        </m:sSub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⟩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sz="2000" b="1">
                                    <a:latin typeface="Cambria Math" panose="02040503050406030204" pitchFamily="18" charset="0"/>
                                  </a:rPr>
                                  <m:t>𝐤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2000" b="1">
                                    <a:latin typeface="Cambria Math" panose="02040503050406030204" pitchFamily="18" charset="0"/>
                                  </a:rPr>
                                  <m:t>𝐤</m:t>
                                </m:r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↓</m:t>
                                </m:r>
                              </m:sub>
                              <m:sup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bSup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de-DE" sz="2000"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2000">
                                <a:latin typeface="Cambria Math" panose="02040503050406030204" pitchFamily="18" charset="0"/>
                              </a:rPr>
                              <m:t>BCS</m:t>
                            </m:r>
                          </m:sub>
                        </m:sSub>
                      </m:e>
                    </m:d>
                  </m:oMath>
                </a14:m>
                <a:endParaRPr lang="de-DE" sz="2400" dirty="0"/>
              </a:p>
              <a:p>
                <a:pPr marL="0" indent="0">
                  <a:buNone/>
                </a:pPr>
                <a:endParaRPr lang="de-DE" sz="2400" dirty="0"/>
              </a:p>
              <a:p>
                <a:pPr marL="0" indent="0">
                  <a:buNone/>
                </a:pPr>
                <a:r>
                  <a:rPr lang="de-DE" sz="2400" b="1" dirty="0"/>
                  <a:t>Solution: </a:t>
                </a:r>
                <a:r>
                  <a:rPr lang="de-DE" sz="2400" dirty="0" err="1"/>
                  <a:t>arbitrary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combination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Cooper </a:t>
                </a:r>
                <a:r>
                  <a:rPr lang="de-DE" sz="2400" dirty="0" err="1"/>
                  <a:t>pairs</a:t>
                </a:r>
                <a:endParaRPr lang="de-DE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424064-0D2C-497F-86B2-A27BC21ADB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496107"/>
              </a:xfrm>
              <a:blipFill>
                <a:blip r:embed="rId3"/>
                <a:stretch>
                  <a:fillRect l="-1217" t="-2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FD882-E8AC-4835-B095-F70432EAE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2021/12/07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8DA52-BFFB-4AA6-A432-F0226FFC5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BCS theory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BD8C0-F797-4E86-8677-A01BD69E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82CC-A130-441E-A794-A7DECC856651}" type="slidenum">
              <a:rPr lang="de-DE" smtClean="0"/>
              <a:pPr/>
              <a:t>18</a:t>
            </a:fld>
            <a:endParaRPr lang="de-DE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D6ACDC-C4FE-478E-8A62-EB654CE406FA}"/>
              </a:ext>
            </a:extLst>
          </p:cNvPr>
          <p:cNvGrpSpPr/>
          <p:nvPr/>
        </p:nvGrpSpPr>
        <p:grpSpPr>
          <a:xfrm>
            <a:off x="3048000" y="4278237"/>
            <a:ext cx="6096000" cy="1061754"/>
            <a:chOff x="3047999" y="5222182"/>
            <a:chExt cx="6096000" cy="1061754"/>
          </a:xfrm>
        </p:grpSpPr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0ABB7446-4C07-418B-BDA9-18AF04238838}"/>
                </a:ext>
              </a:extLst>
            </p:cNvPr>
            <p:cNvSpPr txBox="1">
              <a:spLocks/>
            </p:cNvSpPr>
            <p:nvPr/>
          </p:nvSpPr>
          <p:spPr>
            <a:xfrm>
              <a:off x="3301383" y="5222182"/>
              <a:ext cx="5589233" cy="1061754"/>
            </a:xfrm>
            <a:prstGeom prst="rect">
              <a:avLst/>
            </a:prstGeom>
            <a:ln w="28575">
              <a:solidFill>
                <a:srgbClr val="C50D2A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Font typeface="Arial" panose="020B0604020202020204" pitchFamily="34" charset="0"/>
                <a:buNone/>
              </a:pPr>
              <a:endParaRPr lang="en-US" dirty="0"/>
            </a:p>
            <a:p>
              <a:pPr marL="0" indent="0">
                <a:lnSpc>
                  <a:spcPct val="150000"/>
                </a:lnSpc>
                <a:buFont typeface="Arial" panose="020B0604020202020204" pitchFamily="34" charset="0"/>
                <a:buNone/>
              </a:pP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92E0534-B153-4217-9002-29FECDAB3285}"/>
                    </a:ext>
                  </a:extLst>
                </p:cNvPr>
                <p:cNvSpPr txBox="1"/>
                <p:nvPr/>
              </p:nvSpPr>
              <p:spPr>
                <a:xfrm>
                  <a:off x="3047999" y="5285915"/>
                  <a:ext cx="6096000" cy="9865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de-DE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2400">
                                    <a:latin typeface="Cambria Math" panose="02040503050406030204" pitchFamily="18" charset="0"/>
                                  </a:rPr>
                                  <m:t>Ψ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de-DE" sz="2400">
                                    <a:latin typeface="Cambria Math" panose="02040503050406030204" pitchFamily="18" charset="0"/>
                                  </a:rPr>
                                  <m:t>BCS</m:t>
                                </m:r>
                              </m:sub>
                            </m:sSub>
                          </m:e>
                        </m:d>
                        <m:r>
                          <a:rPr lang="de-DE" sz="24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de-DE" sz="2400" b="1" i="0" smtClean="0">
                                <a:latin typeface="Cambria Math" panose="02040503050406030204" pitchFamily="18" charset="0"/>
                              </a:rPr>
                              <m:t>𝐤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sz="2400" b="1">
                                        <a:latin typeface="Cambria Math" panose="02040503050406030204" pitchFamily="18" charset="0"/>
                                      </a:rPr>
                                      <m:t>𝐤</m:t>
                                    </m:r>
                                  </m:sub>
                                </m:sSub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sz="2400" b="1">
                                        <a:latin typeface="Cambria Math" panose="02040503050406030204" pitchFamily="18" charset="0"/>
                                      </a:rPr>
                                      <m:t>𝐤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sz="2400" b="1">
                                        <a:latin typeface="Cambria Math" panose="02040503050406030204" pitchFamily="18" charset="0"/>
                                      </a:rPr>
                                      <m:t>𝐤</m:t>
                                    </m:r>
                                    <m: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  <m:sup>
                                    <m: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  <m:t>†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de-DE" sz="2400" b="1">
                                        <a:latin typeface="Cambria Math" panose="02040503050406030204" pitchFamily="18" charset="0"/>
                                      </a:rPr>
                                      <m:t>𝐤</m:t>
                                    </m:r>
                                    <m: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  <m:sup>
                                    <m: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  <m:t>†</m:t>
                                    </m:r>
                                  </m:sup>
                                </m:sSubSup>
                              </m:e>
                            </m:d>
                          </m:e>
                        </m:nary>
                        <m:d>
                          <m:dPr>
                            <m:begChr m:val=""/>
                            <m:endChr m:val="⟩"/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|0</m:t>
                            </m:r>
                          </m:e>
                        </m:d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92E0534-B153-4217-9002-29FECDAB32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7999" y="5285915"/>
                  <a:ext cx="6096000" cy="98655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02850D1-E9D7-447D-A1EB-806C7FAA9B23}"/>
                  </a:ext>
                </a:extLst>
              </p:cNvPr>
              <p:cNvSpPr/>
              <p:nvPr/>
            </p:nvSpPr>
            <p:spPr>
              <a:xfrm>
                <a:off x="8610600" y="1764501"/>
                <a:ext cx="3592286" cy="751530"/>
              </a:xfrm>
              <a:prstGeom prst="rect">
                <a:avLst/>
              </a:prstGeom>
              <a:solidFill>
                <a:srgbClr val="590E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de-DE" sz="1800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</m:sub>
                        <m:sup/>
                      </m:sSubSup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↑</m:t>
                          </m:r>
                        </m:sub>
                        <m:sup/>
                      </m:sSub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↓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02850D1-E9D7-447D-A1EB-806C7FAA9B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1764501"/>
                <a:ext cx="3592286" cy="7515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E720CD8-F6D9-4E94-A06E-8C87A97D971C}"/>
              </a:ext>
            </a:extLst>
          </p:cNvPr>
          <p:cNvSpPr txBox="1"/>
          <p:nvPr/>
        </p:nvSpPr>
        <p:spPr>
          <a:xfrm>
            <a:off x="0" y="211236"/>
            <a:ext cx="3314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C50D2A"/>
                </a:solidFill>
              </a:rPr>
              <a:t>2.4  The </a:t>
            </a:r>
            <a:r>
              <a:rPr lang="de-DE" sz="1400" dirty="0" err="1">
                <a:solidFill>
                  <a:srgbClr val="C50D2A"/>
                </a:solidFill>
              </a:rPr>
              <a:t>gap</a:t>
            </a:r>
            <a:r>
              <a:rPr lang="de-DE" sz="1400" dirty="0">
                <a:solidFill>
                  <a:srgbClr val="C50D2A"/>
                </a:solidFill>
              </a:rPr>
              <a:t> </a:t>
            </a:r>
            <a:r>
              <a:rPr lang="de-DE" sz="1400" dirty="0" err="1">
                <a:solidFill>
                  <a:srgbClr val="C50D2A"/>
                </a:solidFill>
              </a:rPr>
              <a:t>function</a:t>
            </a:r>
            <a:r>
              <a:rPr lang="de-DE" sz="1400" dirty="0">
                <a:solidFill>
                  <a:srgbClr val="C50D2A"/>
                </a:solidFill>
              </a:rPr>
              <a:t> and BCS </a:t>
            </a:r>
            <a:r>
              <a:rPr lang="de-DE" sz="1400" dirty="0" err="1">
                <a:solidFill>
                  <a:srgbClr val="C50D2A"/>
                </a:solidFill>
              </a:rPr>
              <a:t>ground</a:t>
            </a:r>
            <a:r>
              <a:rPr lang="de-DE" sz="1400" dirty="0">
                <a:solidFill>
                  <a:srgbClr val="C50D2A"/>
                </a:solidFill>
              </a:rPr>
              <a:t> </a:t>
            </a:r>
            <a:r>
              <a:rPr lang="de-DE" sz="1400" dirty="0" err="1">
                <a:solidFill>
                  <a:srgbClr val="C50D2A"/>
                </a:solidFill>
              </a:rPr>
              <a:t>state</a:t>
            </a:r>
            <a:endParaRPr lang="en-US" sz="1400" dirty="0">
              <a:solidFill>
                <a:srgbClr val="C50D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7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AC851-2CD9-4375-9591-A0E4EC3C9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de-DE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</a:t>
            </a:r>
            <a:r>
              <a:rPr lang="de-DE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Microscopic</a:t>
            </a:r>
            <a:r>
              <a:rPr lang="de-DE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theory</a:t>
            </a:r>
            <a:r>
              <a:rPr lang="de-DE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Superconductivity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buNone/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  BCS </a:t>
            </a:r>
            <a:r>
              <a:rPr lang="de-D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Hamiltonian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buNone/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  Mean-</a:t>
            </a:r>
            <a:r>
              <a:rPr lang="de-D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decoupling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buNone/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2.3  </a:t>
            </a:r>
            <a:r>
              <a:rPr lang="de-D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Bogoliubov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transformation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2.4  The gap function and BCS ground state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de-DE" sz="2400" b="1" dirty="0">
                <a:solidFill>
                  <a:srgbClr val="C50D2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2400" b="1" dirty="0">
                <a:solidFill>
                  <a:srgbClr val="C50D2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Outlook and </a:t>
            </a:r>
            <a:r>
              <a:rPr lang="de-DE" sz="2400" b="1" dirty="0">
                <a:solidFill>
                  <a:srgbClr val="C50D2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Summary</a:t>
            </a:r>
            <a:endParaRPr lang="en-US" b="1" dirty="0">
              <a:solidFill>
                <a:srgbClr val="C50D2A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433AC-A015-46E3-A243-E2F23BF7A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2021/12/07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260AE-881D-4A0F-BE83-6E14F2E10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BCS </a:t>
            </a:r>
            <a:r>
              <a:rPr lang="de-DE" dirty="0" err="1"/>
              <a:t>theory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73250-A32B-4588-8E13-036EF9AD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82CC-A130-441E-A794-A7DECC856651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6260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9FA2A-026B-4C10-B317-24B1CE791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AC851-2CD9-4375-9591-A0E4EC3C9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Microscopic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theory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superconductivity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buNone/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  BCS </a:t>
            </a:r>
            <a:r>
              <a:rPr lang="de-D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Hamiltonian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buNone/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  Mean-</a:t>
            </a:r>
            <a:r>
              <a:rPr lang="de-D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decoupling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buNone/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2.3  </a:t>
            </a:r>
            <a:r>
              <a:rPr lang="de-D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Bogoliubov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transformation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2.4  The gap function and BCS ground state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Outlook and 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Summary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433AC-A015-46E3-A243-E2F23BF7A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2021/12/07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260AE-881D-4A0F-BE83-6E14F2E10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BCS </a:t>
            </a:r>
            <a:r>
              <a:rPr lang="de-DE" dirty="0" err="1"/>
              <a:t>theory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73250-A32B-4588-8E13-036EF9AD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82CC-A130-441E-A794-A7DECC856651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9627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C730E-C3FC-4DBE-948F-321D2EEC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Comparison</a:t>
            </a:r>
            <a:r>
              <a:rPr lang="de-DE" dirty="0"/>
              <a:t> with </a:t>
            </a:r>
            <a:r>
              <a:rPr lang="de-DE" dirty="0" err="1"/>
              <a:t>measurement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4C6AC-666B-4835-A931-2A8A34A75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062B3-97F8-459F-8D27-E145A40F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2021/12/07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B14D4-F52C-4107-9D30-5BA11042F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BCS theory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81B48-4BE8-4377-BBA5-AA1F3E83C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82CC-A130-441E-A794-A7DECC856651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FE70DC-006A-47E3-99EB-85471E5F1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29" y="1621132"/>
            <a:ext cx="4629784" cy="4563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E682B3-14AB-42ED-B2EE-AF6D2DE7C26B}"/>
              </a:ext>
            </a:extLst>
          </p:cNvPr>
          <p:cNvSpPr txBox="1"/>
          <p:nvPr/>
        </p:nvSpPr>
        <p:spPr>
          <a:xfrm>
            <a:off x="5562599" y="4001294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sz="2400" dirty="0"/>
          </a:p>
          <a:p>
            <a:r>
              <a:rPr lang="de-DE" sz="2400" dirty="0" err="1"/>
              <a:t>Good</a:t>
            </a:r>
            <a:r>
              <a:rPr lang="de-DE" sz="2400" dirty="0"/>
              <a:t> </a:t>
            </a:r>
            <a:r>
              <a:rPr lang="de-DE" sz="2400" dirty="0" err="1"/>
              <a:t>agreement</a:t>
            </a:r>
            <a:r>
              <a:rPr lang="de-DE" sz="2400" dirty="0"/>
              <a:t> with </a:t>
            </a:r>
            <a:r>
              <a:rPr lang="de-DE" sz="2400" dirty="0" err="1"/>
              <a:t>measurement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400" dirty="0"/>
              <a:t>(</a:t>
            </a:r>
            <a:r>
              <a:rPr lang="de-DE" sz="2400" dirty="0" err="1"/>
              <a:t>electron</a:t>
            </a:r>
            <a:r>
              <a:rPr lang="de-DE" sz="2400" dirty="0"/>
              <a:t> </a:t>
            </a:r>
            <a:r>
              <a:rPr lang="de-DE" sz="2400" dirty="0" err="1"/>
              <a:t>tunneling</a:t>
            </a:r>
            <a:r>
              <a:rPr lang="de-DE" sz="2400" dirty="0"/>
              <a:t> </a:t>
            </a:r>
            <a:r>
              <a:rPr lang="de-DE" sz="2400" dirty="0" err="1"/>
              <a:t>spectroscopy</a:t>
            </a:r>
            <a:r>
              <a:rPr lang="de-DE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70ED07-6B2E-4A39-8545-495C37B4383A}"/>
              </a:ext>
            </a:extLst>
          </p:cNvPr>
          <p:cNvGrpSpPr/>
          <p:nvPr/>
        </p:nvGrpSpPr>
        <p:grpSpPr>
          <a:xfrm>
            <a:off x="5285842" y="2020405"/>
            <a:ext cx="6649515" cy="1408595"/>
            <a:chOff x="6383006" y="4412666"/>
            <a:chExt cx="5589233" cy="1079643"/>
          </a:xfrm>
        </p:grpSpPr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D57DC642-E15E-4F5D-AA31-E66991ADFD6E}"/>
                </a:ext>
              </a:extLst>
            </p:cNvPr>
            <p:cNvSpPr txBox="1">
              <a:spLocks/>
            </p:cNvSpPr>
            <p:nvPr/>
          </p:nvSpPr>
          <p:spPr>
            <a:xfrm>
              <a:off x="6383006" y="4412666"/>
              <a:ext cx="5589233" cy="1061754"/>
            </a:xfrm>
            <a:prstGeom prst="rect">
              <a:avLst/>
            </a:prstGeom>
            <a:ln w="28575">
              <a:solidFill>
                <a:srgbClr val="C50D2A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Font typeface="Arial" panose="020B0604020202020204" pitchFamily="34" charset="0"/>
                <a:buNone/>
              </a:pPr>
              <a:endParaRPr lang="en-US" dirty="0"/>
            </a:p>
            <a:p>
              <a:pPr marL="0" indent="0">
                <a:lnSpc>
                  <a:spcPct val="150000"/>
                </a:lnSpc>
                <a:buFont typeface="Arial" panose="020B0604020202020204" pitchFamily="34" charset="0"/>
                <a:buNone/>
              </a:pP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9014312-D830-4601-B20A-F2BC40C966F8}"/>
                    </a:ext>
                  </a:extLst>
                </p:cNvPr>
                <p:cNvSpPr txBox="1"/>
                <p:nvPr/>
              </p:nvSpPr>
              <p:spPr>
                <a:xfrm>
                  <a:off x="6498517" y="4507177"/>
                  <a:ext cx="5011898" cy="9851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240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de-DE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7"/>
                              </m:rPr>
                              <a:rPr lang="de-DE" sz="2400" b="0" i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de-DE" sz="2400" b="0" i="0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de-DE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de-DE" sz="2400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de-DE" sz="24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sub>
                          <m:sup/>
                          <m:e>
                            <m:f>
                              <m:fPr>
                                <m:ctrlPr>
                                  <a:rPr lang="de-D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de-DE" sz="24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num>
                              <m:den>
                                <m:r>
                                  <a:rPr lang="de-DE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de-D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Sup>
                                      <m:sSubSupPr>
                                        <m:ctrlPr>
                                          <a:rPr lang="de-DE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de-DE" sz="24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b>
                                        <m:r>
                                          <a:rPr lang="de-DE" sz="2400" b="1" i="0">
                                            <a:latin typeface="Cambria Math" panose="02040503050406030204" pitchFamily="18" charset="0"/>
                                          </a:rPr>
                                          <m:t>𝐤</m:t>
                                        </m:r>
                                      </m:sub>
                                      <m:sup>
                                        <m:r>
                                          <a:rPr lang="de-DE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de-DE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de-DE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de-DE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de-DE" sz="2400">
                                                <a:latin typeface="Cambria Math" panose="02040503050406030204" pitchFamily="18" charset="0"/>
                                              </a:rPr>
                                              <m:t>Δ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de-DE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den>
                            </m:f>
                          </m:e>
                        </m:nary>
                        <m:r>
                          <m:rPr>
                            <m:sty m:val="p"/>
                          </m:rPr>
                          <a:rPr lang="de-DE" sz="2400" b="0" i="0" smtClean="0">
                            <a:latin typeface="Cambria Math" panose="02040503050406030204" pitchFamily="18" charset="0"/>
                          </a:rPr>
                          <m:t>tanh</m:t>
                        </m:r>
                        <m:d>
                          <m:d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ad>
                              <m:radPr>
                                <m:degHide m:val="on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Sup>
                                  <m:sSubSup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de-DE" b="1" i="0">
                                        <a:latin typeface="Cambria Math" panose="02040503050406030204" pitchFamily="18" charset="0"/>
                                      </a:rPr>
                                      <m:t>𝐤</m:t>
                                    </m:r>
                                  </m:sub>
                                  <m:sup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de-DE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9014312-D830-4601-B20A-F2BC40C966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8517" y="4507177"/>
                  <a:ext cx="5011898" cy="9851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5AB33C0-0EF7-480C-B3D8-6EF738A3DEC0}"/>
              </a:ext>
            </a:extLst>
          </p:cNvPr>
          <p:cNvSpPr txBox="1"/>
          <p:nvPr/>
        </p:nvSpPr>
        <p:spPr>
          <a:xfrm>
            <a:off x="0" y="211236"/>
            <a:ext cx="2084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C50D2A"/>
                </a:solidFill>
              </a:rPr>
              <a:t>2.5 Outlook and Summary</a:t>
            </a:r>
            <a:endParaRPr lang="en-US" sz="1400" dirty="0">
              <a:solidFill>
                <a:srgbClr val="C50D2A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E214C1-DB27-44A0-B2C3-8A70EC81C131}"/>
              </a:ext>
            </a:extLst>
          </p:cNvPr>
          <p:cNvSpPr txBox="1"/>
          <p:nvPr/>
        </p:nvSpPr>
        <p:spPr>
          <a:xfrm>
            <a:off x="3638861" y="1619941"/>
            <a:ext cx="12153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(</a:t>
            </a:r>
            <a:r>
              <a:rPr lang="en-US" sz="1100" dirty="0" err="1"/>
              <a:t>Hunklinger</a:t>
            </a:r>
            <a:r>
              <a:rPr lang="en-US" sz="1100" dirty="0"/>
              <a:t> 2018)</a:t>
            </a:r>
          </a:p>
        </p:txBody>
      </p:sp>
    </p:spTree>
    <p:extLst>
      <p:ext uri="{BB962C8B-B14F-4D97-AF65-F5344CB8AC3E}">
        <p14:creationId xmlns:p14="http://schemas.microsoft.com/office/powerpoint/2010/main" val="250921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F8FD0-09D3-41FF-8A3D-68DB0F220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8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dirty="0" err="1"/>
              <a:t>Bogoliubov</a:t>
            </a:r>
            <a:r>
              <a:rPr lang="de-DE" sz="4000" dirty="0"/>
              <a:t> </a:t>
            </a:r>
            <a:r>
              <a:rPr lang="de-DE" sz="4000" dirty="0" err="1"/>
              <a:t>transformation</a:t>
            </a:r>
            <a:r>
              <a:rPr lang="de-DE" sz="4000" dirty="0"/>
              <a:t> in AMO </a:t>
            </a:r>
            <a:r>
              <a:rPr lang="de-DE" sz="4000" dirty="0" err="1"/>
              <a:t>physics</a:t>
            </a:r>
            <a:endParaRPr lang="en-US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3B7C9-9197-4C58-9967-E3D257C4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2021/12/07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8739C-4486-44ED-A06D-33726D2D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BCS theory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A3B7A-3168-48F3-8E63-6D29C4870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82CC-A130-441E-A794-A7DECC856651}" type="slidenum">
              <a:rPr lang="de-DE" smtClean="0"/>
              <a:pPr/>
              <a:t>21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6">
                <a:extLst>
                  <a:ext uri="{FF2B5EF4-FFF2-40B4-BE49-F238E27FC236}">
                    <a16:creationId xmlns:a16="http://schemas.microsoft.com/office/drawing/2014/main" id="{F2374F49-8812-4AF1-842B-A5F066D79EFF}"/>
                  </a:ext>
                </a:extLst>
              </p:cNvPr>
              <p:cNvSpPr txBox="1"/>
              <p:nvPr/>
            </p:nvSpPr>
            <p:spPr>
              <a:xfrm>
                <a:off x="432619" y="2062341"/>
                <a:ext cx="11759381" cy="40916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DE" sz="2400" b="0" i="1" dirty="0" err="1"/>
                  <a:t>Example</a:t>
                </a:r>
                <a:r>
                  <a:rPr lang="de-DE" sz="2400" b="0" i="1" dirty="0"/>
                  <a:t>:</a:t>
                </a:r>
                <a:r>
                  <a:rPr lang="de-DE" sz="2800" dirty="0"/>
                  <a:t> </a:t>
                </a:r>
                <a:r>
                  <a:rPr lang="de-DE" sz="2000" dirty="0"/>
                  <a:t>Quantum </a:t>
                </a:r>
                <a:r>
                  <a:rPr lang="de-DE" sz="2000" dirty="0" err="1"/>
                  <a:t>spin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ladder</a:t>
                </a:r>
                <a:r>
                  <a:rPr lang="de-DE" sz="2000" dirty="0"/>
                  <a:t> in a </a:t>
                </a:r>
                <a:r>
                  <a:rPr lang="de-DE" sz="2000" dirty="0" err="1"/>
                  <a:t>cavity</a:t>
                </a:r>
                <a:r>
                  <a:rPr lang="de-DE" sz="2000" dirty="0"/>
                  <a:t>  </a:t>
                </a:r>
                <a:r>
                  <a:rPr lang="de-DE" sz="1100" dirty="0"/>
                  <a:t>(Hofmann 2020)</a:t>
                </a:r>
              </a:p>
              <a:p>
                <a:endParaRPr lang="de-DE" sz="11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400" b="0" i="0" smtClean="0"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lang="de-DE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de-DE" sz="1400" b="0" i="0" smtClean="0">
                          <a:solidFill>
                            <a:srgbClr val="C50D2A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de-DE" sz="1400" b="0" i="0" smtClean="0">
                          <a:solidFill>
                            <a:srgbClr val="C50D2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sz="1400" i="1">
                              <a:solidFill>
                                <a:srgbClr val="C50D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solidFill>
                                <a:srgbClr val="C50D2A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de-DE" sz="1400" i="1">
                              <a:solidFill>
                                <a:srgbClr val="C50D2A"/>
                              </a:solidFill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de-DE" sz="1400" i="1">
                          <a:solidFill>
                            <a:srgbClr val="C50D2A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b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sz="1400" b="0" i="1" smtClean="0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sz="1400" b="0" i="1" smtClean="0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bSup>
                          <m:r>
                            <a:rPr lang="de-DE" sz="1400" b="0" i="1" smtClean="0">
                              <a:solidFill>
                                <a:srgbClr val="C50D2A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de-DE" sz="1400" b="0" i="1" smtClean="0">
                              <a:solidFill>
                                <a:srgbClr val="C50D2A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de-DE" sz="1400" b="0" i="1" smtClean="0">
                              <a:solidFill>
                                <a:srgbClr val="C50D2A"/>
                              </a:solidFill>
                              <a:latin typeface="Cambria Math" panose="02040503050406030204" pitchFamily="18" charset="0"/>
                            </a:rPr>
                            <m:t> +</m:t>
                          </m:r>
                          <m:sSubSup>
                            <m:sSubSupPr>
                              <m:ctrlPr>
                                <a:rPr lang="de-DE" sz="1400" b="0" i="1" smtClean="0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de-DE" sz="1400" b="0" i="1" smtClean="0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bSup>
                          <m:r>
                            <a:rPr lang="de-DE" sz="1400" b="0" i="1" smtClean="0">
                              <a:solidFill>
                                <a:srgbClr val="C50D2A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400" b="0" i="1" smtClean="0">
                                      <a:solidFill>
                                        <a:srgbClr val="C50D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C50D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de-DE" sz="1400" i="1">
                                      <a:solidFill>
                                        <a:srgbClr val="C50D2A"/>
                                      </a:solidFill>
                                      <a:latin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de-DE" sz="1400" b="0" i="1" smtClean="0">
                                      <a:solidFill>
                                        <a:srgbClr val="C50D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C50D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de-DE" sz="1400" i="1">
                                      <a:solidFill>
                                        <a:srgbClr val="C50D2A"/>
                                      </a:solidFill>
                                      <a:latin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de-DE" sz="1400" b="0" i="0" smtClean="0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de-DE" sz="1400" b="0" i="0" smtClean="0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de-DE" sz="1400" b="0" i="0" smtClean="0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de-DE" sz="1400" b="0" i="1" smtClean="0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C50D2A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de-DE" sz="1400" b="0" i="1" smtClean="0">
                              <a:solidFill>
                                <a:srgbClr val="C50D2A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  <m:sup>
                                  <m: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de-DE" sz="14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de-DE" sz="140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1400">
                                  <a:latin typeface="Cambria Math" panose="02040503050406030204" pitchFamily="18" charset="0"/>
                                </a:rPr>
                                <m:t>ex</m:t>
                              </m:r>
                            </m:sub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sup>
                          </m:sSub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sup>
                          </m:sSubSup>
                          <m: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sz="1400" i="1" smtClean="0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i="1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1400" i="1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sz="1400" i="1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sup>
                          </m:sSubSup>
                          <m:r>
                            <a:rPr lang="de-DE" sz="1400" i="1">
                              <a:solidFill>
                                <a:srgbClr val="C50D2A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de-DE" sz="1400" i="1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i="1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DE" sz="1400" i="1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de-DE" sz="1400" i="1">
                              <a:solidFill>
                                <a:srgbClr val="C50D2A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de-DE" sz="1400" b="0" i="1" smtClean="0">
                              <a:solidFill>
                                <a:srgbClr val="C50D2A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400" i="1">
                              <a:solidFill>
                                <a:srgbClr val="C50D2A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sz="1400" i="1" smtClean="0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i="1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1400" i="1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de-DE" sz="1400" i="1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sup>
                          </m:sSubSup>
                          <m:r>
                            <a:rPr lang="de-DE" sz="1400" i="1">
                              <a:solidFill>
                                <a:srgbClr val="C50D2A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de-DE" sz="1400" i="1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400" i="1">
                                      <a:solidFill>
                                        <a:srgbClr val="C50D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>
                                      <a:solidFill>
                                        <a:srgbClr val="C50D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de-DE" sz="1400" i="1">
                                      <a:solidFill>
                                        <a:srgbClr val="C50D2A"/>
                                      </a:solidFill>
                                      <a:latin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de-DE" sz="1400" i="1">
                                      <a:solidFill>
                                        <a:srgbClr val="C50D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>
                                      <a:solidFill>
                                        <a:srgbClr val="C50D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de-DE" sz="1400" i="1">
                                      <a:solidFill>
                                        <a:srgbClr val="C50D2A"/>
                                      </a:solidFill>
                                      <a:latin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de-DE" sz="1400" i="1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de-DE" sz="1400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de-DE" sz="1400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de-DE" sz="1400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de-DE" sz="1400" i="1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C50D2A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400" b="0" i="1" smtClean="0">
                              <a:solidFill>
                                <a:srgbClr val="C50D2A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nary>
                            <m:naryPr>
                              <m:chr m:val="∑"/>
                              <m:supHide m:val="o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de-DE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de-DE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𝜈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sz="1400" i="1">
                                                  <a:latin typeface="Cambria Math" panose="02040503050406030204" pitchFamily="18" charset="0"/>
                                                </a:rPr>
                                                <m:t>†</m:t>
                                              </m:r>
                                            </m:sup>
                                          </m:sSubSup>
                                          <m:sSubSup>
                                            <m:sSubSupPr>
                                              <m:ctrlPr>
                                                <a:rPr lang="de-DE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sz="1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400" i="1">
                                                  <a:latin typeface="Cambria Math" panose="02040503050406030204" pitchFamily="18" charset="0"/>
                                                </a:rPr>
                                                <m:t>𝜈</m:t>
                                              </m:r>
                                              <m:r>
                                                <a:rPr lang="de-DE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sz="1400" i="1">
                                                  <a:latin typeface="Cambria Math" panose="02040503050406030204" pitchFamily="18" charset="0"/>
                                                </a:rPr>
                                                <m:t>†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1400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de-DE" sz="1400" b="0" i="0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1400" b="0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a:rPr lang="de-DE" sz="1400" b="0" i="0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e>
                              </m:d>
                            </m:e>
                          </m:nary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de-DE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de-DE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sz="14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de-DE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de-DE" sz="1400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  <m:sup>
                                      <m:r>
                                        <a:rPr lang="de-DE" sz="1400" i="1">
                                          <a:latin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de-DE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sz="14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de-DE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de-DE" sz="1400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  <m:r>
                                        <a:rPr lang="de-DE" sz="14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140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de-DE" sz="140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140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a:rPr lang="de-DE" sz="140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e>
                              </m:d>
                            </m:e>
                          </m:nary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de-DE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de-DE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de-DE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sz="1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400" i="1">
                                                  <a:latin typeface="Cambria Math" panose="02040503050406030204" pitchFamily="18" charset="0"/>
                                                </a:rPr>
                                                <m:t>𝜈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sz="1400" i="1">
                                                  <a:latin typeface="Cambria Math" panose="02040503050406030204" pitchFamily="18" charset="0"/>
                                                </a:rPr>
                                                <m:t>†</m:t>
                                              </m:r>
                                            </m:sup>
                                          </m:sSubSup>
                                          <m:sSubSup>
                                            <m:sSubSupPr>
                                              <m:ctrlPr>
                                                <a:rPr lang="de-DE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sz="1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400" i="1">
                                                  <a:latin typeface="Cambria Math" panose="02040503050406030204" pitchFamily="18" charset="0"/>
                                                </a:rPr>
                                                <m:t>𝜈</m:t>
                                              </m:r>
                                              <m:r>
                                                <a:rPr lang="de-DE" sz="1400" i="1"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sz="1400" i="1">
                                                  <a:latin typeface="Cambria Math" panose="02040503050406030204" pitchFamily="18" charset="0"/>
                                                </a:rPr>
                                                <m:t>†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b>
                                      <m:r>
                                        <a:rPr lang="de-DE" sz="1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de-DE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4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e-DE" sz="14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e-DE" sz="14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nary>
                            </m:e>
                          </m:nary>
                          <m:sSub>
                            <m:sSubPr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de-DE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sz="1400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  <m:r>
                                        <a:rPr lang="de-DE" sz="14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  <m:sup/>
                                  </m:sSubSup>
                                </m:e>
                              </m:d>
                            </m:e>
                            <m:sub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de-DE" sz="1400" dirty="0"/>
              </a:p>
              <a:p>
                <a:pPr lvl="1"/>
                <a:endParaRPr lang="de-DE" b="0" i="1" dirty="0">
                  <a:latin typeface="Cambria Math" panose="02040503050406030204" pitchFamily="18" charset="0"/>
                </a:endParaRPr>
              </a:p>
              <a:p>
                <a:endParaRPr lang="de-DE" dirty="0">
                  <a:sym typeface="Wingdings" panose="05000000000000000000" pitchFamily="2" charset="2"/>
                </a:endParaRPr>
              </a:p>
              <a:p>
                <a:r>
                  <a:rPr lang="de-DE" dirty="0"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40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400" b="0" i="0" smtClean="0">
                            <a:latin typeface="Cambria Math" panose="02040503050406030204" pitchFamily="18" charset="0"/>
                          </a:rPr>
                          <m:t>magn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 smtClean="0">
                            <a:solidFill>
                              <a:srgbClr val="C50D2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rgbClr val="C50D2A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400">
                            <a:solidFill>
                              <a:srgbClr val="C50D2A"/>
                            </a:solidFill>
                            <a:latin typeface="Cambria Math" panose="02040503050406030204" pitchFamily="18" charset="0"/>
                          </a:rPr>
                          <m:t>Ph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400" b="0" i="0" smtClean="0">
                            <a:latin typeface="Cambria Math" panose="02040503050406030204" pitchFamily="18" charset="0"/>
                          </a:rPr>
                          <m:t>LM</m:t>
                        </m:r>
                      </m:sub>
                    </m:sSub>
                  </m:oMath>
                </a14:m>
                <a:endParaRPr lang="de-DE" sz="2400" dirty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000" dirty="0"/>
              </a:p>
            </p:txBody>
          </p:sp>
        </mc:Choice>
        <mc:Fallback xmlns="">
          <p:sp>
            <p:nvSpPr>
              <p:cNvPr id="14" name="Textfeld 6">
                <a:extLst>
                  <a:ext uri="{FF2B5EF4-FFF2-40B4-BE49-F238E27FC236}">
                    <a16:creationId xmlns:a16="http://schemas.microsoft.com/office/drawing/2014/main" id="{F2374F49-8812-4AF1-842B-A5F066D79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19" y="2062341"/>
                <a:ext cx="11759381" cy="4091633"/>
              </a:xfrm>
              <a:prstGeom prst="rect">
                <a:avLst/>
              </a:prstGeom>
              <a:blipFill>
                <a:blip r:embed="rId3"/>
                <a:stretch>
                  <a:fillRect l="-1607" t="-3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1E62458F-A7B3-4D88-B6B1-C4B95EA5449C}"/>
              </a:ext>
            </a:extLst>
          </p:cNvPr>
          <p:cNvGrpSpPr/>
          <p:nvPr/>
        </p:nvGrpSpPr>
        <p:grpSpPr>
          <a:xfrm>
            <a:off x="7491483" y="4253500"/>
            <a:ext cx="4415392" cy="1900474"/>
            <a:chOff x="7890032" y="3436857"/>
            <a:chExt cx="4415392" cy="1900474"/>
          </a:xfrm>
        </p:grpSpPr>
        <p:sp>
          <p:nvSpPr>
            <p:cNvPr id="9" name="Rechteck 5">
              <a:extLst>
                <a:ext uri="{FF2B5EF4-FFF2-40B4-BE49-F238E27FC236}">
                  <a16:creationId xmlns:a16="http://schemas.microsoft.com/office/drawing/2014/main" id="{6518811B-2748-4A83-B33E-43574C7B4451}"/>
                </a:ext>
              </a:extLst>
            </p:cNvPr>
            <p:cNvSpPr/>
            <p:nvPr/>
          </p:nvSpPr>
          <p:spPr>
            <a:xfrm>
              <a:off x="10244573" y="4008010"/>
              <a:ext cx="1659610" cy="764135"/>
            </a:xfrm>
            <a:prstGeom prst="rect">
              <a:avLst/>
            </a:prstGeom>
            <a:solidFill>
              <a:srgbClr val="F5BD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6">
                  <a:extLst>
                    <a:ext uri="{FF2B5EF4-FFF2-40B4-BE49-F238E27FC236}">
                      <a16:creationId xmlns:a16="http://schemas.microsoft.com/office/drawing/2014/main" id="{515CF721-F5A5-4320-BE0E-CB34679DEE4A}"/>
                    </a:ext>
                  </a:extLst>
                </p:cNvPr>
                <p:cNvSpPr txBox="1"/>
                <p:nvPr/>
              </p:nvSpPr>
              <p:spPr>
                <a:xfrm>
                  <a:off x="7890032" y="3436857"/>
                  <a:ext cx="4415392" cy="47121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400" b="0" i="1" smtClean="0">
                                <a:solidFill>
                                  <a:srgbClr val="C50D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 smtClean="0">
                                <a:solidFill>
                                  <a:srgbClr val="C50D2A"/>
                                </a:solidFill>
                                <a:latin typeface="Cambria Math" panose="02040503050406030204" pitchFamily="18" charset="0"/>
                              </a:rPr>
                              <m:t>ℋ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2400" b="0" i="0" smtClean="0">
                                <a:solidFill>
                                  <a:srgbClr val="C50D2A"/>
                                </a:solidFill>
                                <a:latin typeface="Cambria Math" panose="02040503050406030204" pitchFamily="18" charset="0"/>
                              </a:rPr>
                              <m:t>Ph</m:t>
                            </m:r>
                          </m:sub>
                        </m:s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sSup>
                          <m:sSup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m:rPr>
                            <m:sty m:val="p"/>
                          </m:rPr>
                          <a:rPr lang="de-DE" sz="24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sSup>
                          <m:s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de-DE" sz="2400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de-DE" sz="24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de-DE" sz="2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.)</m:t>
                        </m:r>
                      </m:oMath>
                    </m:oMathPara>
                  </a14:m>
                  <a:endParaRPr lang="de-DE" sz="2000" dirty="0"/>
                </a:p>
              </p:txBody>
            </p:sp>
          </mc:Choice>
          <mc:Fallback xmlns="">
            <p:sp>
              <p:nvSpPr>
                <p:cNvPr id="10" name="Textfeld 6">
                  <a:extLst>
                    <a:ext uri="{FF2B5EF4-FFF2-40B4-BE49-F238E27FC236}">
                      <a16:creationId xmlns:a16="http://schemas.microsoft.com/office/drawing/2014/main" id="{515CF721-F5A5-4320-BE0E-CB34679DEE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0032" y="3436857"/>
                  <a:ext cx="4415392" cy="471219"/>
                </a:xfrm>
                <a:prstGeom prst="rect">
                  <a:avLst/>
                </a:prstGeom>
                <a:blipFill>
                  <a:blip r:embed="rId4"/>
                  <a:stretch>
                    <a:fillRect l="-414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feld 15">
                  <a:extLst>
                    <a:ext uri="{FF2B5EF4-FFF2-40B4-BE49-F238E27FC236}">
                      <a16:creationId xmlns:a16="http://schemas.microsoft.com/office/drawing/2014/main" id="{D8506EBC-50D2-44D4-8D97-187E8E51BA7E}"/>
                    </a:ext>
                  </a:extLst>
                </p:cNvPr>
                <p:cNvSpPr txBox="1"/>
                <p:nvPr/>
              </p:nvSpPr>
              <p:spPr>
                <a:xfrm>
                  <a:off x="10319985" y="4101591"/>
                  <a:ext cx="1516120" cy="5682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=</m:t>
                        </m:r>
                        <m:r>
                          <a:rPr lang="de-DE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𝑢𝑏</m:t>
                        </m:r>
                        <m:r>
                          <a:rPr lang="de-DE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</m:oMath>
                    </m:oMathPara>
                  </a14:m>
                  <a:endParaRPr lang="de-DE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de-DE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lang="de-DE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sSup>
                          <m:sSupPr>
                            <m:ctrlPr>
                              <a:rPr lang="de-DE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de-DE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lang="de-DE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𝑣𝑏</m:t>
                        </m:r>
                      </m:oMath>
                    </m:oMathPara>
                  </a14:m>
                  <a:endParaRPr lang="de-DE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feld 15">
                  <a:extLst>
                    <a:ext uri="{FF2B5EF4-FFF2-40B4-BE49-F238E27FC236}">
                      <a16:creationId xmlns:a16="http://schemas.microsoft.com/office/drawing/2014/main" id="{D8506EBC-50D2-44D4-8D97-187E8E51BA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9985" y="4101591"/>
                  <a:ext cx="1516120" cy="568232"/>
                </a:xfrm>
                <a:prstGeom prst="rect">
                  <a:avLst/>
                </a:prstGeom>
                <a:blipFill>
                  <a:blip r:embed="rId5"/>
                  <a:stretch>
                    <a:fillRect l="-1613" t="-2151" r="-3226" b="-430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6">
                  <a:extLst>
                    <a:ext uri="{FF2B5EF4-FFF2-40B4-BE49-F238E27FC236}">
                      <a16:creationId xmlns:a16="http://schemas.microsoft.com/office/drawing/2014/main" id="{F48B0AF7-053E-42AA-BF1D-FBC342D9D21C}"/>
                    </a:ext>
                  </a:extLst>
                </p:cNvPr>
                <p:cNvSpPr txBox="1"/>
                <p:nvPr/>
              </p:nvSpPr>
              <p:spPr>
                <a:xfrm>
                  <a:off x="8937218" y="4956393"/>
                  <a:ext cx="2321020" cy="3809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de-DE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ℋ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2400">
                                <a:latin typeface="Cambria Math" panose="02040503050406030204" pitchFamily="18" charset="0"/>
                              </a:rPr>
                              <m:t>Ph</m:t>
                            </m:r>
                          </m:sub>
                        </m:s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̃"/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̃"/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  <m:sSup>
                          <m:s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18" name="Textfeld 16">
                  <a:extLst>
                    <a:ext uri="{FF2B5EF4-FFF2-40B4-BE49-F238E27FC236}">
                      <a16:creationId xmlns:a16="http://schemas.microsoft.com/office/drawing/2014/main" id="{FA4CC866-7BBA-4A2A-8600-D993D404BF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7218" y="4956393"/>
                  <a:ext cx="2321020" cy="380938"/>
                </a:xfrm>
                <a:prstGeom prst="rect">
                  <a:avLst/>
                </a:prstGeom>
                <a:blipFill>
                  <a:blip r:embed="rId6"/>
                  <a:stretch>
                    <a:fillRect l="-2625" t="-22581" r="-3412" b="-161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Gerade Verbindung mit Pfeil 7">
              <a:extLst>
                <a:ext uri="{FF2B5EF4-FFF2-40B4-BE49-F238E27FC236}">
                  <a16:creationId xmlns:a16="http://schemas.microsoft.com/office/drawing/2014/main" id="{CD7AE479-523D-4EBE-9166-E4900B63A1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97728" y="3923444"/>
              <a:ext cx="5226" cy="93301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47CF2EF-6660-4339-BB0E-F40EDAD76602}"/>
              </a:ext>
            </a:extLst>
          </p:cNvPr>
          <p:cNvSpPr txBox="1"/>
          <p:nvPr/>
        </p:nvSpPr>
        <p:spPr>
          <a:xfrm>
            <a:off x="0" y="211236"/>
            <a:ext cx="2084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C50D2A"/>
                </a:solidFill>
              </a:rPr>
              <a:t>2.5 Outlook and Summary</a:t>
            </a:r>
            <a:endParaRPr lang="en-US" sz="1400" dirty="0">
              <a:solidFill>
                <a:srgbClr val="C50D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1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7B4BFFD7-E07B-42AC-BA97-102EEF44310E}"/>
              </a:ext>
            </a:extLst>
          </p:cNvPr>
          <p:cNvSpPr txBox="1"/>
          <p:nvPr/>
        </p:nvSpPr>
        <p:spPr>
          <a:xfrm>
            <a:off x="838199" y="1473225"/>
            <a:ext cx="63286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Diagonalizing</a:t>
            </a:r>
            <a:r>
              <a:rPr lang="de-DE" sz="2000" dirty="0"/>
              <a:t> BCS </a:t>
            </a:r>
            <a:r>
              <a:rPr lang="de-DE" sz="2000" dirty="0" err="1"/>
              <a:t>Hamiltonian</a:t>
            </a:r>
            <a:r>
              <a:rPr lang="de-DE" sz="2000" dirty="0"/>
              <a:t> via </a:t>
            </a:r>
            <a:r>
              <a:rPr lang="de-DE" sz="2000" dirty="0" err="1"/>
              <a:t>mean-field</a:t>
            </a:r>
            <a:r>
              <a:rPr lang="de-DE" sz="2000" dirty="0"/>
              <a:t> </a:t>
            </a:r>
            <a:r>
              <a:rPr lang="de-DE" sz="2000" dirty="0" err="1"/>
              <a:t>approximation</a:t>
            </a:r>
            <a:r>
              <a:rPr lang="de-DE" sz="2000" dirty="0"/>
              <a:t> and </a:t>
            </a:r>
            <a:r>
              <a:rPr lang="de-DE" sz="2000" dirty="0" err="1"/>
              <a:t>Bogoliubov</a:t>
            </a:r>
            <a:r>
              <a:rPr lang="de-DE" sz="2000" dirty="0"/>
              <a:t> </a:t>
            </a:r>
            <a:r>
              <a:rPr lang="de-DE" sz="2000" dirty="0" err="1"/>
              <a:t>transformation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Energy </a:t>
            </a:r>
            <a:r>
              <a:rPr lang="de-DE" sz="2000" dirty="0" err="1"/>
              <a:t>gap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arbitrarily</a:t>
            </a:r>
            <a:r>
              <a:rPr lang="de-DE" sz="2000" dirty="0"/>
              <a:t> </a:t>
            </a:r>
            <a:r>
              <a:rPr lang="de-DE" sz="2000" dirty="0" err="1"/>
              <a:t>small</a:t>
            </a:r>
            <a:r>
              <a:rPr lang="de-DE" sz="2000" dirty="0"/>
              <a:t> </a:t>
            </a:r>
            <a:r>
              <a:rPr lang="de-DE" sz="2000" dirty="0" err="1"/>
              <a:t>attractive</a:t>
            </a:r>
            <a:r>
              <a:rPr lang="de-DE" sz="2000" dirty="0"/>
              <a:t> 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New </a:t>
            </a:r>
            <a:r>
              <a:rPr lang="de-DE" sz="2000" dirty="0" err="1"/>
              <a:t>superconducting</a:t>
            </a:r>
            <a:r>
              <a:rPr lang="de-DE" sz="2000" dirty="0"/>
              <a:t> </a:t>
            </a:r>
            <a:r>
              <a:rPr lang="de-DE" sz="2000" dirty="0" err="1"/>
              <a:t>ground</a:t>
            </a:r>
            <a:r>
              <a:rPr lang="de-DE" sz="2000" dirty="0"/>
              <a:t> </a:t>
            </a:r>
            <a:r>
              <a:rPr lang="de-DE" sz="2000" dirty="0" err="1"/>
              <a:t>state</a:t>
            </a:r>
            <a:r>
              <a:rPr lang="de-DE" sz="2000" dirty="0"/>
              <a:t>: Cooper </a:t>
            </a:r>
            <a:r>
              <a:rPr lang="de-DE" sz="2000" dirty="0" err="1"/>
              <a:t>pairs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endParaRPr lang="de-DE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11A62-C13D-4ED2-8282-8AAA20816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688B9-E39C-4528-87B0-41E43D27A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2021/12/07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B2624-25AF-4A27-9493-25153AC93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BCS </a:t>
            </a:r>
            <a:r>
              <a:rPr lang="de-DE" dirty="0" err="1"/>
              <a:t>theory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D0DCC-4FC5-4942-8823-A80D68387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82CC-A130-441E-A794-A7DECC856651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0E3D83-1FF1-49F9-8E29-B94E42274C56}"/>
              </a:ext>
            </a:extLst>
          </p:cNvPr>
          <p:cNvSpPr txBox="1"/>
          <p:nvPr/>
        </p:nvSpPr>
        <p:spPr>
          <a:xfrm>
            <a:off x="0" y="211236"/>
            <a:ext cx="2084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C50D2A"/>
                </a:solidFill>
              </a:rPr>
              <a:t>2.5 Outlook and Summary</a:t>
            </a:r>
            <a:endParaRPr lang="en-US" sz="1400" dirty="0">
              <a:solidFill>
                <a:srgbClr val="C50D2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0664D0-6EF1-46E6-9D76-4A678A4C7F5D}"/>
                  </a:ext>
                </a:extLst>
              </p:cNvPr>
              <p:cNvSpPr txBox="1"/>
              <p:nvPr/>
            </p:nvSpPr>
            <p:spPr>
              <a:xfrm>
                <a:off x="1182032" y="2340493"/>
                <a:ext cx="3947652" cy="7086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600" b="0" i="0" smtClean="0"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600" b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𝐤</m:t>
                          </m:r>
                          <m:r>
                            <m:rPr>
                              <m:brk m:alnAt="7"/>
                            </m:rPr>
                            <a:rPr lang="de-DE" sz="16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,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600" b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𝐤</m:t>
                              </m:r>
                            </m:sub>
                          </m:sSub>
                        </m:e>
                      </m:nary>
                      <m:sSubSup>
                        <m:sSubSupPr>
                          <m:ctrlPr>
                            <a:rPr lang="de-DE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Sup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𝛾</m:t>
                          </m:r>
                        </m:e>
                        <m:sub>
                          <m:r>
                            <a:rPr lang="de-DE" sz="1600" b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𝐤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𝜎</m:t>
                          </m:r>
                        </m:sub>
                        <m:sup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Sup>
                        <m:sSubSupPr>
                          <m:ctrlPr>
                            <a:rPr lang="de-DE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Sup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𝛾</m:t>
                          </m:r>
                        </m:e>
                        <m:sub>
                          <m:r>
                            <a:rPr lang="de-DE" sz="1600" b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𝐤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𝜎</m:t>
                          </m:r>
                        </m:sub>
                        <m:sup/>
                      </m:sSubSup>
                      <m:r>
                        <a:rPr lang="de-DE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b>
                        <m:sSubPr>
                          <m:ctrlPr>
                            <a:rPr lang="de-DE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𝐸</m:t>
                          </m:r>
                        </m:e>
                        <m:sub>
                          <m:r>
                            <a:rPr lang="de-DE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0664D0-6EF1-46E6-9D76-4A678A4C7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032" y="2340493"/>
                <a:ext cx="3947652" cy="7086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4E7DD7-7CA6-4C32-8A4D-100D3B67ED75}"/>
                  </a:ext>
                </a:extLst>
              </p:cNvPr>
              <p:cNvSpPr txBox="1"/>
              <p:nvPr/>
            </p:nvSpPr>
            <p:spPr>
              <a:xfrm>
                <a:off x="1261894" y="3758216"/>
                <a:ext cx="3947652" cy="756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600" b="0" i="0" smtClean="0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≈2ℏ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func>
                        <m:func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4E7DD7-7CA6-4C32-8A4D-100D3B67E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94" y="3758216"/>
                <a:ext cx="3947652" cy="7562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0FE163-A2DB-4D34-9127-FA876C26430F}"/>
                  </a:ext>
                </a:extLst>
              </p:cNvPr>
              <p:cNvSpPr txBox="1"/>
              <p:nvPr/>
            </p:nvSpPr>
            <p:spPr>
              <a:xfrm>
                <a:off x="1261894" y="5384775"/>
                <a:ext cx="3947652" cy="6885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de-DE" sz="160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1600">
                                  <a:latin typeface="Cambria Math" panose="02040503050406030204" pitchFamily="18" charset="0"/>
                                </a:rPr>
                                <m:t>BCS</m:t>
                              </m:r>
                            </m:sub>
                          </m:sSub>
                        </m:e>
                      </m:d>
                      <m:r>
                        <a:rPr lang="de-DE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600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1600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</m:sSub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1600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1600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sub>
                                <m:sup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de-DE" sz="1600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sub>
                                <m:sup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d>
                        <m:dPr>
                          <m:begChr m:val=""/>
                          <m:endChr m:val="⟩"/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0FE163-A2DB-4D34-9127-FA876C264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94" y="5384775"/>
                <a:ext cx="3947652" cy="6885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82D7F36-5518-4BE5-AE00-6508AC006B79}"/>
              </a:ext>
            </a:extLst>
          </p:cNvPr>
          <p:cNvSpPr txBox="1">
            <a:spLocks/>
          </p:cNvSpPr>
          <p:nvPr/>
        </p:nvSpPr>
        <p:spPr>
          <a:xfrm>
            <a:off x="1630527" y="2315581"/>
            <a:ext cx="3086933" cy="756233"/>
          </a:xfrm>
          <a:prstGeom prst="rect">
            <a:avLst/>
          </a:prstGeom>
          <a:ln w="28575">
            <a:solidFill>
              <a:srgbClr val="C50D2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F5F8929-F05B-4A70-A639-E1D639689C28}"/>
              </a:ext>
            </a:extLst>
          </p:cNvPr>
          <p:cNvSpPr txBox="1">
            <a:spLocks/>
          </p:cNvSpPr>
          <p:nvPr/>
        </p:nvSpPr>
        <p:spPr>
          <a:xfrm>
            <a:off x="1630527" y="3850956"/>
            <a:ext cx="3086933" cy="688522"/>
          </a:xfrm>
          <a:prstGeom prst="rect">
            <a:avLst/>
          </a:prstGeom>
          <a:ln w="28575">
            <a:solidFill>
              <a:srgbClr val="C50D2A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04C595F-37B8-4A6C-84C1-10CDEC207E33}"/>
              </a:ext>
            </a:extLst>
          </p:cNvPr>
          <p:cNvSpPr txBox="1">
            <a:spLocks/>
          </p:cNvSpPr>
          <p:nvPr/>
        </p:nvSpPr>
        <p:spPr>
          <a:xfrm>
            <a:off x="1630527" y="5384775"/>
            <a:ext cx="3086934" cy="756233"/>
          </a:xfrm>
          <a:prstGeom prst="rect">
            <a:avLst/>
          </a:prstGeom>
          <a:ln w="28575">
            <a:solidFill>
              <a:srgbClr val="C50D2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64A36FA-D51F-474A-99A0-DDFE6CF78A48}"/>
              </a:ext>
            </a:extLst>
          </p:cNvPr>
          <p:cNvGrpSpPr/>
          <p:nvPr/>
        </p:nvGrpSpPr>
        <p:grpSpPr>
          <a:xfrm>
            <a:off x="7477288" y="1844577"/>
            <a:ext cx="4250137" cy="4108817"/>
            <a:chOff x="7381424" y="1770607"/>
            <a:chExt cx="4250137" cy="410881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1FBE83B-CF77-43F6-9423-0661678F7565}"/>
                </a:ext>
              </a:extLst>
            </p:cNvPr>
            <p:cNvSpPr txBox="1"/>
            <p:nvPr/>
          </p:nvSpPr>
          <p:spPr>
            <a:xfrm>
              <a:off x="7381424" y="1770607"/>
              <a:ext cx="4250137" cy="410881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0000"/>
              </a:solidFill>
            </a:ln>
            <a:effectLst>
              <a:softEdge rad="63500"/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de-DE" sz="1800" dirty="0"/>
                <a:t>BCS </a:t>
              </a:r>
              <a:r>
                <a:rPr lang="de-DE" sz="1800" dirty="0" err="1"/>
                <a:t>theory</a:t>
              </a:r>
              <a:r>
                <a:rPr lang="de-DE" sz="1800" dirty="0"/>
                <a:t> in </a:t>
              </a:r>
              <a:r>
                <a:rPr lang="de-DE" sz="1800" dirty="0" err="1"/>
                <a:t>good</a:t>
              </a:r>
              <a:r>
                <a:rPr lang="de-DE" sz="1800" dirty="0"/>
                <a:t> </a:t>
              </a:r>
              <a:r>
                <a:rPr lang="de-DE" sz="1800" dirty="0" err="1"/>
                <a:t>agreement</a:t>
              </a:r>
              <a:br>
                <a:rPr lang="de-DE" sz="1800" dirty="0"/>
              </a:br>
              <a:r>
                <a:rPr lang="de-DE" sz="1800" dirty="0"/>
                <a:t>with </a:t>
              </a:r>
              <a:r>
                <a:rPr lang="de-DE" sz="1800" dirty="0" err="1"/>
                <a:t>measurements</a:t>
              </a:r>
              <a:endParaRPr lang="de-DE" sz="1800" dirty="0"/>
            </a:p>
            <a:p>
              <a:pPr marL="0" indent="0">
                <a:lnSpc>
                  <a:spcPct val="150000"/>
                </a:lnSpc>
                <a:buNone/>
              </a:pPr>
              <a:endParaRPr lang="de-DE" b="1" dirty="0"/>
            </a:p>
            <a:p>
              <a:pPr marL="0" indent="0">
                <a:lnSpc>
                  <a:spcPct val="150000"/>
                </a:lnSpc>
                <a:buNone/>
              </a:pPr>
              <a:endParaRPr lang="de-DE" b="1" dirty="0"/>
            </a:p>
            <a:p>
              <a:pPr marL="0" indent="0">
                <a:lnSpc>
                  <a:spcPct val="150000"/>
                </a:lnSpc>
                <a:buNone/>
              </a:pPr>
              <a:endParaRPr lang="de-DE" b="1" dirty="0"/>
            </a:p>
            <a:p>
              <a:pPr marL="0" indent="0">
                <a:lnSpc>
                  <a:spcPct val="150000"/>
                </a:lnSpc>
                <a:buNone/>
              </a:pPr>
              <a:endParaRPr lang="de-DE" b="1" dirty="0"/>
            </a:p>
            <a:p>
              <a:pPr marL="0" indent="0">
                <a:lnSpc>
                  <a:spcPct val="150000"/>
                </a:lnSpc>
                <a:buNone/>
              </a:pPr>
              <a:endParaRPr lang="de-DE" b="1" dirty="0"/>
            </a:p>
            <a:p>
              <a:pPr marL="0" indent="0">
                <a:lnSpc>
                  <a:spcPct val="150000"/>
                </a:lnSpc>
                <a:buNone/>
              </a:pPr>
              <a:endParaRPr lang="de-DE" b="1" dirty="0"/>
            </a:p>
            <a:p>
              <a:pPr marL="0" indent="0">
                <a:lnSpc>
                  <a:spcPct val="150000"/>
                </a:lnSpc>
                <a:buNone/>
              </a:pPr>
              <a:endParaRPr lang="de-DE" b="1" dirty="0"/>
            </a:p>
            <a:p>
              <a:pPr marL="0" indent="0">
                <a:buNone/>
              </a:pPr>
              <a:endParaRPr lang="de-DE" b="0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8994B5A-D085-435C-B9F5-4F82DC872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94963" y="2725922"/>
              <a:ext cx="2823058" cy="27825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082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851A4-0E72-4742-B4A2-E31CC98B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Literature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81C78-210A-420D-8BB2-685EDDC60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997" y="1690688"/>
            <a:ext cx="10990006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Bardeen, J., et al. (1957). "Theory of Superconductivity." </a:t>
            </a:r>
            <a:r>
              <a:rPr lang="en-US" sz="1400" u="sng" dirty="0"/>
              <a:t>Physical Review</a:t>
            </a:r>
            <a:r>
              <a:rPr lang="en-US" sz="1400" dirty="0"/>
              <a:t> </a:t>
            </a:r>
            <a:r>
              <a:rPr lang="en-US" sz="1400" b="1" dirty="0"/>
              <a:t>108</a:t>
            </a:r>
            <a:r>
              <a:rPr lang="en-US" sz="1400" dirty="0"/>
              <a:t>(5): 1175-1204.</a:t>
            </a:r>
          </a:p>
          <a:p>
            <a:pPr>
              <a:lnSpc>
                <a:spcPct val="150000"/>
              </a:lnSpc>
            </a:pPr>
            <a:r>
              <a:rPr lang="en-US" sz="1400" dirty="0" err="1"/>
              <a:t>Bogoljubov</a:t>
            </a:r>
            <a:r>
              <a:rPr lang="en-US" sz="1400" dirty="0"/>
              <a:t>, N. N. (1958). "On a new method in the theory of superconductivity." </a:t>
            </a:r>
            <a:r>
              <a:rPr lang="en-US" sz="1400" u="sng" dirty="0"/>
              <a:t>Il Nuovo </a:t>
            </a:r>
            <a:r>
              <a:rPr lang="en-US" sz="1400" u="sng" dirty="0" err="1"/>
              <a:t>Cimento</a:t>
            </a:r>
            <a:r>
              <a:rPr lang="en-US" sz="1400" u="sng" dirty="0"/>
              <a:t> (1955-1965)</a:t>
            </a:r>
            <a:r>
              <a:rPr lang="en-US" sz="1400" dirty="0"/>
              <a:t> </a:t>
            </a:r>
            <a:r>
              <a:rPr lang="en-US" sz="1400" b="1" dirty="0"/>
              <a:t>7</a:t>
            </a:r>
            <a:r>
              <a:rPr lang="en-US" sz="1400" dirty="0"/>
              <a:t>(6): 794-805.</a:t>
            </a:r>
          </a:p>
          <a:p>
            <a:pPr>
              <a:lnSpc>
                <a:spcPct val="150000"/>
              </a:lnSpc>
            </a:pPr>
            <a:r>
              <a:rPr lang="en-US" sz="1400" dirty="0" err="1"/>
              <a:t>Czycholl</a:t>
            </a:r>
            <a:r>
              <a:rPr lang="en-US" sz="1400" dirty="0"/>
              <a:t>, G. (2017). </a:t>
            </a:r>
            <a:r>
              <a:rPr lang="en-US" sz="1400" u="sng" dirty="0" err="1"/>
              <a:t>Theoretische</a:t>
            </a:r>
            <a:r>
              <a:rPr lang="en-US" sz="1400" u="sng" dirty="0"/>
              <a:t> </a:t>
            </a:r>
            <a:r>
              <a:rPr lang="en-US" sz="1400" u="sng" dirty="0" err="1"/>
              <a:t>Festkörperphysik</a:t>
            </a:r>
            <a:r>
              <a:rPr lang="en-US" sz="1400" u="sng" dirty="0"/>
              <a:t> Band 2</a:t>
            </a:r>
            <a:r>
              <a:rPr lang="en-US" sz="1400" dirty="0"/>
              <a:t>. Berlin, Heidelberg, Springer Spektrum.</a:t>
            </a:r>
          </a:p>
          <a:p>
            <a:pPr>
              <a:lnSpc>
                <a:spcPct val="150000"/>
              </a:lnSpc>
            </a:pPr>
            <a:r>
              <a:rPr lang="en-US" sz="1400" dirty="0" err="1"/>
              <a:t>Eisert</a:t>
            </a:r>
            <a:r>
              <a:rPr lang="en-US" sz="1400" dirty="0"/>
              <a:t>, J. (2019). Advanced quantum mechanics, Lecture Notes.</a:t>
            </a:r>
          </a:p>
          <a:p>
            <a:pPr>
              <a:lnSpc>
                <a:spcPct val="150000"/>
              </a:lnSpc>
            </a:pPr>
            <a:r>
              <a:rPr lang="en-US" sz="1400" dirty="0" err="1"/>
              <a:t>Eremin</a:t>
            </a:r>
            <a:r>
              <a:rPr lang="en-US" sz="1400" dirty="0"/>
              <a:t>, I. Superconductivity and BCS Theory. Dresden, Max-Planck </a:t>
            </a:r>
            <a:r>
              <a:rPr lang="en-US" sz="1400" dirty="0" err="1"/>
              <a:t>Institut</a:t>
            </a:r>
            <a:r>
              <a:rPr lang="en-US" sz="1400" dirty="0"/>
              <a:t> </a:t>
            </a:r>
            <a:r>
              <a:rPr lang="en-US" sz="1400" dirty="0" err="1"/>
              <a:t>für</a:t>
            </a:r>
            <a:r>
              <a:rPr lang="en-US" sz="1400" dirty="0"/>
              <a:t> </a:t>
            </a:r>
            <a:r>
              <a:rPr lang="en-US" sz="1400" dirty="0" err="1"/>
              <a:t>Physik</a:t>
            </a:r>
            <a:r>
              <a:rPr lang="en-US" sz="1400" dirty="0"/>
              <a:t> </a:t>
            </a:r>
            <a:r>
              <a:rPr lang="en-US" sz="1400" dirty="0" err="1"/>
              <a:t>komplexer</a:t>
            </a:r>
            <a:r>
              <a:rPr lang="en-US" sz="1400" dirty="0"/>
              <a:t> </a:t>
            </a:r>
            <a:r>
              <a:rPr lang="en-US" sz="1400" dirty="0" err="1"/>
              <a:t>Systeme</a:t>
            </a:r>
            <a:r>
              <a:rPr lang="en-US" sz="1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Fernandes, R. M. (2015). BCS theory of superconductivity, Lecture Notes.</a:t>
            </a:r>
            <a:endParaRPr lang="en-US" sz="1400" b="1" dirty="0"/>
          </a:p>
          <a:p>
            <a:pPr>
              <a:lnSpc>
                <a:spcPct val="150000"/>
              </a:lnSpc>
            </a:pPr>
            <a:r>
              <a:rPr lang="de-DE" sz="1400" dirty="0"/>
              <a:t>Hofmann, M. (2020). Magnetische Anregungen einer </a:t>
            </a:r>
            <a:r>
              <a:rPr lang="de-DE" sz="1400" dirty="0" err="1"/>
              <a:t>Quantenspinleiter</a:t>
            </a:r>
            <a:r>
              <a:rPr lang="de-DE" sz="1400" dirty="0"/>
              <a:t> in einem optischen Resonator, FAU Erlangen-Nürnberg. </a:t>
            </a:r>
            <a:r>
              <a:rPr lang="de-DE" sz="1400" b="1" dirty="0"/>
              <a:t>Bachelor Thesis</a:t>
            </a:r>
            <a:r>
              <a:rPr lang="de-DE" sz="1400" dirty="0"/>
              <a:t>.</a:t>
            </a:r>
          </a:p>
          <a:p>
            <a:pPr>
              <a:lnSpc>
                <a:spcPct val="150000"/>
              </a:lnSpc>
            </a:pPr>
            <a:r>
              <a:rPr lang="de-DE" sz="1400" dirty="0" err="1"/>
              <a:t>Hunklinger</a:t>
            </a:r>
            <a:r>
              <a:rPr lang="de-DE" sz="1400" dirty="0"/>
              <a:t>, S. (2018). </a:t>
            </a:r>
            <a:r>
              <a:rPr lang="de-DE" sz="1400" u="sng" dirty="0"/>
              <a:t>Festkörperphysik</a:t>
            </a:r>
            <a:r>
              <a:rPr lang="de-DE" sz="1400" dirty="0"/>
              <a:t>, De Gruyter </a:t>
            </a:r>
            <a:r>
              <a:rPr lang="de-DE" sz="1400" dirty="0" err="1"/>
              <a:t>Oldenbourg</a:t>
            </a:r>
            <a:r>
              <a:rPr lang="de-DE" sz="1400" dirty="0"/>
              <a:t>.</a:t>
            </a:r>
            <a:endParaRPr lang="de-DE" sz="1400" u="sng" dirty="0"/>
          </a:p>
          <a:p>
            <a:pPr>
              <a:lnSpc>
                <a:spcPct val="150000"/>
              </a:lnSpc>
            </a:pPr>
            <a:r>
              <a:rPr lang="en-US" sz="1400" dirty="0" err="1"/>
              <a:t>Klingeler</a:t>
            </a:r>
            <a:r>
              <a:rPr lang="en-US" sz="1400" dirty="0"/>
              <a:t>, R. (2021). Condensed Matter Physics, Lecture Notes.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Timm, C. (2021). Theory of Superconductivity, Lecture Notes.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35178-6600-4C01-A10B-432E11B05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2021/12/07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BD205-EA12-4087-9847-C9FC7901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BCS theory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FEBFE-BA97-46BD-8B7A-F5527ADE0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82CC-A130-441E-A794-A7DECC856651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5773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178E0-1FEF-4D6E-9526-DE189D22C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3600" dirty="0"/>
              <a:t>Thank </a:t>
            </a:r>
            <a:r>
              <a:rPr lang="de-DE" sz="3600" dirty="0" err="1"/>
              <a:t>you</a:t>
            </a:r>
            <a:r>
              <a:rPr lang="de-DE" sz="3600" dirty="0"/>
              <a:t> </a:t>
            </a:r>
            <a:r>
              <a:rPr lang="de-DE" sz="3600" dirty="0" err="1"/>
              <a:t>for</a:t>
            </a:r>
            <a:r>
              <a:rPr lang="de-DE" sz="3600" dirty="0"/>
              <a:t> your </a:t>
            </a:r>
            <a:r>
              <a:rPr lang="de-DE" sz="3600" dirty="0" err="1"/>
              <a:t>attention</a:t>
            </a:r>
            <a:r>
              <a:rPr lang="de-DE" sz="3600" dirty="0"/>
              <a:t>!</a:t>
            </a:r>
          </a:p>
          <a:p>
            <a:pPr marL="0" indent="0" algn="ctr">
              <a:buNone/>
            </a:pPr>
            <a:endParaRPr lang="de-DE" sz="3600" dirty="0"/>
          </a:p>
          <a:p>
            <a:pPr marL="0" indent="0" algn="ctr">
              <a:buNone/>
            </a:pPr>
            <a:r>
              <a:rPr lang="de-DE" sz="3600" dirty="0"/>
              <a:t>Any </a:t>
            </a:r>
            <a:r>
              <a:rPr lang="de-DE" sz="3600" dirty="0" err="1"/>
              <a:t>questions</a:t>
            </a:r>
            <a:r>
              <a:rPr lang="de-DE" sz="3600" dirty="0"/>
              <a:t>?</a:t>
            </a:r>
            <a:endParaRPr lang="en-US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81B9C-3161-4D64-8DD6-E7A97EB66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2021/12/07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FEB67-A64D-41E2-A807-9AC4C492D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BCS theory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3677E-2929-49F2-8F04-759F44145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82CC-A130-441E-A794-A7DECC856651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408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92F636E-A259-409A-9F06-F3B6FD8FB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46238"/>
            <a:ext cx="5871087" cy="188923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53181AD-B360-4D5A-868A-57C5F28E8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Cooper pair </a:t>
            </a:r>
            <a:r>
              <a:rPr lang="de-DE" dirty="0" err="1"/>
              <a:t>momentum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F8A0F61-EC83-4333-A313-EE9703BB51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3622" y="3797826"/>
                <a:ext cx="10162868" cy="2608716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de-DE" dirty="0"/>
                  <a:t>Energy </a:t>
                </a:r>
                <a:r>
                  <a:rPr lang="de-DE" dirty="0" err="1"/>
                  <a:t>conservation</a:t>
                </a:r>
                <a:r>
                  <a:rPr lang="de-DE" dirty="0"/>
                  <a:t>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de-DE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𝐪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de-DE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𝐤</m:t>
                              </m:r>
                            </m:sub>
                          </m:sSub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≤ℏ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de-DE" b="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i="1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de-DE" dirty="0"/>
                  <a:t>Momentum </a:t>
                </a:r>
                <a:r>
                  <a:rPr lang="de-DE" dirty="0" err="1"/>
                  <a:t>conservation</a:t>
                </a:r>
                <a:r>
                  <a:rPr lang="de-DE" dirty="0"/>
                  <a:t>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0" smtClean="0"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de-DE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sub>
                          <m:r>
                            <a:rPr lang="de-DE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DE" b="1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sub>
                          <m:r>
                            <a:rPr lang="de-DE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0"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sub>
                          <m:r>
                            <a:rPr lang="de-DE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de-DE" b="1" i="0" smtClean="0">
                          <a:latin typeface="Cambria Math" panose="02040503050406030204" pitchFamily="18" charset="0"/>
                        </a:rPr>
                        <m:t>´</m:t>
                      </m:r>
                      <m:r>
                        <a:rPr lang="de-DE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0"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sub>
                          <m:r>
                            <a:rPr lang="de-DE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de-DE" b="1" i="0" smtClean="0">
                          <a:latin typeface="Cambria Math" panose="02040503050406030204" pitchFamily="18" charset="0"/>
                        </a:rPr>
                        <m:t>´=</m:t>
                      </m:r>
                      <m:r>
                        <a:rPr lang="de-DE" b="1" i="0" smtClean="0"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de-DE" b="1" i="0" smtClean="0">
                          <a:latin typeface="Cambria Math" panose="02040503050406030204" pitchFamily="18" charset="0"/>
                        </a:rPr>
                        <m:t>´</m:t>
                      </m:r>
                    </m:oMath>
                  </m:oMathPara>
                </a14:m>
                <a:endParaRPr lang="de-DE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de-DE" dirty="0"/>
                  <a:t>Maximum </a:t>
                </a:r>
                <a:r>
                  <a:rPr lang="de-DE" dirty="0" err="1"/>
                  <a:t>overlap</a:t>
                </a:r>
                <a:r>
                  <a:rPr lang="de-DE" dirty="0"/>
                  <a:t> at </a:t>
                </a:r>
                <a14:m>
                  <m:oMath xmlns:m="http://schemas.openxmlformats.org/officeDocument/2006/math">
                    <m:r>
                      <a:rPr lang="de-DE" b="1" i="0" smtClean="0">
                        <a:latin typeface="Cambria Math" panose="02040503050406030204" pitchFamily="18" charset="0"/>
                      </a:rPr>
                      <m:t>𝐊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de-DE" i="1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F8A0F61-EC83-4333-A313-EE9703BB51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3622" y="3797826"/>
                <a:ext cx="10162868" cy="2608716"/>
              </a:xfrm>
              <a:blipFill>
                <a:blip r:embed="rId3"/>
                <a:stretch>
                  <a:fillRect l="-779" t="-1636" b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8D0167-6615-4B3E-A89D-1A6E4C144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2021/12/07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331A5E-A752-4910-AB8E-7F16C7224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BCS theory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740B1B-919B-4149-AEBE-841A4F0F1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82CC-A130-441E-A794-A7DECC856651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C31A86-027F-4CB4-9B4D-11CC4709DCA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9D1264F7-6F46-4D08-A57F-5496AE5EE0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3" r="52839"/>
          <a:stretch/>
        </p:blipFill>
        <p:spPr>
          <a:xfrm>
            <a:off x="8174892" y="1794548"/>
            <a:ext cx="4017107" cy="32304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F68A87-4110-4DEF-9DDD-18B7BD8A38D1}"/>
              </a:ext>
            </a:extLst>
          </p:cNvPr>
          <p:cNvSpPr txBox="1"/>
          <p:nvPr/>
        </p:nvSpPr>
        <p:spPr>
          <a:xfrm>
            <a:off x="8883444" y="5024974"/>
            <a:ext cx="349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Source: https://ars.els-cdn.com/content/image/3-s2.0-B978044452748600033X-gr2.jpg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57A671-5F3F-4CE4-986F-E40C9EFF29FA}"/>
                  </a:ext>
                </a:extLst>
              </p:cNvPr>
              <p:cNvSpPr txBox="1"/>
              <p:nvPr/>
            </p:nvSpPr>
            <p:spPr>
              <a:xfrm>
                <a:off x="10296831" y="4476255"/>
                <a:ext cx="7521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57A671-5F3F-4CE4-986F-E40C9EFF2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831" y="4476255"/>
                <a:ext cx="75216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659BE6A-61DA-4FB3-B983-1A9ACD616C87}"/>
              </a:ext>
            </a:extLst>
          </p:cNvPr>
          <p:cNvSpPr txBox="1"/>
          <p:nvPr/>
        </p:nvSpPr>
        <p:spPr>
          <a:xfrm>
            <a:off x="0" y="211236"/>
            <a:ext cx="1704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C50D2A"/>
                </a:solidFill>
              </a:rPr>
              <a:t>2.1  BCS </a:t>
            </a:r>
            <a:r>
              <a:rPr lang="de-DE" sz="1400" dirty="0" err="1">
                <a:solidFill>
                  <a:srgbClr val="C50D2A"/>
                </a:solidFill>
              </a:rPr>
              <a:t>Hamiltonian</a:t>
            </a:r>
            <a:endParaRPr lang="en-US" sz="1400" dirty="0">
              <a:solidFill>
                <a:srgbClr val="C50D2A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3447B4-1FD5-4F48-A687-E942FC7E3070}"/>
              </a:ext>
            </a:extLst>
          </p:cNvPr>
          <p:cNvSpPr txBox="1"/>
          <p:nvPr/>
        </p:nvSpPr>
        <p:spPr>
          <a:xfrm>
            <a:off x="230501" y="1766004"/>
            <a:ext cx="12153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(</a:t>
            </a:r>
            <a:r>
              <a:rPr lang="en-US" sz="1100" dirty="0" err="1"/>
              <a:t>Hunklinger</a:t>
            </a:r>
            <a:r>
              <a:rPr lang="en-US" sz="1100" dirty="0"/>
              <a:t> 2018)</a:t>
            </a:r>
          </a:p>
        </p:txBody>
      </p:sp>
    </p:spTree>
    <p:extLst>
      <p:ext uri="{BB962C8B-B14F-4D97-AF65-F5344CB8AC3E}">
        <p14:creationId xmlns:p14="http://schemas.microsoft.com/office/powerpoint/2010/main" val="246337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EFE66-ABCF-4C1A-8CF6-D7004001E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338328"/>
            <a:ext cx="4989872" cy="1608328"/>
          </a:xfrm>
        </p:spPr>
        <p:txBody>
          <a:bodyPr>
            <a:normAutofit/>
          </a:bodyPr>
          <a:lstStyle/>
          <a:p>
            <a:r>
              <a:rPr lang="de-DE" sz="3600" dirty="0"/>
              <a:t>Tunneling </a:t>
            </a:r>
            <a:r>
              <a:rPr lang="de-DE" sz="3600" dirty="0" err="1"/>
              <a:t>spectroscopy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146B8-1136-4334-8E3B-62D55CF4E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3859" y="1668877"/>
            <a:ext cx="2146300" cy="8199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 dirty="0"/>
              <a:t>(</a:t>
            </a:r>
            <a:r>
              <a:rPr lang="en-US" sz="1600" dirty="0" err="1"/>
              <a:t>Hunklinger</a:t>
            </a:r>
            <a:r>
              <a:rPr lang="en-US" sz="1600" dirty="0"/>
              <a:t> 2018)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04595-1E0E-4087-8789-6222E5F92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9224" y="6356350"/>
            <a:ext cx="26609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>
                <a:solidFill>
                  <a:srgbClr val="595959"/>
                </a:solidFill>
              </a:rPr>
              <a:t>2021/12/07</a:t>
            </a:r>
            <a:endParaRPr lang="de-DE" sz="1200">
              <a:solidFill>
                <a:srgbClr val="595959"/>
              </a:solidFill>
            </a:endParaRPr>
          </a:p>
        </p:txBody>
      </p:sp>
      <p:sp>
        <p:nvSpPr>
          <p:cNvPr id="20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AD69AC-716B-4CAC-89F0-BE0C6C9969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66"/>
          <a:stretch/>
        </p:blipFill>
        <p:spPr>
          <a:xfrm>
            <a:off x="1412240" y="2742397"/>
            <a:ext cx="3615751" cy="329184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36178-7DAF-4321-884D-A5DC29DF3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sz="1200">
                <a:solidFill>
                  <a:srgbClr val="595959"/>
                </a:solidFill>
              </a:rPr>
              <a:t>BCS theory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4FC17-2756-46F7-9EBF-81065309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3928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B982CC-A130-441E-A794-A7DECC856651}" type="slidenum">
              <a:rPr lang="de-DE" sz="1200">
                <a:solidFill>
                  <a:srgbClr val="595959"/>
                </a:solidFill>
              </a:rPr>
              <a:pPr>
                <a:spcAft>
                  <a:spcPts val="600"/>
                </a:spcAft>
              </a:pPr>
              <a:t>26</a:t>
            </a:fld>
            <a:endParaRPr lang="de-DE" sz="1200">
              <a:solidFill>
                <a:srgbClr val="595959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38DF24-068B-41DD-875D-311B74C75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247" y="2888585"/>
            <a:ext cx="4316571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32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4A91-15E3-4905-8B83-B87220D74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Bogoliubons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092C31-641D-4A62-B8FF-307B8E604F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7072" y="2045072"/>
                <a:ext cx="7597877" cy="4242415"/>
              </a:xfrm>
            </p:spPr>
            <p:txBody>
              <a:bodyPr/>
              <a:lstStyle/>
              <a:p>
                <a:r>
                  <a:rPr lang="de-DE" sz="2400" dirty="0"/>
                  <a:t>Quasi-</a:t>
                </a:r>
                <a:r>
                  <a:rPr lang="de-DE" sz="2400" dirty="0" err="1"/>
                  <a:t>particles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described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operators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de-DE" sz="2400" b="1" i="0" smtClean="0"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r>
                  <a:rPr lang="en-US" sz="2400" dirty="0"/>
                  <a:t>Superposition of electron and holes: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de-DE" sz="2000" b="1" i="0" smtClean="0"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↑</m:t>
                        </m:r>
                      </m:sub>
                      <m: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r>
                      <a:rPr lang="de-DE" sz="2000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e-DE" sz="2000" b="1" i="0" smtClean="0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sz="2000" b="1"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↑</m:t>
                        </m:r>
                      </m:sub>
                      <m: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sz="2000" b="1" i="0" smtClean="0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sz="20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000" b="1" i="0" smtClean="0"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↓</m:t>
                        </m:r>
                      </m:sub>
                      <m:sup/>
                    </m:sSubSup>
                  </m:oMath>
                </a14:m>
                <a:endParaRPr lang="en-US" sz="2000" dirty="0"/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Normal state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4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de-DE" sz="2400" b="1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</m:sSub>
                    <m:r>
                      <a:rPr lang="de-DE" sz="2400" b="1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24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de-DE" sz="2000" b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𝐤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de-DE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→1</m:t>
                    </m:r>
                  </m:oMath>
                </a14:m>
                <a:r>
                  <a:rPr lang="en-US" sz="2000" dirty="0"/>
                  <a:t>,	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sz="2000" b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𝐤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de-DE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→0</m:t>
                    </m:r>
                  </m:oMath>
                </a14:m>
                <a:r>
                  <a:rPr lang="en-US" sz="2000" dirty="0"/>
                  <a:t>	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𝜖</m:t>
                        </m:r>
                      </m:e>
                      <m:sub>
                        <m:r>
                          <a:rPr lang="de-DE" sz="2000" b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𝐤</m:t>
                        </m:r>
                      </m:sub>
                    </m:sSub>
                    <m:r>
                      <a:rPr lang="de-DE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&gt;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</m:oMath>
                </a14:m>
                <a:endParaRPr lang="de-DE" sz="2000" b="0" dirty="0">
                  <a:sym typeface="Wingdings" panose="05000000000000000000" pitchFamily="2" charset="2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de-DE" sz="2000" b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𝐤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de-DE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→0</m:t>
                    </m:r>
                  </m:oMath>
                </a14:m>
                <a:r>
                  <a:rPr lang="en-US" sz="2000" dirty="0"/>
                  <a:t>,	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sz="2000" b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𝐤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de-DE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→1</m:t>
                    </m:r>
                  </m:oMath>
                </a14:m>
                <a:r>
                  <a:rPr lang="en-US" sz="2000" dirty="0"/>
                  <a:t>	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𝜖</m:t>
                        </m:r>
                      </m:e>
                      <m:sub>
                        <m:r>
                          <a:rPr lang="de-DE" sz="2000" b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𝐤</m:t>
                        </m:r>
                      </m:sub>
                    </m:sSub>
                    <m:r>
                      <a:rPr lang="de-DE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</m:oMath>
                </a14:m>
                <a:endParaRPr lang="en-US" sz="2000" dirty="0"/>
              </a:p>
              <a:p>
                <a:pPr lvl="1">
                  <a:lnSpc>
                    <a:spcPct val="100000"/>
                  </a:lnSpc>
                </a:pPr>
                <a:r>
                  <a:rPr lang="en-US" sz="2000" dirty="0"/>
                  <a:t>Creation of </a:t>
                </a:r>
                <a:r>
                  <a:rPr lang="en-US" sz="2000" dirty="0" err="1"/>
                  <a:t>Bogoliubon</a:t>
                </a:r>
                <a:r>
                  <a:rPr lang="en-US" sz="2000" dirty="0"/>
                  <a:t> = creation of electron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𝜖</m:t>
                        </m:r>
                      </m:e>
                      <m:sub>
                        <m:r>
                          <a:rPr lang="de-DE" sz="2000" b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𝐤</m:t>
                        </m:r>
                      </m:sub>
                    </m:sSub>
                    <m:r>
                      <a:rPr lang="de-DE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&gt;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</m:oMath>
                </a14:m>
                <a:r>
                  <a:rPr lang="de-DE" sz="2000" b="0" dirty="0">
                    <a:sym typeface="Wingdings" panose="05000000000000000000" pitchFamily="2" charset="2"/>
                  </a:rPr>
                  <a:t>) and </a:t>
                </a:r>
                <a:r>
                  <a:rPr lang="de-DE" sz="2000" b="0" dirty="0" err="1">
                    <a:sym typeface="Wingdings" panose="05000000000000000000" pitchFamily="2" charset="2"/>
                  </a:rPr>
                  <a:t>creation</a:t>
                </a:r>
                <a:r>
                  <a:rPr lang="de-DE" sz="2000" b="0" dirty="0">
                    <a:sym typeface="Wingdings" panose="05000000000000000000" pitchFamily="2" charset="2"/>
                  </a:rPr>
                  <a:t> </a:t>
                </a:r>
                <a:r>
                  <a:rPr lang="de-DE" sz="2000" b="0" dirty="0" err="1">
                    <a:sym typeface="Wingdings" panose="05000000000000000000" pitchFamily="2" charset="2"/>
                  </a:rPr>
                  <a:t>of</a:t>
                </a:r>
                <a:r>
                  <a:rPr lang="de-DE" sz="2000" b="0" dirty="0">
                    <a:sym typeface="Wingdings" panose="05000000000000000000" pitchFamily="2" charset="2"/>
                  </a:rPr>
                  <a:t> hole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𝜖</m:t>
                        </m:r>
                      </m:e>
                      <m:sub>
                        <m:r>
                          <a:rPr lang="de-DE" sz="2000" b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𝐤</m:t>
                        </m:r>
                      </m:sub>
                    </m:sSub>
                    <m:r>
                      <a:rPr lang="de-DE" sz="20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r>
                      <a:rPr lang="de-DE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</m:oMath>
                </a14:m>
                <a:r>
                  <a:rPr lang="de-DE" sz="2000" dirty="0">
                    <a:sym typeface="Wingdings" panose="05000000000000000000" pitchFamily="2" charset="2"/>
                  </a:rPr>
                  <a:t>)</a:t>
                </a:r>
              </a:p>
              <a:p>
                <a:pPr>
                  <a:lnSpc>
                    <a:spcPct val="100000"/>
                  </a:lnSpc>
                </a:pPr>
                <a:r>
                  <a:rPr lang="de-DE" sz="2400" b="0" dirty="0" err="1">
                    <a:sym typeface="Wingdings" panose="05000000000000000000" pitchFamily="2" charset="2"/>
                  </a:rPr>
                  <a:t>Superconducting</a:t>
                </a:r>
                <a:r>
                  <a:rPr lang="de-DE" sz="2400" b="0" dirty="0">
                    <a:sym typeface="Wingdings" panose="05000000000000000000" pitchFamily="2" charset="2"/>
                  </a:rPr>
                  <a:t> </a:t>
                </a:r>
                <a:r>
                  <a:rPr lang="de-DE" sz="2400" b="0" dirty="0" err="1">
                    <a:sym typeface="Wingdings" panose="05000000000000000000" pitchFamily="2" charset="2"/>
                  </a:rPr>
                  <a:t>state</a:t>
                </a:r>
                <a:r>
                  <a:rPr lang="de-DE" sz="2400" b="0" dirty="0"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4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de-DE" sz="2400" b="1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</m:sSub>
                    <m:r>
                      <a:rPr lang="de-DE" sz="240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de-DE" sz="2400" b="0" dirty="0">
                    <a:sym typeface="Wingdings" panose="05000000000000000000" pitchFamily="2" charset="2"/>
                  </a:rPr>
                  <a:t>)</a:t>
                </a:r>
              </a:p>
              <a:p>
                <a:pPr>
                  <a:lnSpc>
                    <a:spcPct val="100000"/>
                  </a:lnSpc>
                </a:pPr>
                <a:endParaRPr lang="de-DE" b="0" dirty="0">
                  <a:sym typeface="Wingdings" panose="05000000000000000000" pitchFamily="2" charset="2"/>
                </a:endParaRPr>
              </a:p>
              <a:p>
                <a:pPr lvl="1"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092C31-641D-4A62-B8FF-307B8E604F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072" y="2045072"/>
                <a:ext cx="7597877" cy="4242415"/>
              </a:xfrm>
              <a:blipFill>
                <a:blip r:embed="rId2"/>
                <a:stretch>
                  <a:fillRect l="-1043" t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62871-AFBA-4300-A80B-BE452A0E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2021/12/07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F90C9-053E-4C6D-862C-677AA0781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BCS theory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51F5D-B96E-4EBC-BCAB-45950198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82CC-A130-441E-A794-A7DECC856651}" type="slidenum">
              <a:rPr lang="de-DE" smtClean="0"/>
              <a:pPr/>
              <a:t>27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E83C45C-356B-48CF-8E40-D3264AF4C467}"/>
                  </a:ext>
                </a:extLst>
              </p:cNvPr>
              <p:cNvSpPr/>
              <p:nvPr/>
            </p:nvSpPr>
            <p:spPr>
              <a:xfrm>
                <a:off x="8318090" y="3615008"/>
                <a:ext cx="3873910" cy="1309048"/>
              </a:xfrm>
              <a:prstGeom prst="rect">
                <a:avLst/>
              </a:prstGeom>
              <a:solidFill>
                <a:srgbClr val="590E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de-DE" sz="1600" b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𝐤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de-DE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1+</m:t>
                          </m:r>
                          <m:f>
                            <m:fPr>
                              <m:ctrlPr>
                                <a:rPr lang="de-DE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de-DE" sz="1600" b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𝐤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de-DE" sz="1600" b="1">
                                          <a:latin typeface="Cambria Math" panose="02040503050406030204" pitchFamily="18" charset="0"/>
                                        </a:rPr>
                                        <m:t>𝐤</m:t>
                                      </m:r>
                                    </m:sub>
                                    <m:sup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de-DE" sz="1600">
                                                  <a:latin typeface="Cambria Math" panose="02040503050406030204" pitchFamily="18" charset="0"/>
                                                </a:rPr>
                                                <m:t>Δ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600" b="1">
                                                  <a:latin typeface="Cambria Math" panose="02040503050406030204" pitchFamily="18" charset="0"/>
                                                </a:rPr>
                                                <m:t>𝐤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E83C45C-356B-48CF-8E40-D3264AF4C4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090" y="3615008"/>
                <a:ext cx="3873910" cy="13090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60AB4A1-35F0-4E0D-817F-E5FA820C73BD}"/>
                  </a:ext>
                </a:extLst>
              </p:cNvPr>
              <p:cNvSpPr/>
              <p:nvPr/>
            </p:nvSpPr>
            <p:spPr>
              <a:xfrm>
                <a:off x="8318090" y="4978440"/>
                <a:ext cx="3873910" cy="1309047"/>
              </a:xfrm>
              <a:prstGeom prst="rect">
                <a:avLst/>
              </a:prstGeom>
              <a:solidFill>
                <a:srgbClr val="590E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1600" b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𝐤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de-DE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16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de-DE" sz="1600" b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𝐤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de-DE" sz="1600" b="1">
                                          <a:latin typeface="Cambria Math" panose="02040503050406030204" pitchFamily="18" charset="0"/>
                                        </a:rPr>
                                        <m:t>𝐤</m:t>
                                      </m:r>
                                    </m:sub>
                                    <m:sup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de-DE" sz="1600">
                                                  <a:latin typeface="Cambria Math" panose="02040503050406030204" pitchFamily="18" charset="0"/>
                                                </a:rPr>
                                                <m:t>Δ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1600" b="1">
                                                  <a:latin typeface="Cambria Math" panose="02040503050406030204" pitchFamily="18" charset="0"/>
                                                </a:rPr>
                                                <m:t>𝐤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60AB4A1-35F0-4E0D-817F-E5FA820C73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090" y="4978440"/>
                <a:ext cx="3873910" cy="13090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190A6E8-16EC-4087-9F47-54E073F6D6AE}"/>
                  </a:ext>
                </a:extLst>
              </p:cNvPr>
              <p:cNvSpPr/>
              <p:nvPr/>
            </p:nvSpPr>
            <p:spPr>
              <a:xfrm>
                <a:off x="8318090" y="2316677"/>
                <a:ext cx="3873910" cy="1224801"/>
              </a:xfrm>
              <a:prstGeom prst="rect">
                <a:avLst/>
              </a:prstGeom>
              <a:solidFill>
                <a:srgbClr val="590E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600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de-DE" sz="1600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  <m:sup/>
                              </m:sSubSup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600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16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1600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</m:s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de-DE" sz="1600" b="1">
                                          <a:latin typeface="Cambria Math" panose="02040503050406030204" pitchFamily="18" charset="0"/>
                                        </a:rPr>
                                        <m:t>𝐤</m:t>
                                      </m:r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↑</m:t>
                                      </m:r>
                                    </m:sub>
                                    <m:sup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bSup>
                                  <m:r>
                                    <m:rPr>
                                      <m:nor/>
                                    </m:rPr>
                                    <a:rPr lang="de-DE" sz="1600" dirty="0"/>
                                    <m:t> </m:t>
                                  </m:r>
                                  <m:sSubSup>
                                    <m:sSubSup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de-DE" sz="16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sz="1600" b="1">
                                          <a:latin typeface="Cambria Math" panose="02040503050406030204" pitchFamily="18" charset="0"/>
                                        </a:rPr>
                                        <m:t>𝐤</m:t>
                                      </m:r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↓</m:t>
                                      </m:r>
                                    </m:sub>
                                    <m:sup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de-DE" sz="16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1600" b="1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de-DE" sz="1600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  <m:sup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160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sz="1600" b="1">
                                          <a:latin typeface="Cambria Math" panose="02040503050406030204" pitchFamily="18" charset="0"/>
                                        </a:rPr>
                                        <m:t>𝐤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190A6E8-16EC-4087-9F47-54E073F6D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090" y="2316677"/>
                <a:ext cx="3873910" cy="12248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189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3181AD-B360-4D5A-868A-57C5F28E8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Assumptions / Approximations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8A0F61-EC83-4333-A313-EE9703BB5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96" y="3148805"/>
            <a:ext cx="9015443" cy="3117851"/>
          </a:xfrm>
        </p:spPr>
        <p:txBody>
          <a:bodyPr>
            <a:normAutofit/>
          </a:bodyPr>
          <a:lstStyle/>
          <a:p>
            <a:r>
              <a:rPr lang="de-DE" dirty="0" err="1"/>
              <a:t>Electron</a:t>
            </a:r>
            <a:r>
              <a:rPr lang="de-DE" dirty="0"/>
              <a:t>-phonon </a:t>
            </a:r>
            <a:r>
              <a:rPr lang="de-DE" dirty="0" err="1"/>
              <a:t>interaction</a:t>
            </a:r>
            <a:r>
              <a:rPr lang="de-DE" dirty="0"/>
              <a:t> </a:t>
            </a:r>
          </a:p>
          <a:p>
            <a:pPr marL="457200" lvl="1" indent="0">
              <a:buNone/>
            </a:pPr>
            <a:r>
              <a:rPr lang="de-DE" dirty="0">
                <a:sym typeface="Wingdings" panose="05000000000000000000" pitchFamily="2" charset="2"/>
              </a:rPr>
              <a:t> (</a:t>
            </a:r>
            <a:r>
              <a:rPr lang="de-DE" dirty="0" err="1">
                <a:sym typeface="Wingdings" panose="05000000000000000000" pitchFamily="2" charset="2"/>
              </a:rPr>
              <a:t>simplified</a:t>
            </a:r>
            <a:r>
              <a:rPr lang="de-DE" dirty="0">
                <a:sym typeface="Wingdings" panose="05000000000000000000" pitchFamily="2" charset="2"/>
              </a:rPr>
              <a:t>) </a:t>
            </a:r>
            <a:r>
              <a:rPr lang="de-DE" dirty="0" err="1">
                <a:sym typeface="Wingdings" panose="05000000000000000000" pitchFamily="2" charset="2"/>
              </a:rPr>
              <a:t>effective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electron-electron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interaction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 err="1">
                <a:sym typeface="Wingdings" panose="05000000000000000000" pitchFamily="2" charset="2"/>
              </a:rPr>
              <a:t>No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dependence</a:t>
            </a:r>
            <a:r>
              <a:rPr lang="de-DE" dirty="0">
                <a:sym typeface="Wingdings" panose="05000000000000000000" pitchFamily="2" charset="2"/>
              </a:rPr>
              <a:t> on </a:t>
            </a:r>
            <a:r>
              <a:rPr lang="de-DE" dirty="0" err="1">
                <a:sym typeface="Wingdings" panose="05000000000000000000" pitchFamily="2" charset="2"/>
              </a:rPr>
              <a:t>phonon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momentum</a:t>
            </a:r>
            <a:r>
              <a:rPr lang="de-DE" dirty="0">
                <a:sym typeface="Wingdings" panose="05000000000000000000" pitchFamily="2" charset="2"/>
              </a:rPr>
              <a:t> </a:t>
            </a:r>
          </a:p>
          <a:p>
            <a:r>
              <a:rPr lang="de-DE" dirty="0">
                <a:sym typeface="Wingdings" panose="05000000000000000000" pitchFamily="2" charset="2"/>
              </a:rPr>
              <a:t>K = 0, </a:t>
            </a:r>
            <a:r>
              <a:rPr lang="de-DE" dirty="0" err="1">
                <a:sym typeface="Wingdings" panose="05000000000000000000" pitchFamily="2" charset="2"/>
              </a:rPr>
              <a:t>electrons</a:t>
            </a:r>
            <a:r>
              <a:rPr lang="de-DE" dirty="0">
                <a:sym typeface="Wingdings" panose="05000000000000000000" pitchFamily="2" charset="2"/>
              </a:rPr>
              <a:t> with </a:t>
            </a:r>
            <a:r>
              <a:rPr lang="de-DE" dirty="0" err="1">
                <a:sym typeface="Wingdings" panose="05000000000000000000" pitchFamily="2" charset="2"/>
              </a:rPr>
              <a:t>opposite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momentum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spin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 err="1"/>
              <a:t>Resulting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solved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approximatly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8D0167-6615-4B3E-A89D-1A6E4C144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2021/12/07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331A5E-A752-4910-AB8E-7F16C7224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BCS theory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740B1B-919B-4149-AEBE-841A4F0F1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82CC-A130-441E-A794-A7DECC856651}" type="slidenum">
              <a:rPr lang="de-DE" smtClean="0"/>
              <a:pPr/>
              <a:t>28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1C31A86-027F-4CB4-9B4D-11CC4709DC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1" smtClean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m:rPr>
                              <m:brk m:alnAt="7"/>
                            </m:rPr>
                            <a:rPr lang="de-DE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de-DE" b="1" smtClean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b="1" smtClean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</m:e>
                      </m:nary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</m:sSubSup>
                      <m:r>
                        <a:rPr lang="de-DE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1" smtClean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m:rPr>
                              <m:brk m:alnAt="7"/>
                            </m:rPr>
                            <a:rPr lang="de-DE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brk m:alnAt="7"/>
                            </m:rPr>
                            <a:rPr lang="de-DE" b="1" smtClean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b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m:rPr>
                                  <m:brk m:alnAt="7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brk m:alnAt="7"/>
                                </m:rPr>
                                <a:rPr lang="de-DE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b="1" i="1"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</m:e>
                      </m:nary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↓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↓</m:t>
                          </m:r>
                        </m:sub>
                        <m:sup/>
                      </m:sSubSup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b="1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↑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1C31A86-027F-4CB4-9B4D-11CC4709D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515600" cy="4351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36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8DB1E9B-C5A4-44B3-9638-6F60FC0E76B4}"/>
              </a:ext>
            </a:extLst>
          </p:cNvPr>
          <p:cNvSpPr txBox="1"/>
          <p:nvPr/>
        </p:nvSpPr>
        <p:spPr>
          <a:xfrm>
            <a:off x="8077200" y="5451783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Source: </a:t>
            </a:r>
            <a:r>
              <a:rPr lang="de-DE" sz="900" dirty="0"/>
              <a:t>https://files.mtstatic.com/site_4334/44020/0?Expires=1638445605&amp;Signature=nL8zb2pgurexUQ9IPzsWYcFLs9gT-aPyVYg0dEvFHpa7c2vEO1YYimagj4hTxucp1rWbn-rM-g~aXq16GQ~LBKaI82wijsZ5P15NHY1eg8RIvIfKwqwHcZJRAXFYFYpsWdBb6MOkLkASN02cRieZ7r2pS-GDRyVfDxK90wDS5nE_&amp;Key-Pair-Id=APKAJ5Y6AV4GI7A555NA</a:t>
            </a: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E2B74F-FD69-4702-A1D2-0F52CADDB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Superconductivity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DD5FB3-49BE-472C-874B-29D52293CF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94271"/>
                <a:ext cx="10515600" cy="426207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2400" dirty="0"/>
                  <a:t>1911: Discovery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superconductivity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Onnes</a:t>
                </a:r>
                <a:endParaRPr lang="de-DE" sz="2400" dirty="0"/>
              </a:p>
              <a:p>
                <a:pPr lvl="1">
                  <a:buFont typeface="Wingdings" panose="05000000000000000000" pitchFamily="2" charset="2"/>
                  <a:buChar char="à"/>
                </a:pPr>
                <a:r>
                  <a:rPr lang="de-DE" sz="2000" dirty="0">
                    <a:sym typeface="Wingdings" panose="05000000000000000000" pitchFamily="2" charset="2"/>
                  </a:rPr>
                  <a:t>Zero </a:t>
                </a:r>
                <a:r>
                  <a:rPr lang="de-DE" sz="2000" dirty="0" err="1">
                    <a:sym typeface="Wingdings" panose="05000000000000000000" pitchFamily="2" charset="2"/>
                  </a:rPr>
                  <a:t>resistivity</a:t>
                </a:r>
                <a:r>
                  <a:rPr lang="de-DE" sz="2000" dirty="0">
                    <a:sym typeface="Wingdings" panose="05000000000000000000" pitchFamily="2" charset="2"/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20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𝑇</m:t>
                        </m:r>
                      </m:e>
                      <m:sub>
                        <m:r>
                          <a:rPr lang="de-DE" sz="20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</m:sub>
                    </m:sSub>
                    <m:r>
                      <a:rPr lang="de-DE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= 4.2 </m:t>
                    </m:r>
                    <m:r>
                      <m:rPr>
                        <m:sty m:val="p"/>
                      </m:rPr>
                      <a:rPr lang="de-DE" sz="200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K</m:t>
                    </m:r>
                  </m:oMath>
                </a14:m>
                <a:r>
                  <a:rPr lang="de-DE" sz="2000" dirty="0">
                    <a:sym typeface="Wingdings" panose="05000000000000000000" pitchFamily="2" charset="2"/>
                  </a:rPr>
                  <a:t> in </a:t>
                </a:r>
                <a:r>
                  <a:rPr lang="de-DE" sz="2000" dirty="0" err="1">
                    <a:sym typeface="Wingdings" panose="05000000000000000000" pitchFamily="2" charset="2"/>
                  </a:rPr>
                  <a:t>Hg</a:t>
                </a:r>
                <a:endParaRPr lang="de-DE" sz="2000" dirty="0">
                  <a:sym typeface="Wingdings" panose="05000000000000000000" pitchFamily="2" charset="2"/>
                </a:endParaRPr>
              </a:p>
              <a:p>
                <a:pPr lvl="1">
                  <a:buFont typeface="Wingdings" panose="05000000000000000000" pitchFamily="2" charset="2"/>
                  <a:buChar char="à"/>
                </a:pPr>
                <a:r>
                  <a:rPr lang="de-DE" sz="2000" dirty="0" err="1">
                    <a:sym typeface="Wingdings" panose="05000000000000000000" pitchFamily="2" charset="2"/>
                  </a:rPr>
                  <a:t>Perfect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:r>
                  <a:rPr lang="de-DE" sz="2000" dirty="0" err="1">
                    <a:sym typeface="Wingdings" panose="05000000000000000000" pitchFamily="2" charset="2"/>
                  </a:rPr>
                  <a:t>conductor</a:t>
                </a:r>
                <a:endParaRPr lang="de-DE" sz="2000" dirty="0">
                  <a:sym typeface="Wingdings" panose="05000000000000000000" pitchFamily="2" charset="2"/>
                </a:endParaRPr>
              </a:p>
              <a:p>
                <a:pPr lvl="1">
                  <a:buFont typeface="Wingdings" panose="05000000000000000000" pitchFamily="2" charset="2"/>
                  <a:buChar char="à"/>
                </a:pPr>
                <a:endParaRPr lang="de-DE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de-DE" sz="2400" dirty="0">
                    <a:sym typeface="Wingdings" panose="05000000000000000000" pitchFamily="2" charset="2"/>
                  </a:rPr>
                  <a:t>1933: Meissner </a:t>
                </a:r>
                <a:r>
                  <a:rPr lang="de-DE" sz="2400" dirty="0" err="1">
                    <a:sym typeface="Wingdings" panose="05000000000000000000" pitchFamily="2" charset="2"/>
                  </a:rPr>
                  <a:t>effect</a:t>
                </a:r>
                <a:endParaRPr lang="de-DE" sz="2400" dirty="0">
                  <a:sym typeface="Wingdings" panose="05000000000000000000" pitchFamily="2" charset="2"/>
                </a:endParaRPr>
              </a:p>
              <a:p>
                <a:pPr lvl="1">
                  <a:buFont typeface="Wingdings" panose="05000000000000000000" pitchFamily="2" charset="2"/>
                  <a:buChar char="à"/>
                </a:pPr>
                <a:r>
                  <a:rPr lang="de-DE" sz="2000" dirty="0">
                    <a:sym typeface="Wingdings" panose="05000000000000000000" pitchFamily="2" charset="2"/>
                  </a:rPr>
                  <a:t>Repulsion </a:t>
                </a:r>
                <a:r>
                  <a:rPr lang="de-DE" sz="2000" dirty="0" err="1">
                    <a:sym typeface="Wingdings" panose="05000000000000000000" pitchFamily="2" charset="2"/>
                  </a:rPr>
                  <a:t>of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:r>
                  <a:rPr lang="de-DE" sz="2000" dirty="0" err="1">
                    <a:sym typeface="Wingdings" panose="05000000000000000000" pitchFamily="2" charset="2"/>
                  </a:rPr>
                  <a:t>magnetic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:r>
                  <a:rPr lang="de-DE" sz="2000" dirty="0" err="1">
                    <a:sym typeface="Wingdings" panose="05000000000000000000" pitchFamily="2" charset="2"/>
                  </a:rPr>
                  <a:t>flux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:r>
                  <a:rPr lang="de-DE" sz="2000" dirty="0" err="1">
                    <a:sym typeface="Wingdings" panose="05000000000000000000" pitchFamily="2" charset="2"/>
                  </a:rPr>
                  <a:t>below</a:t>
                </a:r>
                <a:r>
                  <a:rPr lang="de-DE" sz="20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𝑇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</m:sub>
                    </m:sSub>
                  </m:oMath>
                </a14:m>
                <a:endParaRPr lang="en-US" sz="2000" dirty="0">
                  <a:sym typeface="Wingdings" panose="05000000000000000000" pitchFamily="2" charset="2"/>
                </a:endParaRPr>
              </a:p>
              <a:p>
                <a:pPr lvl="1">
                  <a:buFont typeface="Wingdings" panose="05000000000000000000" pitchFamily="2" charset="2"/>
                  <a:buChar char="à"/>
                </a:pPr>
                <a:r>
                  <a:rPr lang="en-US" sz="2000" dirty="0">
                    <a:sym typeface="Wingdings" panose="05000000000000000000" pitchFamily="2" charset="2"/>
                  </a:rPr>
                  <a:t>Perfect diamagnet</a:t>
                </a:r>
              </a:p>
              <a:p>
                <a:pPr marL="457200" lvl="1" indent="0">
                  <a:buNone/>
                </a:pPr>
                <a:endParaRPr lang="en-US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ym typeface="Wingdings" panose="05000000000000000000" pitchFamily="2" charset="2"/>
                  </a:rPr>
                  <a:t>1957: BCS theory (</a:t>
                </a:r>
                <a:r>
                  <a:rPr lang="en-US" sz="2400" b="1" dirty="0">
                    <a:sym typeface="Wingdings" panose="05000000000000000000" pitchFamily="2" charset="2"/>
                  </a:rPr>
                  <a:t>B</a:t>
                </a:r>
                <a:r>
                  <a:rPr lang="en-US" sz="2400" dirty="0">
                    <a:sym typeface="Wingdings" panose="05000000000000000000" pitchFamily="2" charset="2"/>
                  </a:rPr>
                  <a:t>ardeen, </a:t>
                </a:r>
                <a:r>
                  <a:rPr lang="en-US" sz="2400" b="1" dirty="0">
                    <a:sym typeface="Wingdings" panose="05000000000000000000" pitchFamily="2" charset="2"/>
                  </a:rPr>
                  <a:t>C</a:t>
                </a:r>
                <a:r>
                  <a:rPr lang="en-US" sz="2400" dirty="0">
                    <a:sym typeface="Wingdings" panose="05000000000000000000" pitchFamily="2" charset="2"/>
                  </a:rPr>
                  <a:t>ooper, </a:t>
                </a:r>
                <a:r>
                  <a:rPr lang="en-US" sz="2400" b="1" dirty="0">
                    <a:sym typeface="Wingdings" panose="05000000000000000000" pitchFamily="2" charset="2"/>
                  </a:rPr>
                  <a:t>S</a:t>
                </a:r>
                <a:r>
                  <a:rPr lang="en-US" sz="2400" dirty="0">
                    <a:sym typeface="Wingdings" panose="05000000000000000000" pitchFamily="2" charset="2"/>
                  </a:rPr>
                  <a:t>chrieffer)</a:t>
                </a:r>
              </a:p>
              <a:p>
                <a:pPr lvl="1">
                  <a:buFont typeface="Wingdings" panose="05000000000000000000" pitchFamily="2" charset="2"/>
                  <a:buChar char="à"/>
                </a:pPr>
                <a:r>
                  <a:rPr lang="en-US" sz="2000" dirty="0">
                    <a:sym typeface="Wingdings" panose="05000000000000000000" pitchFamily="2" charset="2"/>
                  </a:rPr>
                  <a:t>First microscopic theory of superconductivity</a:t>
                </a:r>
              </a:p>
              <a:p>
                <a:pPr lvl="1">
                  <a:buFont typeface="Wingdings" panose="05000000000000000000" pitchFamily="2" charset="2"/>
                  <a:buChar char="à"/>
                </a:pPr>
                <a:endParaRPr lang="en-US" sz="2000" dirty="0">
                  <a:sym typeface="Wingdings" panose="05000000000000000000" pitchFamily="2" charset="2"/>
                </a:endParaRPr>
              </a:p>
              <a:p>
                <a:pPr marL="457200" lvl="1" indent="0">
                  <a:buNone/>
                </a:pPr>
                <a:endParaRPr lang="en-US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DD5FB3-49BE-472C-874B-29D52293CF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94271"/>
                <a:ext cx="10515600" cy="4262078"/>
              </a:xfrm>
              <a:blipFill>
                <a:blip r:embed="rId3"/>
                <a:stretch>
                  <a:fillRect l="-928" t="-2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AF083-BEE5-43B4-A449-467A49EAF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2021/12/07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C34CB-0D15-410A-8C30-DCCDAFDCE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BCS theory</a:t>
            </a:r>
            <a:endParaRPr lang="de-D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7436B6-02F6-4C69-9BB3-D77FE469A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369780"/>
            <a:ext cx="3814916" cy="3162366"/>
          </a:xfrm>
          <a:prstGeom prst="rect">
            <a:avLst/>
          </a:prstGeom>
        </p:spPr>
      </p:pic>
      <p:pic>
        <p:nvPicPr>
          <p:cNvPr id="14" name="Picture 1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B5A4068-9032-4020-AAEA-B320CF0F7B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758" y="1982281"/>
            <a:ext cx="3581400" cy="3581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B1D917-47CB-4928-940B-12084A736ABA}"/>
              </a:ext>
            </a:extLst>
          </p:cNvPr>
          <p:cNvSpPr txBox="1"/>
          <p:nvPr/>
        </p:nvSpPr>
        <p:spPr>
          <a:xfrm>
            <a:off x="8463116" y="5465033"/>
            <a:ext cx="3581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050" dirty="0"/>
              <a:t>https://upload.wikimedia.org/wikipedia/commons/thumb/b/b5/EfektMeisnera.svg/330px-EfektMeisnera.svg.png</a:t>
            </a:r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6A4EDCC6-BB29-4E88-A9BA-22BEDEAC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0B982CC-A130-441E-A794-A7DECC85665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2894A8-2518-4679-A507-7D56E9507016}"/>
              </a:ext>
            </a:extLst>
          </p:cNvPr>
          <p:cNvSpPr txBox="1"/>
          <p:nvPr/>
        </p:nvSpPr>
        <p:spPr>
          <a:xfrm>
            <a:off x="0" y="211236"/>
            <a:ext cx="1265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C50D2A"/>
                </a:solidFill>
              </a:rPr>
              <a:t>1  </a:t>
            </a:r>
            <a:r>
              <a:rPr lang="de-DE" sz="1400" dirty="0" err="1">
                <a:solidFill>
                  <a:srgbClr val="C50D2A"/>
                </a:solidFill>
              </a:rPr>
              <a:t>Introduction</a:t>
            </a:r>
            <a:endParaRPr lang="en-US" sz="1400" dirty="0">
              <a:solidFill>
                <a:srgbClr val="C50D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9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82347-C3AB-4A5E-8F9A-9977F3D0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Superconductivity</a:t>
            </a:r>
            <a:r>
              <a:rPr lang="de-DE" dirty="0"/>
              <a:t> – Cooper pair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F7A708-5D99-41C2-BCD7-CE58A270F9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7761" y="2332294"/>
                <a:ext cx="6408174" cy="3866894"/>
              </a:xfrm>
            </p:spPr>
            <p:txBody>
              <a:bodyPr>
                <a:normAutofit/>
              </a:bodyPr>
              <a:lstStyle/>
              <a:p>
                <a:r>
                  <a:rPr lang="de-DE" sz="2400" dirty="0"/>
                  <a:t>Deformation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background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positively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charged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ions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electron</a:t>
                </a:r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dirty="0" err="1"/>
                  <a:t>Attraction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another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electron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trace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higher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density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positively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charged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ions</a:t>
                </a:r>
                <a:endParaRPr lang="de-DE" sz="2400" dirty="0"/>
              </a:p>
              <a:p>
                <a:endParaRPr lang="de-DE" sz="2400" dirty="0"/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de-DE" sz="2400" dirty="0" err="1">
                    <a:sym typeface="Wingdings" panose="05000000000000000000" pitchFamily="2" charset="2"/>
                  </a:rPr>
                  <a:t>Effective</a:t>
                </a:r>
                <a:r>
                  <a:rPr lang="de-DE" sz="2400" dirty="0">
                    <a:sym typeface="Wingdings" panose="05000000000000000000" pitchFamily="2" charset="2"/>
                  </a:rPr>
                  <a:t> </a:t>
                </a:r>
                <a:r>
                  <a:rPr lang="de-DE" sz="2400" dirty="0" err="1">
                    <a:sym typeface="Wingdings" panose="05000000000000000000" pitchFamily="2" charset="2"/>
                  </a:rPr>
                  <a:t>attractive</a:t>
                </a:r>
                <a:r>
                  <a:rPr lang="de-DE" sz="2400" dirty="0">
                    <a:sym typeface="Wingdings" panose="05000000000000000000" pitchFamily="2" charset="2"/>
                  </a:rPr>
                  <a:t> </a:t>
                </a:r>
                <a:r>
                  <a:rPr lang="de-DE" sz="2400" dirty="0" err="1">
                    <a:sym typeface="Wingdings" panose="05000000000000000000" pitchFamily="2" charset="2"/>
                  </a:rPr>
                  <a:t>interaction</a:t>
                </a:r>
                <a:br>
                  <a:rPr lang="de-DE" sz="2400" dirty="0">
                    <a:sym typeface="Wingdings" panose="05000000000000000000" pitchFamily="2" charset="2"/>
                  </a:rPr>
                </a:br>
                <a:r>
                  <a:rPr lang="de-DE" sz="2400" dirty="0">
                    <a:sym typeface="Wingdings" panose="05000000000000000000" pitchFamily="2" charset="2"/>
                  </a:rPr>
                  <a:t>(</a:t>
                </a:r>
                <a:r>
                  <a:rPr lang="de-DE" sz="2400" dirty="0" err="1">
                    <a:sym typeface="Wingdings" panose="05000000000000000000" pitchFamily="2" charset="2"/>
                  </a:rPr>
                  <a:t>size</a:t>
                </a:r>
                <a:r>
                  <a:rPr lang="de-DE" sz="2400" dirty="0">
                    <a:sym typeface="Wingdings" panose="05000000000000000000" pitchFamily="2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~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4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F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⋅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𝜏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~ 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40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F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⋅</m:t>
                    </m:r>
                    <m:f>
                      <m:fPr>
                        <m:ctrlPr>
                          <a:rPr lang="de-DE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de-DE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𝜔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𝐷</m:t>
                            </m:r>
                          </m:sub>
                        </m:sSub>
                      </m:den>
                    </m:f>
                    <m:r>
                      <a:rPr lang="de-DE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~ 0.1−1 </m:t>
                    </m:r>
                    <m:r>
                      <m:rPr>
                        <m:sty m:val="p"/>
                      </m:rPr>
                      <a:rPr lang="de-DE" sz="24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μm</m:t>
                    </m:r>
                  </m:oMath>
                </a14:m>
                <a:r>
                  <a:rPr lang="de-DE" sz="2400" dirty="0"/>
                  <a:t>)</a:t>
                </a:r>
              </a:p>
              <a:p>
                <a:endParaRPr lang="de-DE" sz="2400" dirty="0"/>
              </a:p>
              <a:p>
                <a:pPr marL="0" indent="0">
                  <a:buNone/>
                </a:pPr>
                <a:endParaRPr lang="de-DE" dirty="0"/>
              </a:p>
              <a:p>
                <a:endParaRPr lang="de-DE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F7A708-5D99-41C2-BCD7-CE58A270F9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761" y="2332294"/>
                <a:ext cx="6408174" cy="3866894"/>
              </a:xfrm>
              <a:blipFill>
                <a:blip r:embed="rId3"/>
                <a:stretch>
                  <a:fillRect l="-1332" t="-2208" r="-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4FC73-F8B1-4655-B121-3A13E1D7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2021/12/07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339BF-1351-40D6-BDFF-4CAD5D351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BCS theory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D6633-50F4-445A-BABF-B83FDA93C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82CC-A130-441E-A794-A7DECC856651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8" name="Picture 7" descr="Chart, timeline&#10;&#10;Description automatically generated">
            <a:extLst>
              <a:ext uri="{FF2B5EF4-FFF2-40B4-BE49-F238E27FC236}">
                <a16:creationId xmlns:a16="http://schemas.microsoft.com/office/drawing/2014/main" id="{644EA0BA-A4C5-4047-A4B5-FFDAAF8A7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2332294"/>
            <a:ext cx="5080000" cy="3530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03A1C7-88C3-4ACA-932C-7A3CA617E403}"/>
              </a:ext>
            </a:extLst>
          </p:cNvPr>
          <p:cNvSpPr txBox="1"/>
          <p:nvPr/>
        </p:nvSpPr>
        <p:spPr>
          <a:xfrm flipH="1">
            <a:off x="7459241" y="5881556"/>
            <a:ext cx="4454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https://commons.wikimedia.org/wiki/File:Cooper_pairs.jpg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38112E-B8E1-4BE4-A451-7F4C325F4100}"/>
              </a:ext>
            </a:extLst>
          </p:cNvPr>
          <p:cNvSpPr txBox="1"/>
          <p:nvPr/>
        </p:nvSpPr>
        <p:spPr>
          <a:xfrm>
            <a:off x="0" y="211236"/>
            <a:ext cx="1265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C50D2A"/>
                </a:solidFill>
              </a:rPr>
              <a:t>1  </a:t>
            </a:r>
            <a:r>
              <a:rPr lang="de-DE" sz="1400" dirty="0" err="1">
                <a:solidFill>
                  <a:srgbClr val="C50D2A"/>
                </a:solidFill>
              </a:rPr>
              <a:t>Introduction</a:t>
            </a:r>
            <a:endParaRPr lang="en-US" sz="1400" dirty="0">
              <a:solidFill>
                <a:srgbClr val="C50D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8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AC851-2CD9-4375-9591-A0E4EC3C9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de-DE" sz="2400" b="1" dirty="0">
                <a:solidFill>
                  <a:srgbClr val="C50D2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</a:t>
            </a:r>
            <a:r>
              <a:rPr lang="de-DE" sz="2400" b="1" dirty="0" err="1">
                <a:solidFill>
                  <a:srgbClr val="C50D2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Microscopic</a:t>
            </a:r>
            <a:r>
              <a:rPr lang="de-DE" sz="2400" b="1" dirty="0">
                <a:solidFill>
                  <a:srgbClr val="C50D2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solidFill>
                  <a:srgbClr val="C50D2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theory</a:t>
            </a:r>
            <a:r>
              <a:rPr lang="de-DE" sz="2400" b="1" dirty="0">
                <a:solidFill>
                  <a:srgbClr val="C50D2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solidFill>
                  <a:srgbClr val="C50D2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2400" b="1" dirty="0">
                <a:solidFill>
                  <a:srgbClr val="C50D2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solidFill>
                  <a:srgbClr val="C50D2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Superconductivity</a:t>
            </a:r>
            <a:endParaRPr lang="en-US" sz="2000" b="1" dirty="0">
              <a:solidFill>
                <a:srgbClr val="C50D2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buNone/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  BCS </a:t>
            </a:r>
            <a:r>
              <a:rPr lang="de-D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Hamiltonian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buNone/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  Mean-</a:t>
            </a:r>
            <a:r>
              <a:rPr lang="de-D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decoupling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buNone/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2.3  </a:t>
            </a:r>
            <a:r>
              <a:rPr lang="de-D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Bogoliubov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transformation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2.4  The gap function and BCS ground state 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Outlook and 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Summary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433AC-A015-46E3-A243-E2F23BF7A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2021/12/07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260AE-881D-4A0F-BE83-6E14F2E10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BCS </a:t>
            </a:r>
            <a:r>
              <a:rPr lang="de-DE" dirty="0" err="1"/>
              <a:t>theory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73250-A32B-4588-8E13-036EF9AD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82CC-A130-441E-A794-A7DECC856651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6046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hart, histogram&#10;&#10;Description automatically generated">
            <a:extLst>
              <a:ext uri="{FF2B5EF4-FFF2-40B4-BE49-F238E27FC236}">
                <a16:creationId xmlns:a16="http://schemas.microsoft.com/office/drawing/2014/main" id="{47F78B39-7644-4F56-AB50-7211E63899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" r="8967"/>
          <a:stretch/>
        </p:blipFill>
        <p:spPr>
          <a:xfrm>
            <a:off x="7866314" y="2546383"/>
            <a:ext cx="4138878" cy="3347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09FA2A-026B-4C10-B317-24B1CE791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BCS </a:t>
            </a:r>
            <a:r>
              <a:rPr lang="de-DE" dirty="0" err="1"/>
              <a:t>Hamiltonian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6AC851-2CD9-4375-9591-A0E4EC3C99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5413" y="1690688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m:rPr>
                              <m:brk m:alnAt="7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de-DE" b="1" i="0" smtClean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b="1" i="0" smtClean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</m:e>
                      </m:nary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b="1" i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</m:sSub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m:rPr>
                              <m:brk m:alnAt="7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brk m:alnAt="7"/>
                            </m:rPr>
                            <a:rPr lang="de-DE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b="1" i="0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b="1" i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m:rPr>
                                  <m:brk m:alnAt="7"/>
                                </m:rPr>
                                <a:rPr lang="de-DE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brk m:alnAt="7"/>
                                </m:rPr>
                                <a:rPr lang="de-DE" b="1" i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b="1" i="1"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b="1" i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</m:e>
                      </m:nary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1" i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↓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1" i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↓</m:t>
                          </m:r>
                        </m:sub>
                        <m:sup/>
                      </m:sSubSup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b="1" i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↑</m:t>
                          </m:r>
                        </m:sub>
                        <m:sup/>
                      </m:sSubSup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endParaRPr lang="de-DE" b="0" dirty="0"/>
              </a:p>
              <a:p>
                <a:pPr marL="0" indent="0">
                  <a:buNone/>
                </a:pPr>
                <a:endParaRPr lang="de-DE" b="0" dirty="0"/>
              </a:p>
              <a:p>
                <a:endParaRPr lang="de-DE" sz="24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sz="2400" b="1" i="0" smtClean="0"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bSup>
                  </m:oMath>
                </a14:m>
                <a:r>
                  <a:rPr lang="de-DE" sz="2400" b="0" dirty="0"/>
                  <a:t>: </a:t>
                </a:r>
                <a:r>
                  <a:rPr lang="de-DE" sz="2400" b="0" dirty="0" err="1"/>
                  <a:t>creation</a:t>
                </a:r>
                <a:r>
                  <a:rPr lang="de-DE" sz="2400" b="0" dirty="0"/>
                  <a:t> </a:t>
                </a:r>
                <a:r>
                  <a:rPr lang="de-DE" sz="2400" b="0" dirty="0" err="1"/>
                  <a:t>of</a:t>
                </a:r>
                <a:r>
                  <a:rPr lang="de-DE" sz="2400" b="0" dirty="0"/>
                  <a:t> </a:t>
                </a:r>
                <a:r>
                  <a:rPr lang="de-DE" sz="2400" b="0" dirty="0" err="1"/>
                  <a:t>electron</a:t>
                </a:r>
                <a:r>
                  <a:rPr lang="de-DE" sz="2400" b="0" dirty="0"/>
                  <a:t> with </a:t>
                </a:r>
                <a:r>
                  <a:rPr lang="de-DE" sz="2400" b="0" dirty="0" err="1"/>
                  <a:t>momentum</a:t>
                </a:r>
                <a:r>
                  <a:rPr lang="de-DE" sz="2400" b="1" dirty="0"/>
                  <a:t> </a:t>
                </a:r>
                <a14:m>
                  <m:oMath xmlns:m="http://schemas.openxmlformats.org/officeDocument/2006/math">
                    <m:r>
                      <a:rPr lang="de-DE" sz="2400" b="1">
                        <a:latin typeface="Cambria Math" panose="02040503050406030204" pitchFamily="18" charset="0"/>
                      </a:rPr>
                      <m:t>𝐤</m:t>
                    </m:r>
                  </m:oMath>
                </a14:m>
                <a:r>
                  <a:rPr lang="de-DE" sz="2400" b="0" dirty="0"/>
                  <a:t> and </a:t>
                </a:r>
                <a:r>
                  <a:rPr lang="de-DE" sz="2400" b="0" dirty="0" err="1"/>
                  <a:t>spin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de-DE" sz="2400" b="0" dirty="0"/>
              </a:p>
              <a:p>
                <a:pPr>
                  <a:lnSpc>
                    <a:spcPct val="150000"/>
                  </a:lnSpc>
                </a:pPr>
                <a:r>
                  <a:rPr lang="de-DE" sz="2400" b="0" dirty="0"/>
                  <a:t>Energies relative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Cooper pairs: opposite spin and momentum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6AC851-2CD9-4375-9591-A0E4EC3C99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5413" y="1690688"/>
                <a:ext cx="10515600" cy="4351338"/>
              </a:xfrm>
              <a:blipFill>
                <a:blip r:embed="rId4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433AC-A015-46E3-A243-E2F23BF7A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2021/12/07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260AE-881D-4A0F-BE83-6E14F2E10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BCS theory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73250-A32B-4588-8E13-036EF9AD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82CC-A130-441E-A794-A7DECC85665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20D6D7B1-DE8D-4755-8390-81B6410F81F2}"/>
              </a:ext>
            </a:extLst>
          </p:cNvPr>
          <p:cNvSpPr/>
          <p:nvPr/>
        </p:nvSpPr>
        <p:spPr>
          <a:xfrm rot="16200000">
            <a:off x="2064636" y="1896933"/>
            <a:ext cx="146137" cy="193861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59D36384-8911-4E6E-8FF6-2216BC72E4A6}"/>
              </a:ext>
            </a:extLst>
          </p:cNvPr>
          <p:cNvSpPr/>
          <p:nvPr/>
        </p:nvSpPr>
        <p:spPr>
          <a:xfrm rot="16200000">
            <a:off x="5103142" y="1072830"/>
            <a:ext cx="146136" cy="358681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4DD5D8-B343-4A40-8CF5-7AD82566E382}"/>
              </a:ext>
            </a:extLst>
          </p:cNvPr>
          <p:cNvSpPr txBox="1"/>
          <p:nvPr/>
        </p:nvSpPr>
        <p:spPr>
          <a:xfrm>
            <a:off x="1351124" y="2939307"/>
            <a:ext cx="1573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free</a:t>
            </a:r>
            <a:r>
              <a:rPr lang="de-DE" dirty="0"/>
              <a:t> </a:t>
            </a:r>
            <a:r>
              <a:rPr lang="de-DE" dirty="0" err="1"/>
              <a:t>electrons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B6E630-5396-4A13-8336-EF6BA053D77F}"/>
              </a:ext>
            </a:extLst>
          </p:cNvPr>
          <p:cNvSpPr txBox="1"/>
          <p:nvPr/>
        </p:nvSpPr>
        <p:spPr>
          <a:xfrm>
            <a:off x="2831219" y="2939307"/>
            <a:ext cx="468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attractive</a:t>
            </a:r>
            <a:r>
              <a:rPr lang="de-DE" dirty="0"/>
              <a:t> </a:t>
            </a:r>
            <a:r>
              <a:rPr lang="de-DE" dirty="0" err="1"/>
              <a:t>interaction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electrons</a:t>
            </a:r>
            <a:r>
              <a:rPr lang="de-DE" dirty="0"/>
              <a:t> </a:t>
            </a:r>
          </a:p>
          <a:p>
            <a:pPr algn="ctr"/>
            <a:r>
              <a:rPr lang="de-DE" dirty="0"/>
              <a:t>(</a:t>
            </a:r>
            <a:r>
              <a:rPr lang="de-DE" dirty="0" err="1"/>
              <a:t>phonon</a:t>
            </a:r>
            <a:r>
              <a:rPr lang="de-DE" dirty="0"/>
              <a:t> </a:t>
            </a:r>
            <a:r>
              <a:rPr lang="de-DE" dirty="0" err="1"/>
              <a:t>mediated</a:t>
            </a:r>
            <a:r>
              <a:rPr lang="de-DE" dirty="0"/>
              <a:t>)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662AB5-0A8C-46DF-8D52-ACE8D8F0F9F9}"/>
              </a:ext>
            </a:extLst>
          </p:cNvPr>
          <p:cNvSpPr txBox="1"/>
          <p:nvPr/>
        </p:nvSpPr>
        <p:spPr>
          <a:xfrm>
            <a:off x="8378092" y="5779270"/>
            <a:ext cx="41388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https://www.physicsforums.com/threads/dispersion-relation-for-the-free-electron-model.808710/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93E52F-4DDE-449E-88A2-16D78C9EFFE3}"/>
              </a:ext>
            </a:extLst>
          </p:cNvPr>
          <p:cNvSpPr txBox="1"/>
          <p:nvPr/>
        </p:nvSpPr>
        <p:spPr>
          <a:xfrm>
            <a:off x="0" y="211236"/>
            <a:ext cx="1704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C50D2A"/>
                </a:solidFill>
              </a:rPr>
              <a:t>2.1  BCS </a:t>
            </a:r>
            <a:r>
              <a:rPr lang="de-DE" sz="1400" dirty="0" err="1">
                <a:solidFill>
                  <a:srgbClr val="C50D2A"/>
                </a:solidFill>
              </a:rPr>
              <a:t>Hamiltonian</a:t>
            </a:r>
            <a:endParaRPr lang="en-US" sz="1400" dirty="0">
              <a:solidFill>
                <a:srgbClr val="C50D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0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7FDE-BE77-4BD4-A0E2-2AAE8AB9A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Solving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BCS </a:t>
            </a:r>
            <a:r>
              <a:rPr lang="de-DE" dirty="0" err="1"/>
              <a:t>Hamiltonian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10319-8238-41BD-AB0A-2B20631BF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2021/12/07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1F94B-7D03-4549-9A24-EEA51AEF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BCS theory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C8D40-9C57-4283-9B39-B8BB5082E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82CC-A130-441E-A794-A7DECC856651}" type="slidenum">
              <a:rPr lang="de-DE" smtClean="0"/>
              <a:pPr/>
              <a:t>7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998FA2-9719-44B4-98BD-AF15CD1EF88D}"/>
                  </a:ext>
                </a:extLst>
              </p:cNvPr>
              <p:cNvSpPr txBox="1"/>
              <p:nvPr/>
            </p:nvSpPr>
            <p:spPr>
              <a:xfrm>
                <a:off x="599768" y="1769385"/>
                <a:ext cx="5496232" cy="196342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FF0000"/>
                </a:solidFill>
              </a:ln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de-DE" sz="2400" dirty="0">
                    <a:latin typeface="Cambria Math" panose="02040503050406030204" pitchFamily="18" charset="0"/>
                  </a:rPr>
                  <a:t>BCS </a:t>
                </a:r>
                <a:r>
                  <a:rPr lang="de-DE" sz="2400" dirty="0" err="1">
                    <a:latin typeface="Cambria Math" panose="02040503050406030204" pitchFamily="18" charset="0"/>
                  </a:rPr>
                  <a:t>Hamiltonian</a:t>
                </a:r>
                <a:endParaRPr lang="de-DE" sz="2400" b="0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m:rPr>
                              <m:brk m:alnAt="7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de-DE" b="1" i="0" smtClean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b="1" i="0" smtClean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</m:e>
                      </m:nary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b="1" i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</m:sSub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m:rPr>
                              <m:brk m:alnAt="7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brk m:alnAt="7"/>
                            </m:rPr>
                            <a:rPr lang="de-DE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b="1" i="0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b="1" i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m:rPr>
                                  <m:brk m:alnAt="7"/>
                                </m:rPr>
                                <a:rPr lang="de-DE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brk m:alnAt="7"/>
                                </m:rPr>
                                <a:rPr lang="de-DE" b="1" i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b="1" i="1"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b="1" i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</m:e>
                      </m:nary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1" i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↓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1" i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↓</m:t>
                          </m:r>
                        </m:sub>
                        <m:sup/>
                      </m:sSubSup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b="1" i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↑</m:t>
                          </m:r>
                        </m:sub>
                        <m:sup/>
                      </m:sSubSup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endParaRPr lang="de-DE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998FA2-9719-44B4-98BD-AF15CD1EF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68" y="1769385"/>
                <a:ext cx="5496232" cy="1963423"/>
              </a:xfrm>
              <a:prstGeom prst="rect">
                <a:avLst/>
              </a:prstGeom>
              <a:blipFill>
                <a:blip r:embed="rId2"/>
                <a:stretch>
                  <a:fillRect l="-1549"/>
                </a:stretch>
              </a:blipFill>
              <a:ln>
                <a:solidFill>
                  <a:srgbClr val="FF0000"/>
                </a:solidFill>
              </a:ln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F8AB82-5201-4C9B-AA29-E4107BF77DBE}"/>
              </a:ext>
            </a:extLst>
          </p:cNvPr>
          <p:cNvCxnSpPr>
            <a:cxnSpLocks/>
            <a:stCxn id="8" idx="3"/>
            <a:endCxn id="13" idx="1"/>
          </p:cNvCxnSpPr>
          <p:nvPr/>
        </p:nvCxnSpPr>
        <p:spPr>
          <a:xfrm flipV="1">
            <a:off x="6096000" y="2751096"/>
            <a:ext cx="1226573" cy="1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D37F58-9E0F-43DC-A938-88480629D6E7}"/>
                  </a:ext>
                </a:extLst>
              </p:cNvPr>
              <p:cNvSpPr txBox="1"/>
              <p:nvPr/>
            </p:nvSpPr>
            <p:spPr>
              <a:xfrm>
                <a:off x="599768" y="4154976"/>
                <a:ext cx="5496232" cy="198438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FF0000"/>
                </a:solidFill>
              </a:ln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de-DE" sz="2400" dirty="0">
                    <a:latin typeface="Cambria Math" panose="02040503050406030204" pitchFamily="18" charset="0"/>
                  </a:rPr>
                  <a:t>Effectiv</a:t>
                </a:r>
                <a:r>
                  <a:rPr lang="de-DE" sz="2400" dirty="0" err="1">
                    <a:latin typeface="Cambria Math" panose="02040503050406030204" pitchFamily="18" charset="0"/>
                  </a:rPr>
                  <a:t>e</a:t>
                </a:r>
                <a:r>
                  <a:rPr lang="de-DE" sz="2400" dirty="0">
                    <a:latin typeface="Cambria Math" panose="02040503050406030204" pitchFamily="18" charset="0"/>
                  </a:rPr>
                  <a:t> </a:t>
                </a:r>
                <a:r>
                  <a:rPr lang="de-DE" sz="2400" dirty="0" err="1">
                    <a:latin typeface="Cambria Math" panose="02040503050406030204" pitchFamily="18" charset="0"/>
                  </a:rPr>
                  <a:t>Hamiltonian</a:t>
                </a:r>
                <a:endParaRPr lang="de-DE" sz="2400" b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𝐤</m:t>
                          </m:r>
                          <m:r>
                            <m:rPr>
                              <m:brk m:alnAt="7"/>
                            </m:rPr>
                            <a:rPr lang="de-DE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b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𝐤</m:t>
                              </m:r>
                            </m:sub>
                          </m:sSub>
                        </m:e>
                      </m:nary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𝛾</m:t>
                          </m:r>
                        </m:e>
                        <m:sub>
                          <m:r>
                            <a:rPr lang="de-DE" b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𝐤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𝜎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𝛾</m:t>
                          </m:r>
                        </m:e>
                        <m:sub>
                          <m:r>
                            <a:rPr lang="de-DE" b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𝐤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𝜎</m:t>
                          </m:r>
                        </m:sub>
                        <m:sup/>
                      </m:sSubSup>
                      <m:r>
                        <a:rPr lang="de-DE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𝐸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endParaRPr lang="de-DE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D37F58-9E0F-43DC-A938-88480629D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68" y="4154976"/>
                <a:ext cx="5496232" cy="1984389"/>
              </a:xfrm>
              <a:prstGeom prst="rect">
                <a:avLst/>
              </a:prstGeom>
              <a:blipFill>
                <a:blip r:embed="rId3"/>
                <a:stretch>
                  <a:fillRect l="-1549"/>
                </a:stretch>
              </a:blipFill>
              <a:ln>
                <a:solidFill>
                  <a:srgbClr val="FF0000"/>
                </a:solidFill>
              </a:ln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BFA0527-AF82-4FA2-AB7B-CC773668B59C}"/>
              </a:ext>
            </a:extLst>
          </p:cNvPr>
          <p:cNvSpPr txBox="1"/>
          <p:nvPr/>
        </p:nvSpPr>
        <p:spPr>
          <a:xfrm>
            <a:off x="7322573" y="2212487"/>
            <a:ext cx="3637936" cy="1077218"/>
          </a:xfrm>
          <a:prstGeom prst="rect">
            <a:avLst/>
          </a:prstGeom>
          <a:solidFill>
            <a:srgbClr val="C50D2A"/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2000" dirty="0" err="1">
                <a:solidFill>
                  <a:schemeClr val="bg1"/>
                </a:solidFill>
              </a:rPr>
              <a:t>Decoupling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of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the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quartic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term</a:t>
            </a:r>
            <a:endParaRPr lang="de-DE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e-DE" sz="2000" dirty="0">
                <a:solidFill>
                  <a:schemeClr val="bg1"/>
                </a:solidFill>
              </a:rPr>
              <a:t>via</a:t>
            </a:r>
            <a:endParaRPr lang="de-DE" sz="2000" b="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e-DE" sz="2400" b="1" dirty="0" err="1">
                <a:solidFill>
                  <a:schemeClr val="bg1"/>
                </a:solidFill>
              </a:rPr>
              <a:t>mean-field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approximation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EBBE57-29F9-4A38-A7BF-020811143E17}"/>
              </a:ext>
            </a:extLst>
          </p:cNvPr>
          <p:cNvSpPr txBox="1"/>
          <p:nvPr/>
        </p:nvSpPr>
        <p:spPr>
          <a:xfrm>
            <a:off x="7322573" y="4608562"/>
            <a:ext cx="3637936" cy="1077218"/>
          </a:xfrm>
          <a:prstGeom prst="rect">
            <a:avLst/>
          </a:prstGeom>
          <a:solidFill>
            <a:srgbClr val="C50D2A"/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2000" dirty="0" err="1">
                <a:solidFill>
                  <a:schemeClr val="bg1"/>
                </a:solidFill>
              </a:rPr>
              <a:t>Diagonalization</a:t>
            </a:r>
            <a:endParaRPr lang="de-DE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e-DE" sz="2000" dirty="0">
                <a:solidFill>
                  <a:schemeClr val="bg1"/>
                </a:solidFill>
              </a:rPr>
              <a:t>via</a:t>
            </a:r>
            <a:endParaRPr lang="de-DE" sz="2000" b="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e-DE" sz="2400" b="1" dirty="0" err="1">
                <a:solidFill>
                  <a:schemeClr val="bg1"/>
                </a:solidFill>
              </a:rPr>
              <a:t>Bogoliubov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transformation</a:t>
            </a:r>
            <a:endParaRPr lang="de-DE" sz="2400" b="1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9A095C2-0C36-4978-A43B-F4065186CA70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>
            <a:off x="9141541" y="3289705"/>
            <a:ext cx="0" cy="1318857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4FC2F93-37DF-46C4-A913-447B745FA9F2}"/>
              </a:ext>
            </a:extLst>
          </p:cNvPr>
          <p:cNvCxnSpPr>
            <a:cxnSpLocks/>
            <a:stCxn id="15" idx="1"/>
            <a:endCxn id="11" idx="3"/>
          </p:cNvCxnSpPr>
          <p:nvPr/>
        </p:nvCxnSpPr>
        <p:spPr>
          <a:xfrm flipH="1">
            <a:off x="6096000" y="5147171"/>
            <a:ext cx="1226573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77BB6DA-028A-4FAB-B58A-5A6A06C7D808}"/>
              </a:ext>
            </a:extLst>
          </p:cNvPr>
          <p:cNvSpPr txBox="1"/>
          <p:nvPr/>
        </p:nvSpPr>
        <p:spPr>
          <a:xfrm>
            <a:off x="0" y="211236"/>
            <a:ext cx="1704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C50D2A"/>
                </a:solidFill>
              </a:rPr>
              <a:t>2.1  BCS </a:t>
            </a:r>
            <a:r>
              <a:rPr lang="de-DE" sz="1400" dirty="0" err="1">
                <a:solidFill>
                  <a:srgbClr val="C50D2A"/>
                </a:solidFill>
              </a:rPr>
              <a:t>Hamiltonian</a:t>
            </a:r>
            <a:endParaRPr lang="en-US" sz="1400" dirty="0">
              <a:solidFill>
                <a:srgbClr val="C50D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25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9FA2A-026B-4C10-B317-24B1CE791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Mean-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decoupling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6AC851-2CD9-4375-9591-A0E4EC3C99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sz="2400" b="1" dirty="0"/>
                  <a:t>Goal:</a:t>
                </a:r>
                <a:r>
                  <a:rPr lang="de-DE" sz="2400" dirty="0"/>
                  <a:t> </a:t>
                </a:r>
                <a:r>
                  <a:rPr lang="de-DE" sz="2400" i="1" dirty="0" err="1"/>
                  <a:t>Hamiltonian</a:t>
                </a:r>
                <a:r>
                  <a:rPr lang="de-DE" sz="2400" i="1" dirty="0"/>
                  <a:t> </a:t>
                </a:r>
                <a:r>
                  <a:rPr lang="de-DE" sz="2400" i="1" dirty="0" err="1"/>
                  <a:t>suitable</a:t>
                </a:r>
                <a:r>
                  <a:rPr lang="de-DE" sz="2400" i="1" dirty="0"/>
                  <a:t> </a:t>
                </a:r>
                <a:r>
                  <a:rPr lang="de-DE" sz="2400" i="1" dirty="0" err="1"/>
                  <a:t>for</a:t>
                </a:r>
                <a:r>
                  <a:rPr lang="de-DE" sz="2400" i="1" dirty="0"/>
                  <a:t> </a:t>
                </a:r>
                <a:r>
                  <a:rPr lang="de-DE" sz="2400" i="1" dirty="0" err="1"/>
                  <a:t>Bogoliubov</a:t>
                </a:r>
                <a:r>
                  <a:rPr lang="de-DE" sz="2400" i="1" dirty="0"/>
                  <a:t> </a:t>
                </a:r>
                <a:r>
                  <a:rPr lang="de-DE" sz="2400" i="1" dirty="0" err="1"/>
                  <a:t>transformation</a:t>
                </a:r>
                <a:endParaRPr lang="de-DE" sz="2400" i="1" dirty="0"/>
              </a:p>
              <a:p>
                <a:r>
                  <a:rPr lang="de-DE" sz="2400" dirty="0" err="1"/>
                  <a:t>Idea</a:t>
                </a:r>
                <a:r>
                  <a:rPr lang="de-DE" sz="2400" dirty="0"/>
                  <a:t>: </a:t>
                </a:r>
                <a:r>
                  <a:rPr lang="de-DE" sz="2400" dirty="0" err="1"/>
                  <a:t>dynamics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two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electrons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coupled</a:t>
                </a:r>
                <a:r>
                  <a:rPr lang="de-DE" sz="2400" dirty="0"/>
                  <a:t> (Cooper pair)</a:t>
                </a:r>
              </a:p>
              <a:p>
                <a:pPr marL="0" indent="0">
                  <a:buNone/>
                </a:pPr>
                <a:endParaRPr lang="de-DE" sz="24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de-DE" sz="2400" b="1" dirty="0"/>
                  <a:t>Ansatz:	</a:t>
                </a:r>
                <a:r>
                  <a:rPr lang="de-DE" sz="240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sz="2400" b="1" i="0"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↑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bSup>
                  </m:oMath>
                </a14:m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400" b="1"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↓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2400" b="1">
                                <a:latin typeface="Cambria Math" panose="02040503050406030204" pitchFamily="18" charset="0"/>
                              </a:rPr>
                              <m:t>𝐤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↑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de-DE" sz="2400" dirty="0"/>
                          <m:t> </m:t>
                        </m:r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400" b="1">
                                <a:latin typeface="Cambria Math" panose="02040503050406030204" pitchFamily="18" charset="0"/>
                              </a:rPr>
                              <m:t>𝐤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↓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2400" b="1">
                                <a:latin typeface="Cambria Math" panose="02040503050406030204" pitchFamily="18" charset="0"/>
                              </a:rPr>
                              <m:t>𝐤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↑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de-DE" sz="2400" dirty="0"/>
                          <m:t> </m:t>
                        </m:r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400" b="1">
                                <a:latin typeface="Cambria Math" panose="02040503050406030204" pitchFamily="18" charset="0"/>
                              </a:rPr>
                              <m:t>𝐤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↓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</m:e>
                    </m:d>
                  </m:oMath>
                </a14:m>
                <a:r>
                  <a:rPr lang="de-DE" sz="2400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de-DE" sz="2000" dirty="0"/>
                  <a:t>(</a:t>
                </a:r>
                <a:r>
                  <a:rPr lang="de-DE" sz="2000" dirty="0" err="1"/>
                  <a:t>annihilation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operators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treated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analogously</a:t>
                </a:r>
                <a:r>
                  <a:rPr lang="de-DE" sz="2000" dirty="0"/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de-DE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2400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de-DE" sz="2400" dirty="0"/>
                            <m:t> </m:t>
                          </m:r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400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400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sz="2400" b="1" i="1"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  <m:sup/>
                          </m:sSubSup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2400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sz="2400" b="1" i="1"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sz="2400" dirty="0"/>
              </a:p>
              <a:p>
                <a:pPr marL="0" indent="0">
                  <a:buNone/>
                </a:pPr>
                <a:endParaRPr lang="de-DE" sz="2000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6AC851-2CD9-4375-9591-A0E4EC3C99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433AC-A015-46E3-A243-E2F23BF7A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2021/12/07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260AE-881D-4A0F-BE83-6E14F2E10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BCS theory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73250-A32B-4588-8E13-036EF9AD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82CC-A130-441E-A794-A7DECC85665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90FC2D-EDE9-4A26-8FD8-279E04BA222C}"/>
              </a:ext>
            </a:extLst>
          </p:cNvPr>
          <p:cNvSpPr txBox="1"/>
          <p:nvPr/>
        </p:nvSpPr>
        <p:spPr>
          <a:xfrm>
            <a:off x="0" y="211236"/>
            <a:ext cx="213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C50D2A"/>
                </a:solidFill>
              </a:rPr>
              <a:t>2.2  Mean-</a:t>
            </a:r>
            <a:r>
              <a:rPr lang="de-DE" sz="1400" dirty="0" err="1">
                <a:solidFill>
                  <a:srgbClr val="C50D2A"/>
                </a:solidFill>
              </a:rPr>
              <a:t>field</a:t>
            </a:r>
            <a:r>
              <a:rPr lang="de-DE" sz="1400" dirty="0">
                <a:solidFill>
                  <a:srgbClr val="C50D2A"/>
                </a:solidFill>
              </a:rPr>
              <a:t> </a:t>
            </a:r>
            <a:r>
              <a:rPr lang="de-DE" sz="1400" dirty="0" err="1">
                <a:solidFill>
                  <a:srgbClr val="C50D2A"/>
                </a:solidFill>
              </a:rPr>
              <a:t>decoupling</a:t>
            </a:r>
            <a:endParaRPr lang="en-US" sz="1400" dirty="0">
              <a:solidFill>
                <a:srgbClr val="C50D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1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9FA2A-026B-4C10-B317-24B1CE791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Mean-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decoupling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6AC851-2CD9-4375-9591-A0E4EC3C99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306" y="1926509"/>
                <a:ext cx="12098694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2400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m:rPr>
                              <m:brk m:alnAt="7"/>
                            </m:rP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de-DE" sz="2400" b="1" i="0" smtClean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2400" b="1" i="0" smtClean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</m:e>
                      </m:nary>
                      <m:sSubSup>
                        <m:sSubSup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2400" b="1" i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</m:sSubSup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24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m:rPr>
                              <m:brk m:alnAt="7"/>
                            </m:rPr>
                            <a:rPr lang="de-DE" sz="2400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brk m:alnAt="7"/>
                            </m:rPr>
                            <a:rPr lang="de-DE" sz="24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sz="24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´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2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sz="2400" b="1" i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m:rPr>
                                  <m:brk m:alnAt="7"/>
                                </m:rPr>
                                <a:rPr lang="de-DE" sz="2400" i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brk m:alnAt="7"/>
                                </m:rPr>
                                <a:rPr lang="de-DE" sz="2400" b="1" i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sz="2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2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sz="240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sz="2400" b="1" i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  <m:r>
                                    <a:rPr lang="de-DE" sz="24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DE" sz="24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sz="24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2400" b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  <m:r>
                                    <a:rPr lang="de-DE" sz="24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d>
                        <m:dPr>
                          <m:ctrlPr>
                            <a:rPr lang="de-DE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2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2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400" b="1" i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  <m:r>
                                <a:rPr lang="de-DE" sz="2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  <m:sup/>
                          </m:sSubSup>
                          <m:sSubSup>
                            <m:sSubSupPr>
                              <m:ctrlPr>
                                <a:rPr lang="de-DE" sz="2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2400" b="1" i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sz="2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  <m:r>
                                <a:rPr lang="de-DE" sz="24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de-DE" sz="25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sz="25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sz="25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sz="25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2400" b="1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m:rPr>
                              <m:brk m:alnAt="7"/>
                            </m:rPr>
                            <a:rPr lang="de-DE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de-DE" sz="2400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2400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</m:e>
                      </m:nary>
                      <m:sSubSup>
                        <m:sSubSup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2400" b="1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</m:sSubSup>
                      <m:r>
                        <a:rPr lang="de-DE" sz="2400" i="1">
                          <a:latin typeface="Cambria Math" panose="02040503050406030204" pitchFamily="18" charset="0"/>
                        </a:rPr>
                        <m:t> 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2400" b="1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  <m:sup/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240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de-DE" sz="2400" b="1" i="0" smtClean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de-DE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2400" b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  <m:sup>
                              <m:r>
                                <a:rPr lang="de-DE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de-DE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400" b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  <m:sup>
                              <m:r>
                                <a:rPr lang="de-DE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</m:e>
                      </m:nary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de-DE" sz="2400" b="1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de-DE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↓</m:t>
                          </m:r>
                        </m:sub>
                        <m:sup/>
                      </m:sSubSup>
                      <m:sSubSup>
                        <m:sSubSupPr>
                          <m:ctrlPr>
                            <a:rPr lang="de-DE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2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sub>
                        <m:sup/>
                      </m:sSubSup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)+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2400" b="1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de-DE" sz="2400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lang="de-DE" sz="2400" i="1" smtClean="0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sz="2400" i="1">
                                      <a:solidFill>
                                        <a:srgbClr val="C50D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i="1">
                                      <a:solidFill>
                                        <a:srgbClr val="C50D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sz="2400" b="1">
                                      <a:solidFill>
                                        <a:srgbClr val="C50D2A"/>
                                      </a:solidFill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  <m:r>
                                    <a:rPr lang="de-DE" sz="2400" i="1">
                                      <a:solidFill>
                                        <a:srgbClr val="C50D2A"/>
                                      </a:solidFill>
                                      <a:latin typeface="Cambria Math" panose="02040503050406030204" pitchFamily="18" charset="0"/>
                                    </a:rPr>
                                    <m:t>↑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solidFill>
                                        <a:srgbClr val="C50D2A"/>
                                      </a:solidFill>
                                      <a:latin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de-DE" sz="2400" dirty="0">
                                  <a:solidFill>
                                    <a:srgbClr val="C50D2A"/>
                                  </a:solidFill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de-DE" sz="2400" i="1">
                                      <a:solidFill>
                                        <a:srgbClr val="C50D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i="1">
                                      <a:solidFill>
                                        <a:srgbClr val="C50D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sz="2400" b="1" i="1">
                                      <a:solidFill>
                                        <a:srgbClr val="C50D2A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2400" b="1">
                                      <a:solidFill>
                                        <a:srgbClr val="C50D2A"/>
                                      </a:solidFill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  <m:r>
                                    <a:rPr lang="de-DE" sz="2400" i="1">
                                      <a:solidFill>
                                        <a:srgbClr val="C50D2A"/>
                                      </a:solidFill>
                                      <a:latin typeface="Cambria Math" panose="02040503050406030204" pitchFamily="18" charset="0"/>
                                    </a:rPr>
                                    <m:t>↓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solidFill>
                                        <a:srgbClr val="C50D2A"/>
                                      </a:solidFill>
                                      <a:latin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de-DE" sz="2400" dirty="0"/>
              </a:p>
              <a:p>
                <a:pPr marL="0" indent="0">
                  <a:buNone/>
                </a:pPr>
                <a:endParaRPr lang="de-DE" sz="2500" dirty="0"/>
              </a:p>
              <a:p>
                <a:pPr marL="0" indent="0">
                  <a:buNone/>
                </a:pPr>
                <a:r>
                  <a:rPr lang="de-DE" sz="2400" dirty="0"/>
                  <a:t>with </a:t>
                </a:r>
                <a:r>
                  <a:rPr lang="de-DE" sz="2400" i="1" dirty="0" err="1"/>
                  <a:t>gap</a:t>
                </a:r>
                <a:r>
                  <a:rPr lang="de-DE" sz="2400" i="1" dirty="0"/>
                  <a:t> </a:t>
                </a:r>
                <a:r>
                  <a:rPr lang="de-DE" sz="2400" i="1" dirty="0" err="1"/>
                  <a:t>function</a:t>
                </a:r>
                <a:r>
                  <a:rPr lang="de-DE" sz="240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de-DE" sz="2400" b="1" i="0" smtClean="0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</m:sSub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sz="2400" b="1" i="0" smtClean="0"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de-DE" sz="2400" b="1" i="0" smtClean="0">
                            <a:latin typeface="Cambria Math" panose="02040503050406030204" pitchFamily="18" charset="0"/>
                          </a:rPr>
                          <m:t>´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DE" sz="2400" b="1" i="0" smtClean="0">
                                <a:latin typeface="Cambria Math" panose="02040503050406030204" pitchFamily="18" charset="0"/>
                              </a:rPr>
                              <m:t>𝐤𝐤</m:t>
                            </m:r>
                            <m:r>
                              <a:rPr lang="de-DE" sz="2400" b="1" i="0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sub>
                        </m:sSub>
                      </m:e>
                    </m:nary>
                    <m:d>
                      <m:dPr>
                        <m:begChr m:val="⟨"/>
                        <m:endChr m:val="⟩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400" b="1">
                                <a:latin typeface="Cambria Math" panose="02040503050406030204" pitchFamily="18" charset="0"/>
                              </a:rPr>
                              <m:t>𝐤</m:t>
                            </m:r>
                            <m:r>
                              <a:rPr lang="de-DE" sz="2400" b="1" i="1">
                                <a:latin typeface="Cambria Math" panose="02040503050406030204" pitchFamily="18" charset="0"/>
                              </a:rPr>
                              <m:t>´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↓</m:t>
                            </m:r>
                          </m:sub>
                          <m:sup/>
                        </m:sSubSup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de-DE" sz="2400" b="1">
                                <a:latin typeface="Cambria Math" panose="02040503050406030204" pitchFamily="18" charset="0"/>
                              </a:rPr>
                              <m:t>𝐤</m:t>
                            </m:r>
                            <m:r>
                              <a:rPr lang="de-DE" sz="2400" b="1" i="1">
                                <a:latin typeface="Cambria Math" panose="02040503050406030204" pitchFamily="18" charset="0"/>
                              </a:rPr>
                              <m:t>´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↑</m:t>
                            </m:r>
                          </m:sub>
                          <m:sup/>
                        </m:sSubSup>
                      </m:e>
                    </m:d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6AC851-2CD9-4375-9591-A0E4EC3C99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306" y="1926509"/>
                <a:ext cx="12098694" cy="4351338"/>
              </a:xfrm>
              <a:blipFill>
                <a:blip r:embed="rId2"/>
                <a:stretch>
                  <a:fillRect l="-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433AC-A015-46E3-A243-E2F23BF7A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2021/12/07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260AE-881D-4A0F-BE83-6E14F2E10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BCS theory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73250-A32B-4588-8E13-036EF9AD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82CC-A130-441E-A794-A7DECC856651}" type="slidenum">
              <a:rPr lang="de-DE" smtClean="0"/>
              <a:pPr/>
              <a:t>9</a:t>
            </a:fld>
            <a:endParaRPr lang="de-DE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0396F8-6422-4161-A4CF-AB439AD039FA}"/>
              </a:ext>
            </a:extLst>
          </p:cNvPr>
          <p:cNvCxnSpPr/>
          <p:nvPr/>
        </p:nvCxnSpPr>
        <p:spPr>
          <a:xfrm>
            <a:off x="579046" y="2970842"/>
            <a:ext cx="0" cy="1514167"/>
          </a:xfrm>
          <a:prstGeom prst="straightConnector1">
            <a:avLst/>
          </a:prstGeom>
          <a:ln w="19050">
            <a:solidFill>
              <a:srgbClr val="590E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67A280D-93D7-490D-A1F4-A548C4408DB9}"/>
                  </a:ext>
                </a:extLst>
              </p:cNvPr>
              <p:cNvSpPr/>
              <p:nvPr/>
            </p:nvSpPr>
            <p:spPr>
              <a:xfrm>
                <a:off x="2505117" y="3032448"/>
                <a:ext cx="8732100" cy="6954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≈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b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  <m:r>
                                <a:rPr lang="de-DE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  <m:sup/>
                          </m:sSubSup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b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  <m:r>
                                <a:rPr lang="de-DE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de-DE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de-DE" sz="1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1800" b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sz="1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sub>
                        <m:sup>
                          <m:r>
                            <a:rPr lang="de-DE" sz="1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m:rPr>
                          <m:nor/>
                        </m:rPr>
                        <a:rPr lang="de-DE" sz="1800" dirty="0">
                          <a:solidFill>
                            <a:srgbClr val="00B050"/>
                          </a:solidFill>
                        </a:rPr>
                        <m:t> </m:t>
                      </m:r>
                      <m:sSubSup>
                        <m:sSubSupPr>
                          <m:ctrlPr>
                            <a:rPr lang="de-DE" sz="1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1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800" b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sz="1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↓</m:t>
                          </m:r>
                        </m:sub>
                        <m:sup>
                          <m:r>
                            <a:rPr lang="de-DE" sz="1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de-DE" sz="1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b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  <m:sup>
                              <m:r>
                                <a:rPr lang="de-DE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de-DE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b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  <m:sup>
                              <m:r>
                                <a:rPr lang="de-DE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</m:e>
                      </m:d>
                      <m:r>
                        <a:rPr lang="de-DE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de-DE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´</m:t>
                          </m:r>
                          <m:r>
                            <a:rPr lang="de-DE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↓</m:t>
                          </m:r>
                        </m:sub>
                        <m:sup/>
                      </m:sSubSup>
                      <m:sSubSup>
                        <m:sSubSupPr>
                          <m:ctrlPr>
                            <a:rPr lang="de-DE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´</m:t>
                          </m:r>
                          <m:r>
                            <a:rPr lang="de-DE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sub>
                        <m:sup/>
                      </m:sSubSup>
                      <m:r>
                        <a:rPr lang="de-DE" sz="1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1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1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800" b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sz="18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  <m:r>
                                <a:rPr lang="de-DE" sz="1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  <m:sup/>
                          </m:sSubSup>
                          <m:sSubSup>
                            <m:sSubSupPr>
                              <m:ctrlPr>
                                <a:rPr lang="de-DE" sz="1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1800" b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sz="1800" b="1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  <m:r>
                                <a:rPr lang="de-DE" sz="1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  <m:sup/>
                          </m:sSubSup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solidFill>
                                <a:srgbClr val="C50D2A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i="1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b="1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i="1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  <m:sup>
                              <m:r>
                                <a:rPr lang="de-DE" i="1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de-DE" dirty="0">
                              <a:solidFill>
                                <a:srgbClr val="C50D2A"/>
                              </a:solidFill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de-DE" i="1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b="1" i="1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b="1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i="1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  <m:sup>
                              <m:r>
                                <a:rPr lang="de-DE" i="1">
                                  <a:solidFill>
                                    <a:srgbClr val="C50D2A"/>
                                  </a:solidFill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67A280D-93D7-490D-A1F4-A548C4408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117" y="3032448"/>
                <a:ext cx="8732100" cy="6954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>
            <a:extLst>
              <a:ext uri="{FF2B5EF4-FFF2-40B4-BE49-F238E27FC236}">
                <a16:creationId xmlns:a16="http://schemas.microsoft.com/office/drawing/2014/main" id="{BD54B3CB-07E2-42D8-A93B-8960E8EBCEB2}"/>
              </a:ext>
            </a:extLst>
          </p:cNvPr>
          <p:cNvSpPr/>
          <p:nvPr/>
        </p:nvSpPr>
        <p:spPr>
          <a:xfrm rot="16200000">
            <a:off x="4912342" y="1903670"/>
            <a:ext cx="119594" cy="238537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797A0BF-29F0-40D4-B4B4-347444D7AFA7}"/>
                  </a:ext>
                </a:extLst>
              </p:cNvPr>
              <p:cNvSpPr/>
              <p:nvPr/>
            </p:nvSpPr>
            <p:spPr>
              <a:xfrm>
                <a:off x="8599714" y="1717732"/>
                <a:ext cx="3592286" cy="1167814"/>
              </a:xfrm>
              <a:prstGeom prst="rect">
                <a:avLst/>
              </a:prstGeom>
              <a:solidFill>
                <a:srgbClr val="590E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1600" b="1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↑</m:t>
                          </m:r>
                        </m:sub>
                        <m:sup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m:rPr>
                          <m:nor/>
                        </m:rPr>
                        <a:rPr lang="de-DE" sz="1600" dirty="0"/>
                        <m:t> </m:t>
                      </m:r>
                      <m:sSubSup>
                        <m:sSubSup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1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600" b="1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↓</m:t>
                          </m:r>
                        </m:sub>
                        <m:sup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de-DE" sz="16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1600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  <m:sup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de-DE" sz="1600" dirty="0"/>
                            <m:t> </m:t>
                          </m:r>
                          <m:sSubSup>
                            <m:sSubSup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1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600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  <m:sup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</m:e>
                      </m:d>
                      <m:r>
                        <a:rPr lang="de-DE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1600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  <m:sup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de-DE" sz="1600" dirty="0"/>
                            <m:t> </m:t>
                          </m:r>
                          <m:sSubSup>
                            <m:sSubSup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1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600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  <m:sup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16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1600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  <m:sup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de-DE" sz="1600" dirty="0"/>
                            <m:t> </m:t>
                          </m:r>
                          <m:sSubSup>
                            <m:sSubSup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1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600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  <m:sup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</m:e>
                      </m:d>
                      <m:r>
                        <a:rPr lang="de-DE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1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600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sz="1600" b="1" i="1"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↓</m:t>
                              </m:r>
                            </m:sub>
                            <m:sup/>
                          </m:sSubSup>
                          <m:sSubSup>
                            <m:sSubSup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1600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de-DE" sz="1600" b="1" i="1"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de-DE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797A0BF-29F0-40D4-B4B4-347444D7AF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714" y="1717732"/>
                <a:ext cx="3592286" cy="11678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1677F4E-C5ED-4619-A983-B4836FA9E7CF}"/>
              </a:ext>
            </a:extLst>
          </p:cNvPr>
          <p:cNvSpPr txBox="1"/>
          <p:nvPr/>
        </p:nvSpPr>
        <p:spPr>
          <a:xfrm>
            <a:off x="0" y="211236"/>
            <a:ext cx="213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C50D2A"/>
                </a:solidFill>
              </a:rPr>
              <a:t>2.2  Mean-</a:t>
            </a:r>
            <a:r>
              <a:rPr lang="de-DE" sz="1400" dirty="0" err="1">
                <a:solidFill>
                  <a:srgbClr val="C50D2A"/>
                </a:solidFill>
              </a:rPr>
              <a:t>field</a:t>
            </a:r>
            <a:r>
              <a:rPr lang="de-DE" sz="1400" dirty="0">
                <a:solidFill>
                  <a:srgbClr val="C50D2A"/>
                </a:solidFill>
              </a:rPr>
              <a:t> </a:t>
            </a:r>
            <a:r>
              <a:rPr lang="de-DE" sz="1400" dirty="0" err="1">
                <a:solidFill>
                  <a:srgbClr val="C50D2A"/>
                </a:solidFill>
              </a:rPr>
              <a:t>decoupling</a:t>
            </a:r>
            <a:endParaRPr lang="en-US" sz="1400" dirty="0">
              <a:solidFill>
                <a:srgbClr val="C50D2A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469967D-AB36-4124-A653-2385BFAD0C97}"/>
              </a:ext>
            </a:extLst>
          </p:cNvPr>
          <p:cNvSpPr/>
          <p:nvPr/>
        </p:nvSpPr>
        <p:spPr>
          <a:xfrm>
            <a:off x="3995993" y="3094302"/>
            <a:ext cx="1006588" cy="69547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4ABE7A-3C17-4117-8263-F8160EF3522A}"/>
              </a:ext>
            </a:extLst>
          </p:cNvPr>
          <p:cNvSpPr/>
          <p:nvPr/>
        </p:nvSpPr>
        <p:spPr>
          <a:xfrm>
            <a:off x="5989322" y="3071700"/>
            <a:ext cx="1006588" cy="69547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C541EB-DE99-48B4-B88B-9F98CCDA918D}"/>
              </a:ext>
            </a:extLst>
          </p:cNvPr>
          <p:cNvSpPr/>
          <p:nvPr/>
        </p:nvSpPr>
        <p:spPr>
          <a:xfrm>
            <a:off x="8049336" y="3071700"/>
            <a:ext cx="1006588" cy="69547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1D8BBBD-77D2-4ECB-9AC3-D027CA523D21}"/>
              </a:ext>
            </a:extLst>
          </p:cNvPr>
          <p:cNvSpPr/>
          <p:nvPr/>
        </p:nvSpPr>
        <p:spPr>
          <a:xfrm>
            <a:off x="3064142" y="4573811"/>
            <a:ext cx="445974" cy="40532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BD3BBF7-3D12-4E31-BE38-6D8B734A9EED}"/>
              </a:ext>
            </a:extLst>
          </p:cNvPr>
          <p:cNvSpPr/>
          <p:nvPr/>
        </p:nvSpPr>
        <p:spPr>
          <a:xfrm>
            <a:off x="4623438" y="4573811"/>
            <a:ext cx="445974" cy="40532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FC221CD-85E3-492F-9C19-1B1A9A051BDA}"/>
              </a:ext>
            </a:extLst>
          </p:cNvPr>
          <p:cNvSpPr/>
          <p:nvPr/>
        </p:nvSpPr>
        <p:spPr>
          <a:xfrm>
            <a:off x="6670447" y="4573811"/>
            <a:ext cx="445974" cy="40532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2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">
  <a:themeElements>
    <a:clrScheme name="Benutzerdefiniert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E8727B"/>
      </a:accent1>
      <a:accent2>
        <a:srgbClr val="C50D2A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0</TotalTime>
  <Words>1738</Words>
  <Application>Microsoft Office PowerPoint</Application>
  <PresentationFormat>Widescreen</PresentationFormat>
  <Paragraphs>402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Wingdings</vt:lpstr>
      <vt:lpstr>Office</vt:lpstr>
      <vt:lpstr>BCS theory</vt:lpstr>
      <vt:lpstr>Outline</vt:lpstr>
      <vt:lpstr>Superconductivity</vt:lpstr>
      <vt:lpstr>Superconductivity – Cooper pair</vt:lpstr>
      <vt:lpstr>PowerPoint Presentation</vt:lpstr>
      <vt:lpstr>BCS Hamiltonian</vt:lpstr>
      <vt:lpstr>Solving the BCS Hamiltonian</vt:lpstr>
      <vt:lpstr>Mean-field decoupling</vt:lpstr>
      <vt:lpstr>Mean-field decoupling</vt:lpstr>
      <vt:lpstr>Solving the BCS Hamiltonian</vt:lpstr>
      <vt:lpstr>Bogoliubov transformation (Bogoljubov 1958) </vt:lpstr>
      <vt:lpstr>Bogoliubov transformation</vt:lpstr>
      <vt:lpstr>Diagonalization condition</vt:lpstr>
      <vt:lpstr>Bogoliubov Hamiltonian</vt:lpstr>
      <vt:lpstr>Gap equation</vt:lpstr>
      <vt:lpstr>Gap equation at T = 0</vt:lpstr>
      <vt:lpstr>Energy dispersion and gap</vt:lpstr>
      <vt:lpstr>BCS ground state ├ 〖|Ψ〗_BCS ⟩</vt:lpstr>
      <vt:lpstr>PowerPoint Presentation</vt:lpstr>
      <vt:lpstr>Comparison with measurement</vt:lpstr>
      <vt:lpstr>Bogoliubov transformation in AMO physics</vt:lpstr>
      <vt:lpstr>Summary</vt:lpstr>
      <vt:lpstr>Literature</vt:lpstr>
      <vt:lpstr>PowerPoint Presentation</vt:lpstr>
      <vt:lpstr>Cooper pair momentum</vt:lpstr>
      <vt:lpstr>Tunneling spectroscopy</vt:lpstr>
      <vt:lpstr>Bogoliubons</vt:lpstr>
      <vt:lpstr>Assumptions / Approximations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BCS theory</dc:title>
  <dc:creator>Marie Hofmann01</dc:creator>
  <cp:lastModifiedBy>Marie Hofmann</cp:lastModifiedBy>
  <cp:revision>118</cp:revision>
  <dcterms:created xsi:type="dcterms:W3CDTF">2021-10-29T16:18:20Z</dcterms:created>
  <dcterms:modified xsi:type="dcterms:W3CDTF">2021-12-07T15:05:20Z</dcterms:modified>
</cp:coreProperties>
</file>