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7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8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9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9" r:id="rId6"/>
    <p:sldMasterId id="2147483734" r:id="rId7"/>
    <p:sldMasterId id="2147483770" r:id="rId8"/>
    <p:sldMasterId id="2147483794" r:id="rId9"/>
    <p:sldMasterId id="2147483818" r:id="rId10"/>
  </p:sldMasterIdLst>
  <p:notesMasterIdLst>
    <p:notesMasterId r:id="rId22"/>
  </p:notesMasterIdLst>
  <p:sldIdLst>
    <p:sldId id="256" r:id="rId11"/>
    <p:sldId id="325" r:id="rId12"/>
    <p:sldId id="259" r:id="rId13"/>
    <p:sldId id="305" r:id="rId14"/>
    <p:sldId id="274" r:id="rId15"/>
    <p:sldId id="268" r:id="rId16"/>
    <p:sldId id="302" r:id="rId17"/>
    <p:sldId id="306" r:id="rId18"/>
    <p:sldId id="327" r:id="rId19"/>
    <p:sldId id="271" r:id="rId20"/>
    <p:sldId id="30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0008B0"/>
    <a:srgbClr val="FFDF79"/>
    <a:srgbClr val="F8F8F8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46" autoAdjust="0"/>
    <p:restoredTop sz="94660"/>
  </p:normalViewPr>
  <p:slideViewPr>
    <p:cSldViewPr>
      <p:cViewPr varScale="1">
        <p:scale>
          <a:sx n="130" d="100"/>
          <a:sy n="130" d="100"/>
        </p:scale>
        <p:origin x="7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5T18:05:43.6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114 1297 6297,'-47'42'-1636,"9"-4"1372,9-26 2917,61-20 1089,80-81-1879,304-232-32,-60 44-2526,-285 218-929,1 6-869</inkml:trace>
  <inkml:trace contextRef="#ctx0" brushRef="#br0" timeOffset="6115.517">376 415 992,'-4'-12'-280</inkml:trace>
  <inkml:trace contextRef="#ctx0" brushRef="#br0" timeOffset="6396.345">354 356 1112,'-6'-5'1176,"3"0"-127,1 0-697,-1 1-304</inkml:trace>
  <inkml:trace contextRef="#ctx0" brushRef="#br0" timeOffset="6656.511">294 308 4065,'-18'-19'5009,"-3"-5"-3703,11 11 2116,10 13-3252,3 0 300,96 13 54,0-4 1,9-4-525,-27-1 115,-78-4-122,-1-1 9,1 1 0,-1 0 0,0 0 0,1 0 0,-1 0 0,0 0 0,1 0 0,-1 1 0,0-1 0,0 1 1,1 0-1,-1-1 0,0 1 0,0 0 0,0 0 0,0 0 0,0 1 0,0-1 0,0 0 0,0 1 0,0 0 0,-1-1 0,1 1 0,-1 0 0,1 0 1,-1-1-1,0 1 0,1 1-2,-19 16-4740,10-15 624</inkml:trace>
  <inkml:trace contextRef="#ctx0" brushRef="#br0" timeOffset="7290.227">702 169 2104,'-14'-18'5991,"5"45"-2928,47-8-353,101 51-2052,-139-69-647,0-1 0,-1 0 0,1 0 1,0 0-1,-1 0 0,1 1 0,0-1 0,-1 0 1,1 0-1,0 1 0,-1-1 0,1 0 0,0 0 1,0 1-1,-1-1 0,1 0 0,0 1 0,0-1 1,0 0-1,-1 1 0,1-1 0,0 1 0,0-1 1,0 0-1,0 1 0,0-1 0,0 1 0,0-1 1,0 0-1,0 1 0,0-1 0,0 0 0,0 1 1,0-1-1,0 1 0,0-1 0,1 0 1,-1 1-1,0-1 0,0 0 0,0 1 0,0-1 1,1 0-1,-1 1 0,0-1 0,0 0 0,1 1 1,-1-1-1,0 0 0,1 0 0,-1 1 0,0-1 1,1 0-1,-1 0 0,0 0 0,1 1 0,-1-1 1,0 0-1,1 0 0,-1 0 0,1 0 0,-1 0 1,0 0-1,1 0 0,-1 0 0,1 0 0,-1 0 1,0 0-1,1 0 0,-1 0-11,-33 10 581,25-8-550,-9 2 113,0 2-1,0 0 1,0 0-1,1 2 1,0 0 0,-10 7-144,23-13-141,1 0 1,-1 1 0,1-1 0,0 1 0,-1-1 0,1 1 0,1-1-1,-1 1 1,0 0 0,1 0 0,-1 0 0,1 0 0,0 0 0,0 0 0,0 1-1,0-1 1,1 0 0,-1 0 0,1 1 0,0-1 0,0 0 0,0 1-1,0-1 1,0 0 0,1 2 140,5 14-4806</inkml:trace>
  <inkml:trace contextRef="#ctx0" brushRef="#br0" timeOffset="8426.642">1036 78 5369,'10'-32'3800,"-9"30"-3701,0-1 0,1 0 0,-1 0 0,1 0 0,0 1 0,0-1 0,0 1 1,0 0-1,0-1 0,1 1 0,-1 0 0,1 0 0,-1 0 0,1 1 0,0-1 0,0 1 0,0-1 0,0 1 0,0 0 0,0 0 0,0 0 0,0 1 0,0-1 0,1 1-99,127 1 1497,-129 0-1467,0-1 0,0 1 1,0 0-1,0 0 0,0 0 0,0 0 1,0 0-1,0 0 0,0 0 0,0 1 1,0-1-1,-1 1 0,1-1 0,-1 1 1,1 0-1,-1 0 0,0-1 0,0 1 1,1 0-1,-1 0 0,0 0 0,-1 0 1,1 1-1,0-1 0,-1 0 0,1 0 1,-1 0-1,0 1 0,1-1 1,-1 0-1,0 0 0,-1 1 0,1-1 1,0 0-1,0 0 0,-1 0 0,0 1 1,1-1-1,-1 0 0,0 0 0,0 0 1,0 0-1,0 0 0,0 0 0,-2 1-30,-7 12 41,-1-1 0,0 0 0,-1-1 0,-1 0 0,0-1-1,-1 0 1,0-1 0,-14 8-41,-31-2-79,238-10 78,-177-7 35,-1 0 1,0 0-1,1 0 0,-1 0 1,0 1-1,1-1 0,-1 0 1,0 1-1,1-1 0,-1 1 0,0-1 1,0 1-1,1-1 0,-1 1 1,0 0-1,0 0 0,0-1 0,0 1 1,0 0-1,0 0 0,0 0 1,0 0-1,0 0 0,-1 1 1,1-1-1,0 0 0,-1 0 0,1 0 1,-1 1-1,1-1 0,-1 0 1,1 1-1,-1-1 0,0 0 1,0 1-1,0-1 0,0 0 0,0 1 1,0-1-1,0 0 0,0 1 1,0-1-1,-1 1 0,1-1 0,-1 0 1,1 1-35,-4 6 75,0-1 1,0 0 0,0 0 0,-1-1-1,0 1 1,0-1 0,0 0-1,-1-1 1,-5 5-76,-10 11 60,-10 10-130,0-1 0,-3-2 0,0-2 0,-17 10 70,43-30-232,1-2-1,-1 1 1,1-1-1,-1 0 1,0-1-1,-1 0 0,1 0 1,-1 0-1,1-1 1,-1-1-1,-2 1 233,-1-3-3194</inkml:trace>
  <inkml:trace contextRef="#ctx0" brushRef="#br0" timeOffset="17445.191">1691 186 3569,'-2'-1'4998,"-6"-6"-3810,14-6 1102,1-20-753,-20-10 376,13 42-1891,0 0 0,0-1-1,0 1 1,-1 0 0,1 0-1,0 0 1,-1 0 0,1-1-1,-1 1 1,0 0 0,1 0-1,-1 0 1,0 0-1,1 0 1,-1 0 0,0 0-1,0 1 1,0-1 0,0 0-1,0 0 1,0 1 0,0-1-1,0 0 1,0 1 0,0-1-1,0 1 1,-1 0 0,1-1-1,0 1 1,0 0 0,0 0-1,-1-1 1,1 1 0,0 0-1,0 0 1,-1 1 0,1-1-1,0 0 1,0 0-1,0 0 1,-1 1 0,1-1-1,0 1 1,0-1 0,0 1-1,0-1 1,0 1 0,0 0-1,0-1 1,0 1 0,0 0-1,0 0 1,0 0 0,0 0-1,1 0 1,-1 0 0,0 0-1,1 0 1,-1 0-22,-37 12 167,-50 47 283,50-11-211,32-42-199,1 0 0,0 1 0,0 0 0,1 0-1,0 0 1,0 1 0,1-1 0,0 1 0,-1 5-40,0 3-3,2-14-1,1 0 0,1-1 0,-1 1 1,0 0-1,1 0 0,-1 0 0,1-1 0,0 1 0,0 0 1,0 0-1,0 0 0,1 0 0,-1 0 0,1-1 0,0 1 1,-1 0-1,1 0 0,1 0 4,1 2-5,0-1 1,0 0 0,1 0-1,0-1 1,-1 1-1,1-1 1,0 0-1,1 0 1,-1 0 0,1-1-1,-1 1 1,1-1-1,0 0 1,-1 0 0,1-1-1,0 1 1,0-1-1,0 0 1,1-1-1,-1 1 1,0-1 0,0 0-1,0 0 1,0-1-1,0 1 1,1-1-1,-1 0 1,0-1 0,0 1-1,-1-1 1,1 0-1,0 0 1,-1-1-1,1 1 1,-1-1 0,0 0-1,1 0 1,0-1 4,12-9 1,-12 11 0,-1 0 0,0-1 0,0 0 0,-1 0 0,1 0 0,-1 0 0,1-1 0,-1 1 0,0-1-1,0 0 1,-1 0 0,1 0 0,-1 0 0,1-1-1,15-25 32,-5 6 0,-12-14 64,7 3-77,-8 34-14,-1-1-1,1 1 0,0 0 1,-1 0-1,1 0 1,-1-1-1,1 1 0,-1 0 1,1 0-1,-1 0 0,0 0 1,1 0-1,-1 0 1,0 0-1,0 0 0,0 1 1,0-1-1,0 0 1,0 0-1,0 1 0,0-1 1,0 0-1,0 1 1,0-1-1,-1 1 0,0-1-4,-6-3 30,-18 9-72,16 0-1904,6-1-1095,-2 0-2125</inkml:trace>
  <inkml:trace contextRef="#ctx0" brushRef="#br0" timeOffset="19319.46">1787 443 2104,'-32'5'8869,"31"-6"-8785,1 0-1,0 0 1,-1-1 0,1 1-1,0 0 1,0 0 0,0 0-1,0-1 1,0 1 0,0 0-1,0 0 1,0-1 0,0 1-1,1 0 1,-1 0 0,0 0-1,1 0 1,-1-1 0,1 1-1,-1 0 1,1 0 0,0 0-1,-1 0 1,1 0 0,0 0 0,0 0-1,0 1 1,0-1 0,0 0-1,1 0-83,-2 0 12,66-86 720,-29 56-603,-36 31-94,-1 1 0,1-1 0,0 0 0,-1 1 0,1-1 0,0 1 0,-1-1 0,1 1 0,-1-1 0,1 1 0,-1-1 0,1 1 0,-1 0 0,1-1 0,-1 1 0,0 0 0,1-1 0,-1 1 0,0 0 0,1-1 0,-1 1 0,0 0 0,0 0 0,0-1 0,0 1 0,0 0 0,0 0 0,0-1 0,0 1 0,0 0 0,0 0 0,0-1 0,0 1 0,0 0 0,-1 0 0,1-1 0,0 1-35,0 0 28,-18 133 570,11-103-601,20-47-84,60-112-231,-73 128 318,0 1 1,0-1 0,0 1 0,0-1-1,0 0 1,0 1 0,0-1 0,1 1-1,-1-1 1,0 1 0,0-1 0,1 0-1,-1 1 1,0-1 0,1 0 0,-1 1-1,0-1 1,1 0 0,-1 1-1,0-1 1,1 0 0,-1 0 0,0 1-1,1-1 1,-1 0 0,1 0 0,-1 0-1,1 0 1,-1 0 0,1 1 0,-1-1-1,0 0 1,1 0 0,-1 0 0,1 0-1,-1 0 1,1 0 0,-1-1 0,1 1-1,-1 0 1,1 0 0,-1 0-1,0 0 1,1 0 0,-1-1 0,1 1-1,-1 0 1,0 0 0,1-1 0,-1 1-1,1 0 1,-1-1 0,0 1 0,0 0-1,1-1 1,-1 1 0,0 0 0,0-1-1,1 1 1,-1-1 0,0 1-1,0-1 1,0 1 0,0 0 0,1-1-1,4 139 0,-4-138-18,0 1 0,0-1 0,0 0 0,0 1 0,0-1 0,0 0 0,0 0 0,0 0 0,0 0-1,0 1 1,0-2 0,0 1 0,0 0 0,0 0 0,0 0 0,0 0 0,0-1 0,0 1 0,0 0 0,0-1 0,0 1 0,0-1 0,0 1 0,0-1 0,0 1 0,-1-1 0,1 0 0,0 1 0,0-1 0,-1 0 0,1 0 0,0 1 0,-1-1 0,1 0 0,-1 0 0,1 0 0,-1 0 0,1 0 0,-1 0 0,0 0 0,1 0 0,-1 0 0,0 0 0,0 0 18,2-2-107,62-70-607,-62 103 2166,-14 45 475,20-54-2589,7-26-1819</inkml:trace>
  <inkml:trace contextRef="#ctx0" brushRef="#br0" timeOffset="20349.341">2215 355 3065,'0'0'187,"0"-1"1,-1 1 0,1-1 0,-1 1-1,1-1 1,0 1 0,0-1 0,-1 1-1,1-1 1,0 1 0,0-1 0,0 1-1,-1-1 1,1 1 0,0-1 0,0 1-1,0-1 1,0 0 0,0 1 0,0-1-1,0 1 1,0-1 0,1 1-1,-1-1 1,0 0 0,0 1 0,0-1-1,0 1 1,1-1 0,-1 1 0,0-1-1,1 1 1,-1-1 0,0 1 0,1 0-1,-1-1 1,1 1 0,-1-1 0,0 1-1,1-1-187,3-2 827,-11-4 3470,-22 76-2527,27 15-653,2-81-1112,0 1 1,1-1-1,0 0 0,0-1 0,-1 1 1,2 0-1,-1 0 0,0 0 0,0 0 0,1-1 1,0 1-1,-1-1 0,1 1 0,0-1 1,0 0-1,1 0 0,-1 0 0,0 0 1,1 0-1,-1 0 0,1 0 0,-1-1 1,1 0-1,0 1 0,1-1-5,-2 0-43,1-1 0,-1 0 1,0 0-1,1 0 0,-1 0 0,0 0 0,1 0 0,-1-1 1,0 1-1,0-1 0,1 0 0,-1 0 0,0 1 1,0-2-1,0 1 0,0 0 0,0 0 0,0 0 0,1-2 43,21-19-1354</inkml:trace>
  <inkml:trace contextRef="#ctx0" brushRef="#br0" timeOffset="20923.769">2343 452 5265,'9'-22'6195,"-8"18"-5954,1 0 1,0 0 0,0 0-1,0 0 1,0 0 0,1 1-1,0-1 1,-1 1-1,1-1 1,1 1 0,-1 0-1,0 0 1,1 0-1,0 1 1,-1-1 0,1 1-1,2-1-241,-5 4 49,1-1 0,-1 1 0,1-1 0,0 1 0,-1 0 0,0-1 0,1 1 0,-1 0 0,0 0 0,1 0 0,-1 0 0,0 0 0,0 1 0,0-1 0,0 0 0,0 0 0,0 1 0,0-1 0,0 1 0,0-1 0,-1 1 0,1-1 0,-1 1 0,1-1 0,-1 1 0,1-1 0,-1 1 0,0 0 0,0-1 0,0 1 0,0 0 0,0-1 0,0 1 0,0 0-49,-4 49 1003,3-49-995,0-1-1,0 1 1,0 0 0,1 0-1,-1 0 1,1 0 0,-1 0-1,1 0 1,0 0 0,-1 0 0,1 0-1,0 0 1,0 0 0,0 0-1,1 0 1,-1 0 0,1 0-1,-1 0 1,1 0 0,-1 0-1,1 0 1,0-1 0,0 1 0,0 0-1,0 0 1,0 0-8,16-20-121,57-74 26,-74 91 119,1 0 1,0 0-1,0 0 0,0-1 1,0 1-1,0 0 1,0 1-1,0-1 0,1 0 1,-1 0-1,0 0 1,0 1-1,1-1 0,-1 1 1,1-1-1,-1 1 0,0-1 1,1 1-1,-1 0 1,1 0-1,-1-1 0,1 1 1,-1 0-1,0 0 1,1 1-1,-1-1 0,1 0 1,-1 0-1,1 1 0,-1-1 1,0 1-1,1-1 1,-1 1-1,0 0 0,1-1 1,-1 1-1,0 0 1,0 0-1,0 0 0,0 0 1,0 0-1,1 1-24,-1 100 1578,-1-101-1776,0 6-43,3-6-2844,3-9-1226</inkml:trace>
  <inkml:trace contextRef="#ctx0" brushRef="#br0" timeOffset="21170.547">2373 16 18236,'-4'0'1192,"-2"-2"-672,8-4-912,3 4-760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9F68DD-4E19-4D45-8B75-22F238D31554}" type="datetimeFigureOut">
              <a:rPr lang="en-US" smtClean="0"/>
              <a:t>2021-10-25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696D5A-791F-4EC3-B408-2499C5EE4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39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96D5A-791F-4EC3-B408-2499C5EE47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88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C148A-4D1F-448F-BA63-CA6B9664A464}" type="datetimeFigureOut">
              <a:rPr lang="en-US" smtClean="0"/>
              <a:t>2021-10-25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4B4FC-7A9E-4013-8152-99A199017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36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C148A-4D1F-448F-BA63-CA6B9664A464}" type="datetimeFigureOut">
              <a:rPr lang="en-US" smtClean="0"/>
              <a:t>2021-10-25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4B4FC-7A9E-4013-8152-99A199017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53801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FFFFFF"/>
                </a:solidFill>
              </a:rPr>
              <a:t>Klaus.blaum@mpi-hd.mpg.de</a:t>
            </a:r>
          </a:p>
        </p:txBody>
      </p:sp>
    </p:spTree>
    <p:extLst>
      <p:ext uri="{BB962C8B-B14F-4D97-AF65-F5344CB8AC3E}">
        <p14:creationId xmlns:p14="http://schemas.microsoft.com/office/powerpoint/2010/main" val="340055344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FFFFFF"/>
                </a:solidFill>
              </a:rPr>
              <a:t>Klaus.blaum@mpi-hd.mpg.de</a:t>
            </a:r>
          </a:p>
        </p:txBody>
      </p:sp>
    </p:spTree>
    <p:extLst>
      <p:ext uri="{BB962C8B-B14F-4D97-AF65-F5344CB8AC3E}">
        <p14:creationId xmlns:p14="http://schemas.microsoft.com/office/powerpoint/2010/main" val="328373582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84975" y="53975"/>
            <a:ext cx="2108200" cy="607218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53975"/>
            <a:ext cx="6175375" cy="60721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FFFFFF"/>
                </a:solidFill>
              </a:rPr>
              <a:t>Klaus.blaum@mpi-hd.mpg.de</a:t>
            </a:r>
          </a:p>
        </p:txBody>
      </p:sp>
    </p:spTree>
    <p:extLst>
      <p:ext uri="{BB962C8B-B14F-4D97-AF65-F5344CB8AC3E}">
        <p14:creationId xmlns:p14="http://schemas.microsoft.com/office/powerpoint/2010/main" val="94955591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7BD5B7-07F9-48B1-B460-C857B367BF01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20515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0A31B0-1B3B-498D-88ED-701CA8A3A259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58277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424130-AE22-488F-BA9E-E846E5E7693A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26696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E4309C-88B0-406B-8EDE-78A106EDF627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55446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8B8664-214E-4987-BA3D-B4EA54328EC4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92439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17BC68-FDCE-4CF5-AC4B-B1D2CC5FF35E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9155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EC90C2-76CA-42DA-A1EC-64F7FE4F2AD6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04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C148A-4D1F-448F-BA63-CA6B9664A464}" type="datetimeFigureOut">
              <a:rPr lang="en-US" smtClean="0"/>
              <a:t>2021-10-25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4B4FC-7A9E-4013-8152-99A199017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35662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7472C5-382B-4848-9813-77853706316E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9912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2D1D31-53CF-4456-B2E2-DE462049BF54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30208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C40B97-287D-428F-82C3-46A28C39A64C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64683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B76230-15EE-443E-ADCA-853E3E58269C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53944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BD5B7-07F9-48B1-B460-C857B367BF01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20170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A31B0-1B3B-498D-88ED-701CA8A3A259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78794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24130-AE22-488F-BA9E-E846E5E7693A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4907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4309C-88B0-406B-8EDE-78A106EDF627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42291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B8664-214E-4987-BA3D-B4EA54328EC4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55095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7BC68-FDCE-4CF5-AC4B-B1D2CC5FF35E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068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7BD5B7-07F9-48B1-B460-C857B367BF01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26292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C90C2-76CA-42DA-A1EC-64F7FE4F2AD6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72561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472C5-382B-4848-9813-77853706316E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6404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2D1D31-53CF-4456-B2E2-DE462049BF54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78684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40B97-287D-428F-82C3-46A28C39A64C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43514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76230-15EE-443E-ADCA-853E3E58269C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58267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02280E-A1DF-4200-A75F-361895742FE6}" type="slidenum">
              <a:rPr lang="de-DE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0625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0A31B0-1B3B-498D-88ED-701CA8A3A259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3657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424130-AE22-488F-BA9E-E846E5E7693A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1335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E4309C-88B0-406B-8EDE-78A106EDF627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6925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8B8664-214E-4987-BA3D-B4EA54328EC4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8757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17BC68-FDCE-4CF5-AC4B-B1D2CC5FF35E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6677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EC90C2-76CA-42DA-A1EC-64F7FE4F2AD6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7023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7472C5-382B-4848-9813-77853706316E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143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C148A-4D1F-448F-BA63-CA6B9664A464}" type="datetimeFigureOut">
              <a:rPr lang="en-US" smtClean="0"/>
              <a:t>2021-10-25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4B4FC-7A9E-4013-8152-99A199017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6512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2D1D31-53CF-4456-B2E2-DE462049BF54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3005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C40B97-287D-428F-82C3-46A28C39A64C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4712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B76230-15EE-443E-ADCA-853E3E58269C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277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8E50BDF-173A-4E62-9057-90DD14096BF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92138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3032A73-C284-4EAF-AA5B-6CAC30B7A2F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43546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C98066A-4D1B-4E40-8535-8838188D840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40466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392DB02-A625-44A5-89DE-E01DA8072E4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08405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7964C00-F882-4DAD-83E9-F13C84419EE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54155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560110F-568B-440C-ADEF-80C877A9BD1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34810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767654D-E76B-4FFE-B177-81E71F30AD2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6276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C148A-4D1F-448F-BA63-CA6B9664A464}" type="datetimeFigureOut">
              <a:rPr lang="en-US" smtClean="0"/>
              <a:t>2021-10-25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4B4FC-7A9E-4013-8152-99A199017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5719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47D6B63-DEBF-4C45-9668-A83FE2F68F1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3482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58D85CB-29ED-4F27-9CEB-2D2AE34F3FF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6271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98EEE0C-0AA7-4FDC-BCA8-FAD29A1879C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77657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C5AB14F-AD81-43B3-822A-12F9B6450C5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14638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7BD5B7-07F9-48B1-B460-C857B367BF01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2429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0A31B0-1B3B-498D-88ED-701CA8A3A259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2379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424130-AE22-488F-BA9E-E846E5E7693A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1362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E4309C-88B0-406B-8EDE-78A106EDF627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8628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8B8664-214E-4987-BA3D-B4EA54328EC4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1238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17BC68-FDCE-4CF5-AC4B-B1D2CC5FF35E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6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C148A-4D1F-448F-BA63-CA6B9664A464}" type="datetimeFigureOut">
              <a:rPr lang="en-US" smtClean="0"/>
              <a:t>2021-10-25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4B4FC-7A9E-4013-8152-99A199017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2070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EC90C2-76CA-42DA-A1EC-64F7FE4F2AD6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9394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7472C5-382B-4848-9813-77853706316E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0590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2D1D31-53CF-4456-B2E2-DE462049BF54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7808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C40B97-287D-428F-82C3-46A28C39A64C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2381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B76230-15EE-443E-ADCA-853E3E58269C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4232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BD5B7-07F9-48B1-B460-C857B367BF01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0493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A31B0-1B3B-498D-88ED-701CA8A3A259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6073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24130-AE22-488F-BA9E-E846E5E7693A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6461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4309C-88B0-406B-8EDE-78A106EDF627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203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B8664-214E-4987-BA3D-B4EA54328EC4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821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C148A-4D1F-448F-BA63-CA6B9664A464}" type="datetimeFigureOut">
              <a:rPr lang="en-US" smtClean="0"/>
              <a:t>2021-10-25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4B4FC-7A9E-4013-8152-99A199017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4458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7BC68-FDCE-4CF5-AC4B-B1D2CC5FF35E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8369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C90C2-76CA-42DA-A1EC-64F7FE4F2AD6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2633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472C5-382B-4848-9813-77853706316E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7323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2D1D31-53CF-4456-B2E2-DE462049BF54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11893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40B97-287D-428F-82C3-46A28C39A64C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68445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76230-15EE-443E-ADCA-853E3E58269C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77769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02280E-A1DF-4200-A75F-361895742FE6}" type="slidenum">
              <a:rPr lang="de-DE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76807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BD5B7-07F9-48B1-B460-C857B367BF01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24641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A31B0-1B3B-498D-88ED-701CA8A3A259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4291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24130-AE22-488F-BA9E-E846E5E7693A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68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C148A-4D1F-448F-BA63-CA6B9664A464}" type="datetimeFigureOut">
              <a:rPr lang="en-US" smtClean="0"/>
              <a:t>2021-10-25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4B4FC-7A9E-4013-8152-99A199017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45724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4309C-88B0-406B-8EDE-78A106EDF627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2286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B8664-214E-4987-BA3D-B4EA54328EC4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18337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7BC68-FDCE-4CF5-AC4B-B1D2CC5FF35E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23068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C90C2-76CA-42DA-A1EC-64F7FE4F2AD6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88313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472C5-382B-4848-9813-77853706316E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3570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2D1D31-53CF-4456-B2E2-DE462049BF54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69957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40B97-287D-428F-82C3-46A28C39A64C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10562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76230-15EE-443E-ADCA-853E3E58269C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48119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02280E-A1DF-4200-A75F-361895742FE6}" type="slidenum">
              <a:rPr lang="de-DE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55660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7"/>
          <p:cNvSpPr txBox="1">
            <a:spLocks noChangeArrowheads="1"/>
          </p:cNvSpPr>
          <p:nvPr userDrawn="1"/>
        </p:nvSpPr>
        <p:spPr bwMode="auto">
          <a:xfrm>
            <a:off x="6818313" y="990600"/>
            <a:ext cx="2325687" cy="58674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0" y="0"/>
            <a:ext cx="9144000" cy="1096963"/>
          </a:xfrm>
          <a:prstGeom prst="rect">
            <a:avLst/>
          </a:prstGeom>
          <a:solidFill>
            <a:srgbClr val="A02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 userDrawn="1"/>
        </p:nvSpPr>
        <p:spPr bwMode="auto">
          <a:xfrm>
            <a:off x="533400" y="6392863"/>
            <a:ext cx="57912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 defTabSz="457200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600">
                <a:solidFill>
                  <a:srgbClr val="6E615D"/>
                </a:solidFill>
                <a:cs typeface="Arial" pitchFamily="34" charset="0"/>
              </a:rPr>
              <a:t>Owned and operated as a joint venture by a consortium of Canadian universities via a contribution through the National Research Council Canada </a:t>
            </a:r>
          </a:p>
          <a:p>
            <a:pPr algn="r" defTabSz="457200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600">
                <a:solidFill>
                  <a:srgbClr val="6E615D"/>
                </a:solidFill>
                <a:cs typeface="Arial" pitchFamily="34" charset="0"/>
              </a:rPr>
              <a:t>Propriété d’un consortium d’universités canadiennes, géré en co-entreprise à partir d’une contribution administrée par le Conseil national de recherches Canada</a:t>
            </a:r>
            <a:endParaRPr lang="en-US" sz="600" i="1">
              <a:solidFill>
                <a:srgbClr val="6E615D"/>
              </a:solidFill>
              <a:latin typeface="Arial Black" pitchFamily="34" charset="0"/>
            </a:endParaRPr>
          </a:p>
        </p:txBody>
      </p:sp>
      <p:sp>
        <p:nvSpPr>
          <p:cNvPr id="14" name="Rectangle 12"/>
          <p:cNvSpPr>
            <a:spLocks noChangeArrowheads="1"/>
          </p:cNvSpPr>
          <p:nvPr userDrawn="1"/>
        </p:nvSpPr>
        <p:spPr bwMode="auto">
          <a:xfrm>
            <a:off x="0" y="2239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 userDrawn="1"/>
        </p:nvSpPr>
        <p:spPr bwMode="auto">
          <a:xfrm>
            <a:off x="6019800" y="411163"/>
            <a:ext cx="29718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 defTabSz="457200" eaLnBrk="1" fontAlgn="base" hangingPunct="1">
              <a:lnSpc>
                <a:spcPts val="4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700">
                <a:solidFill>
                  <a:prstClr val="white"/>
                </a:solidFill>
                <a:cs typeface="Arial" pitchFamily="34" charset="0"/>
              </a:rPr>
              <a:t>Canada’s National Laboratory for Particle and Nuclear Physics </a:t>
            </a:r>
          </a:p>
          <a:p>
            <a:pPr algn="r" defTabSz="457200" eaLnBrk="1" fontAlgn="base" hangingPunct="1">
              <a:lnSpc>
                <a:spcPts val="4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700">
                <a:solidFill>
                  <a:prstClr val="white"/>
                </a:solidFill>
              </a:rPr>
              <a:t>Laboratoire national canadien pour la recherche en physique nucléaire </a:t>
            </a:r>
          </a:p>
          <a:p>
            <a:pPr algn="r" defTabSz="457200" eaLnBrk="1" fontAlgn="base" hangingPunct="1">
              <a:lnSpc>
                <a:spcPts val="4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700">
                <a:solidFill>
                  <a:prstClr val="white"/>
                </a:solidFill>
              </a:rPr>
              <a:t>et en physique des particules</a:t>
            </a:r>
            <a:endParaRPr lang="en-US" sz="700">
              <a:solidFill>
                <a:prstClr val="white"/>
              </a:solidFill>
              <a:cs typeface="Arial" pitchFamily="34" charset="0"/>
            </a:endParaRPr>
          </a:p>
        </p:txBody>
      </p:sp>
      <p:pic>
        <p:nvPicPr>
          <p:cNvPr id="17" name="Picture 19" descr="TRIUMF_logo_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03200"/>
            <a:ext cx="2424113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Placeholder 19"/>
          <p:cNvSpPr>
            <a:spLocks noGrp="1"/>
          </p:cNvSpPr>
          <p:nvPr>
            <p:ph type="body" sz="quarter" idx="10"/>
          </p:nvPr>
        </p:nvSpPr>
        <p:spPr>
          <a:xfrm>
            <a:off x="247650" y="2239963"/>
            <a:ext cx="6076950" cy="655638"/>
          </a:xfrm>
        </p:spPr>
        <p:txBody>
          <a:bodyPr/>
          <a:lstStyle>
            <a:lvl1pPr algn="r">
              <a:buNone/>
              <a:defRPr b="1">
                <a:solidFill>
                  <a:schemeClr val="accent1"/>
                </a:solidFill>
              </a:defRPr>
            </a:lvl1pPr>
            <a:lvl2pPr algn="r">
              <a:buNone/>
              <a:defRPr sz="2000" b="1">
                <a:solidFill>
                  <a:srgbClr val="6E615D"/>
                </a:solidFill>
              </a:defRPr>
            </a:lvl2pPr>
            <a:lvl3pPr algn="r">
              <a:buNone/>
              <a:defRPr sz="1400" b="1">
                <a:solidFill>
                  <a:srgbClr val="6E615D"/>
                </a:solidFill>
              </a:defRPr>
            </a:lvl3pPr>
            <a:lvl4pPr algn="r">
              <a:buNone/>
              <a:defRPr sz="1100" b="1">
                <a:solidFill>
                  <a:schemeClr val="accent1"/>
                </a:solidFill>
                <a:latin typeface="+mj-lt"/>
              </a:defRPr>
            </a:lvl4pPr>
            <a:lvl5pPr algn="r">
              <a:buNone/>
              <a:defRPr sz="1100">
                <a:solidFill>
                  <a:srgbClr val="6E615D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247650" y="2895600"/>
            <a:ext cx="6076950" cy="457200"/>
          </a:xfrm>
        </p:spPr>
        <p:txBody>
          <a:bodyPr/>
          <a:lstStyle>
            <a:lvl1pPr algn="r">
              <a:buNone/>
              <a:defRPr sz="2000" b="1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247650" y="3581400"/>
            <a:ext cx="6076950" cy="457200"/>
          </a:xfrm>
        </p:spPr>
        <p:txBody>
          <a:bodyPr/>
          <a:lstStyle>
            <a:lvl1pPr algn="r"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247650" y="4343400"/>
            <a:ext cx="6076950" cy="533400"/>
          </a:xfrm>
        </p:spPr>
        <p:txBody>
          <a:bodyPr/>
          <a:lstStyle>
            <a:lvl1pPr algn="r">
              <a:buNone/>
              <a:defRPr sz="11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16"/>
          <p:cNvSpPr>
            <a:spLocks noGrp="1"/>
          </p:cNvSpPr>
          <p:nvPr>
            <p:ph type="pic" sz="quarter" idx="16"/>
          </p:nvPr>
        </p:nvSpPr>
        <p:spPr>
          <a:xfrm>
            <a:off x="7028656" y="4953000"/>
            <a:ext cx="1905000" cy="16764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21" name="Picture Placeholder 16"/>
          <p:cNvSpPr>
            <a:spLocks noGrp="1"/>
          </p:cNvSpPr>
          <p:nvPr>
            <p:ph type="pic" sz="quarter" idx="17"/>
          </p:nvPr>
        </p:nvSpPr>
        <p:spPr>
          <a:xfrm>
            <a:off x="7028656" y="1295400"/>
            <a:ext cx="1905000" cy="16764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22" name="Picture Placeholder 16"/>
          <p:cNvSpPr>
            <a:spLocks noGrp="1"/>
          </p:cNvSpPr>
          <p:nvPr>
            <p:ph type="pic" sz="quarter" idx="18"/>
          </p:nvPr>
        </p:nvSpPr>
        <p:spPr>
          <a:xfrm>
            <a:off x="7028656" y="3124200"/>
            <a:ext cx="1905000" cy="16764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2853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C148A-4D1F-448F-BA63-CA6B9664A464}" type="datetimeFigureOut">
              <a:rPr lang="en-US" smtClean="0"/>
              <a:t>2021-10-25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4B4FC-7A9E-4013-8152-99A199017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11356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October 03, 2014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ACOT - Science Division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EC7A43-30E8-4F48-9F5E-875C7FA73E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44570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/>
          <p:nvPr userDrawn="1"/>
        </p:nvSpPr>
        <p:spPr>
          <a:xfrm>
            <a:off x="0" y="0"/>
            <a:ext cx="9144000" cy="115252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4" name="Picture 10" descr="TRIUMF_logo_grey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8263"/>
            <a:ext cx="1103312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1"/>
          <p:cNvSpPr/>
          <p:nvPr userDrawn="1"/>
        </p:nvSpPr>
        <p:spPr>
          <a:xfrm>
            <a:off x="0" y="6208713"/>
            <a:ext cx="9144000" cy="64928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654051" y="603778"/>
            <a:ext cx="7835899" cy="5650444"/>
          </a:xfrm>
        </p:spPr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16727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/>
          <p:nvPr userDrawn="1"/>
        </p:nvSpPr>
        <p:spPr>
          <a:xfrm>
            <a:off x="0" y="6208713"/>
            <a:ext cx="9144000" cy="64928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07000"/>
          </a:xfrm>
        </p:spPr>
        <p:txBody>
          <a:bodyPr>
            <a:normAutofit/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25088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October 03, 2014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ACOT - Science Division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C745C-EBBC-4C30-9365-0D6204C3DE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34795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October 03, 2014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ACOT - Science Division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1B3FF-540F-4ABE-AB96-7962C3AFFA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54920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October 03, 2014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ACOT - Science Division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D54D7-88FA-4386-AB1F-C936983903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77051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86354"/>
            <a:ext cx="5111750" cy="4939809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48404"/>
            <a:ext cx="3008313" cy="377775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October 03, 2014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ACOT - Science Division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5CF8E-EA21-4761-992B-7917B11B02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87547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689413"/>
            <a:ext cx="5486400" cy="30381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CA" noProof="0" dirty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October 03, 2014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ACOT - Science Division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D1362-C37E-432C-A72F-966A3038D6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71074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5221111" y="1411111"/>
            <a:ext cx="3654602" cy="4642556"/>
          </a:xfrm>
        </p:spPr>
        <p:txBody>
          <a:bodyPr>
            <a:normAutofit/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14" name="Table Placeholder 13"/>
          <p:cNvSpPr>
            <a:spLocks noGrp="1"/>
          </p:cNvSpPr>
          <p:nvPr>
            <p:ph type="tbl" sz="quarter" idx="15"/>
          </p:nvPr>
        </p:nvSpPr>
        <p:spPr>
          <a:xfrm>
            <a:off x="381000" y="1411111"/>
            <a:ext cx="4629150" cy="4642556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October 03, 2014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ACOT - Science Division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26A7F-F12A-49C9-B6F1-DE9717FC8A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85072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10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457200" y="1495425"/>
            <a:ext cx="8077200" cy="4586288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October 03, 2014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ACOT - Science Division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FE2DA-49A4-4101-9718-1C2CA79B91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502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C148A-4D1F-448F-BA63-CA6B9664A464}" type="datetimeFigureOut">
              <a:rPr lang="en-US" smtClean="0"/>
              <a:t>2021-10-25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4B4FC-7A9E-4013-8152-99A199017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27640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381000" y="1439863"/>
            <a:ext cx="4797425" cy="4725987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362575" y="1439863"/>
            <a:ext cx="3443288" cy="4725987"/>
          </a:xfrm>
        </p:spPr>
        <p:txBody>
          <a:bodyPr>
            <a:normAutofit/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October 03, 2014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ACOT - Science Division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1B4327-12F1-4B39-B17C-5DEBA21A9B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47085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7"/>
          <p:cNvSpPr txBox="1">
            <a:spLocks noChangeArrowheads="1"/>
          </p:cNvSpPr>
          <p:nvPr userDrawn="1"/>
        </p:nvSpPr>
        <p:spPr bwMode="auto">
          <a:xfrm>
            <a:off x="6818313" y="990600"/>
            <a:ext cx="2325687" cy="58674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7" name="TextBox 9"/>
          <p:cNvSpPr txBox="1">
            <a:spLocks noChangeArrowheads="1"/>
          </p:cNvSpPr>
          <p:nvPr userDrawn="1"/>
        </p:nvSpPr>
        <p:spPr bwMode="auto">
          <a:xfrm>
            <a:off x="0" y="0"/>
            <a:ext cx="9144000" cy="1096963"/>
          </a:xfrm>
          <a:prstGeom prst="rect">
            <a:avLst/>
          </a:prstGeom>
          <a:solidFill>
            <a:srgbClr val="A02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8" name="Text Box 6"/>
          <p:cNvSpPr txBox="1">
            <a:spLocks noChangeArrowheads="1"/>
          </p:cNvSpPr>
          <p:nvPr userDrawn="1"/>
        </p:nvSpPr>
        <p:spPr bwMode="auto">
          <a:xfrm>
            <a:off x="533400" y="6392863"/>
            <a:ext cx="57912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 defTabSz="457200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600">
                <a:solidFill>
                  <a:srgbClr val="6E615D"/>
                </a:solidFill>
                <a:cs typeface="Arial" pitchFamily="34" charset="0"/>
              </a:rPr>
              <a:t>Owned and operated as a joint venture by a consortium of Canadian universities via a contribution through the National Research Council Canada </a:t>
            </a:r>
          </a:p>
          <a:p>
            <a:pPr algn="r" defTabSz="457200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600">
                <a:solidFill>
                  <a:srgbClr val="6E615D"/>
                </a:solidFill>
                <a:cs typeface="Arial" pitchFamily="34" charset="0"/>
              </a:rPr>
              <a:t>Propriété d’un consortium d’universités canadiennes, géré en co-entreprise à partir d’une contribution administrée par le Conseil national de recherches Canada</a:t>
            </a:r>
            <a:endParaRPr lang="en-US" sz="600" i="1">
              <a:solidFill>
                <a:srgbClr val="6E615D"/>
              </a:solidFill>
              <a:latin typeface="Arial Black" pitchFamily="34" charset="0"/>
            </a:endParaRPr>
          </a:p>
        </p:txBody>
      </p:sp>
      <p:sp>
        <p:nvSpPr>
          <p:cNvPr id="9" name="Rectangle 12"/>
          <p:cNvSpPr>
            <a:spLocks noChangeArrowheads="1"/>
          </p:cNvSpPr>
          <p:nvPr userDrawn="1"/>
        </p:nvSpPr>
        <p:spPr bwMode="auto">
          <a:xfrm>
            <a:off x="0" y="2239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 userDrawn="1"/>
        </p:nvSpPr>
        <p:spPr bwMode="auto">
          <a:xfrm>
            <a:off x="6019800" y="411163"/>
            <a:ext cx="29718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 defTabSz="457200" eaLnBrk="1" fontAlgn="base" hangingPunct="1">
              <a:lnSpc>
                <a:spcPts val="4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700">
                <a:solidFill>
                  <a:prstClr val="white"/>
                </a:solidFill>
                <a:cs typeface="Arial" pitchFamily="34" charset="0"/>
              </a:rPr>
              <a:t>Canada’s National Laboratory for Particle and Nuclear Physics </a:t>
            </a:r>
          </a:p>
          <a:p>
            <a:pPr algn="r" defTabSz="457200" eaLnBrk="1" fontAlgn="base" hangingPunct="1">
              <a:lnSpc>
                <a:spcPts val="4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700">
                <a:solidFill>
                  <a:prstClr val="white"/>
                </a:solidFill>
              </a:rPr>
              <a:t>Laboratoire national canadien pour la recherche en physique nucléaire </a:t>
            </a:r>
          </a:p>
          <a:p>
            <a:pPr algn="r" defTabSz="457200" eaLnBrk="1" fontAlgn="base" hangingPunct="1">
              <a:lnSpc>
                <a:spcPts val="4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700">
                <a:solidFill>
                  <a:prstClr val="white"/>
                </a:solidFill>
              </a:rPr>
              <a:t>et en physique des particules</a:t>
            </a:r>
            <a:endParaRPr lang="en-US" sz="700">
              <a:solidFill>
                <a:prstClr val="white"/>
              </a:solidFill>
              <a:cs typeface="Arial" pitchFamily="34" charset="0"/>
            </a:endParaRPr>
          </a:p>
        </p:txBody>
      </p:sp>
      <p:pic>
        <p:nvPicPr>
          <p:cNvPr id="11" name="Picture 19" descr="TRIUMF_logo_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03200"/>
            <a:ext cx="2424113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7"/>
          <p:cNvSpPr txBox="1"/>
          <p:nvPr userDrawn="1"/>
        </p:nvSpPr>
        <p:spPr>
          <a:xfrm>
            <a:off x="0" y="1708150"/>
            <a:ext cx="6818313" cy="2349500"/>
          </a:xfrm>
          <a:prstGeom prst="rect">
            <a:avLst/>
          </a:prstGeom>
          <a:noFill/>
        </p:spPr>
        <p:txBody>
          <a:bodyPr>
            <a:normAutofit lnSpcReduction="10000"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700">
                <a:solidFill>
                  <a:srgbClr val="005BA8"/>
                </a:solidFill>
                <a:latin typeface="Myriad Pro"/>
                <a:ea typeface="ヒラギノ角ゴ Pro W3" charset="-128"/>
                <a:cs typeface="Myriad Pro"/>
              </a:rPr>
              <a:t>Thank you!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700">
                <a:solidFill>
                  <a:srgbClr val="005BA8"/>
                </a:solidFill>
                <a:latin typeface="Myriad Pro"/>
                <a:ea typeface="ヒラギノ角ゴ Pro W3" charset="-128"/>
                <a:cs typeface="Myriad Pro"/>
              </a:rPr>
              <a:t>Merci!</a:t>
            </a:r>
          </a:p>
        </p:txBody>
      </p:sp>
      <p:sp>
        <p:nvSpPr>
          <p:cNvPr id="13" name="TextBox 20"/>
          <p:cNvSpPr txBox="1">
            <a:spLocks noChangeArrowheads="1"/>
          </p:cNvSpPr>
          <p:nvPr userDrawn="1"/>
        </p:nvSpPr>
        <p:spPr bwMode="auto">
          <a:xfrm>
            <a:off x="1314450" y="4343400"/>
            <a:ext cx="4191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300">
                <a:solidFill>
                  <a:srgbClr val="005BA8"/>
                </a:solidFill>
                <a:latin typeface="Myriad Pro" pitchFamily="34" charset="0"/>
              </a:rPr>
              <a:t>Questions?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247650" y="5994400"/>
            <a:ext cx="6076950" cy="533400"/>
          </a:xfrm>
        </p:spPr>
        <p:txBody>
          <a:bodyPr/>
          <a:lstStyle>
            <a:lvl1pPr algn="r">
              <a:buNone/>
              <a:defRPr sz="11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16"/>
          <p:cNvSpPr>
            <a:spLocks noGrp="1"/>
          </p:cNvSpPr>
          <p:nvPr>
            <p:ph type="pic" sz="quarter" idx="16"/>
          </p:nvPr>
        </p:nvSpPr>
        <p:spPr>
          <a:xfrm>
            <a:off x="7028656" y="4953000"/>
            <a:ext cx="1905000" cy="16764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21" name="Picture Placeholder 16"/>
          <p:cNvSpPr>
            <a:spLocks noGrp="1"/>
          </p:cNvSpPr>
          <p:nvPr>
            <p:ph type="pic" sz="quarter" idx="17"/>
          </p:nvPr>
        </p:nvSpPr>
        <p:spPr>
          <a:xfrm>
            <a:off x="7028656" y="1295400"/>
            <a:ext cx="1905000" cy="16764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22" name="Picture Placeholder 16"/>
          <p:cNvSpPr>
            <a:spLocks noGrp="1"/>
          </p:cNvSpPr>
          <p:nvPr>
            <p:ph type="pic" sz="quarter" idx="18"/>
          </p:nvPr>
        </p:nvSpPr>
        <p:spPr>
          <a:xfrm>
            <a:off x="7028656" y="3124200"/>
            <a:ext cx="1905000" cy="16764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3816250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1000125"/>
          </a:xfrm>
          <a:prstGeom prst="rect">
            <a:avLst/>
          </a:prstGeom>
          <a:solidFill>
            <a:srgbClr val="A02A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3" name="Rectangle 12"/>
          <p:cNvSpPr>
            <a:spLocks noChangeArrowheads="1"/>
          </p:cNvSpPr>
          <p:nvPr userDrawn="1"/>
        </p:nvSpPr>
        <p:spPr bwMode="auto">
          <a:xfrm>
            <a:off x="0" y="2239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4" name="Text Box 5"/>
          <p:cNvSpPr txBox="1">
            <a:spLocks noChangeArrowheads="1"/>
          </p:cNvSpPr>
          <p:nvPr userDrawn="1"/>
        </p:nvSpPr>
        <p:spPr bwMode="auto">
          <a:xfrm>
            <a:off x="6019800" y="411163"/>
            <a:ext cx="29718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 defTabSz="457200" eaLnBrk="1" fontAlgn="base" hangingPunct="1">
              <a:lnSpc>
                <a:spcPts val="4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700">
                <a:solidFill>
                  <a:prstClr val="white"/>
                </a:solidFill>
                <a:cs typeface="Arial" pitchFamily="34" charset="0"/>
              </a:rPr>
              <a:t>Canada’s National Laboratory for Particle and Nuclear Physics </a:t>
            </a:r>
          </a:p>
          <a:p>
            <a:pPr algn="r" defTabSz="457200" eaLnBrk="1" fontAlgn="base" hangingPunct="1">
              <a:lnSpc>
                <a:spcPts val="4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700">
                <a:solidFill>
                  <a:prstClr val="white"/>
                </a:solidFill>
              </a:rPr>
              <a:t>Laboratoire national canadien pour la recherche en physique nucléaire </a:t>
            </a:r>
          </a:p>
          <a:p>
            <a:pPr algn="r" defTabSz="457200" eaLnBrk="1" fontAlgn="base" hangingPunct="1">
              <a:lnSpc>
                <a:spcPts val="4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700">
                <a:solidFill>
                  <a:prstClr val="white"/>
                </a:solidFill>
              </a:rPr>
              <a:t>et en physique des particules</a:t>
            </a:r>
            <a:endParaRPr lang="en-US" sz="70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5" name="TextBox 16"/>
          <p:cNvSpPr txBox="1">
            <a:spLocks noChangeArrowheads="1"/>
          </p:cNvSpPr>
          <p:nvPr userDrawn="1"/>
        </p:nvSpPr>
        <p:spPr bwMode="auto">
          <a:xfrm>
            <a:off x="1790700" y="1905000"/>
            <a:ext cx="55626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700">
                <a:solidFill>
                  <a:srgbClr val="005BA8"/>
                </a:solidFill>
                <a:latin typeface="Myriad Pro" pitchFamily="34" charset="0"/>
              </a:rPr>
              <a:t>Thank you!</a:t>
            </a:r>
          </a:p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700">
                <a:solidFill>
                  <a:srgbClr val="005BA8"/>
                </a:solidFill>
                <a:latin typeface="Myriad Pro" pitchFamily="34" charset="0"/>
              </a:rPr>
              <a:t>Merci!</a:t>
            </a:r>
          </a:p>
        </p:txBody>
      </p:sp>
      <p:sp>
        <p:nvSpPr>
          <p:cNvPr id="6" name="TextBox 17"/>
          <p:cNvSpPr txBox="1">
            <a:spLocks noChangeArrowheads="1"/>
          </p:cNvSpPr>
          <p:nvPr userDrawn="1"/>
        </p:nvSpPr>
        <p:spPr bwMode="auto">
          <a:xfrm>
            <a:off x="533400" y="6400800"/>
            <a:ext cx="807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>
                <a:solidFill>
                  <a:srgbClr val="004C84"/>
                </a:solidFill>
              </a:rPr>
              <a:t>4004 Wesbrook Mall</a:t>
            </a:r>
            <a:r>
              <a:rPr lang="en-US" sz="1200">
                <a:solidFill>
                  <a:srgbClr val="695C4C"/>
                </a:solidFill>
              </a:rPr>
              <a:t> | </a:t>
            </a:r>
            <a:r>
              <a:rPr lang="en-US" sz="1200">
                <a:solidFill>
                  <a:srgbClr val="004C84"/>
                </a:solidFill>
              </a:rPr>
              <a:t>Vancouver BC</a:t>
            </a:r>
            <a:r>
              <a:rPr lang="en-US" sz="1200">
                <a:solidFill>
                  <a:srgbClr val="695C4C"/>
                </a:solidFill>
              </a:rPr>
              <a:t> | </a:t>
            </a:r>
            <a:r>
              <a:rPr lang="en-US" sz="1200">
                <a:solidFill>
                  <a:srgbClr val="004C84"/>
                </a:solidFill>
              </a:rPr>
              <a:t>Canada V6T 2A3</a:t>
            </a:r>
            <a:r>
              <a:rPr lang="en-US" sz="1200">
                <a:solidFill>
                  <a:srgbClr val="695C4C"/>
                </a:solidFill>
              </a:rPr>
              <a:t> | </a:t>
            </a:r>
            <a:r>
              <a:rPr lang="en-US" sz="1200">
                <a:solidFill>
                  <a:srgbClr val="004C84"/>
                </a:solidFill>
              </a:rPr>
              <a:t>Tel 604.222.1047</a:t>
            </a:r>
            <a:r>
              <a:rPr lang="en-US" sz="1200">
                <a:solidFill>
                  <a:srgbClr val="695C4C"/>
                </a:solidFill>
              </a:rPr>
              <a:t> | </a:t>
            </a:r>
            <a:r>
              <a:rPr lang="en-US" sz="1200">
                <a:solidFill>
                  <a:srgbClr val="004C84"/>
                </a:solidFill>
              </a:rPr>
              <a:t>Fax 604.222.1074</a:t>
            </a:r>
            <a:r>
              <a:rPr lang="en-US" sz="1200">
                <a:solidFill>
                  <a:srgbClr val="695C4C"/>
                </a:solidFill>
              </a:rPr>
              <a:t> | </a:t>
            </a:r>
            <a:r>
              <a:rPr lang="en-US" sz="1200">
                <a:solidFill>
                  <a:srgbClr val="004C84"/>
                </a:solidFill>
              </a:rPr>
              <a:t>www.triumf.ca</a:t>
            </a:r>
            <a:endParaRPr lang="en-US" sz="1200">
              <a:solidFill>
                <a:srgbClr val="695C4C"/>
              </a:solidFill>
            </a:endParaRPr>
          </a:p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srgbClr val="000000"/>
              </a:solidFill>
            </a:endParaRPr>
          </a:p>
        </p:txBody>
      </p:sp>
      <p:pic>
        <p:nvPicPr>
          <p:cNvPr id="7" name="Picture 19" descr="TRIUMF_logo_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203200"/>
            <a:ext cx="2424112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642036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October 03, 2014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ACOT - Science Division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0FF46-6418-4B04-8373-80D0CEB1D3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43600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6238"/>
            <a:ext cx="8229600" cy="6064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038600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October 03, 2014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ACOT - Science Division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7852C-6160-49AF-9280-D6E98D866B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79119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6238"/>
            <a:ext cx="8229600" cy="6064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October 03, 2014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ACOT - Science Division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DCCCD-184C-4D16-A833-A43F306028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84241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76238"/>
            <a:ext cx="8229600" cy="5719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October 03, 2014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ACOT - Science Division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E99C0-CDA1-4643-A94E-DBCE49B0B1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25363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6238"/>
            <a:ext cx="8229600" cy="6064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95400"/>
            <a:ext cx="8229600" cy="48006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October 03, 2014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ACOT - Science Division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2BCCF-0B58-4B88-B41D-41DDC1EE59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56698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376238"/>
            <a:ext cx="8229600" cy="6064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4038600" cy="2324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95400"/>
            <a:ext cx="4038600" cy="2324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771900"/>
            <a:ext cx="4038600" cy="2324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771900"/>
            <a:ext cx="4038600" cy="2324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October 03, 2014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ACOT - Science Division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837F1-D3EC-4D3C-9B0A-C4230884F9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17458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6238"/>
            <a:ext cx="8229600" cy="6064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038600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95400"/>
            <a:ext cx="4038600" cy="2324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71900"/>
            <a:ext cx="4038600" cy="2324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October 03, 2014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ACOT - Science Division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4A96D-BF24-4DBF-958E-945DD496C1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7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C148A-4D1F-448F-BA63-CA6B9664A464}" type="datetimeFigureOut">
              <a:rPr lang="en-US" smtClean="0"/>
              <a:t>2021-10-25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4B4FC-7A9E-4013-8152-99A199017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4620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6238"/>
            <a:ext cx="8229600" cy="6064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October 03, 2014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ACOT - Science Division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3E307E-40B1-46F7-AC9F-D6C999EDCE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24816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6238"/>
            <a:ext cx="8229600" cy="6064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95400"/>
            <a:ext cx="4038600" cy="2324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71900"/>
            <a:ext cx="4038600" cy="2324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October 03, 2014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ACOT - Science Division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ABE5D-703B-44C0-89B7-CF0D9B5C10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88220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Folienhintergrund%20en"/>
          <p:cNvSpPr>
            <a:spLocks noChangeAspect="1" noChangeArrowheads="1"/>
          </p:cNvSpPr>
          <p:nvPr/>
        </p:nvSpPr>
        <p:spPr bwMode="auto">
          <a:xfrm>
            <a:off x="1763713" y="1125538"/>
            <a:ext cx="5553075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AutoShape 5" descr="Folienhintergrund%20en"/>
          <p:cNvSpPr>
            <a:spLocks noChangeAspect="1" noChangeArrowheads="1"/>
          </p:cNvSpPr>
          <p:nvPr/>
        </p:nvSpPr>
        <p:spPr bwMode="auto">
          <a:xfrm>
            <a:off x="1795463" y="1347788"/>
            <a:ext cx="5553075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b="0" u="sng">
              <a:solidFill>
                <a:srgbClr val="009999"/>
              </a:solidFill>
            </a:endParaRPr>
          </a:p>
        </p:txBody>
      </p:sp>
      <p:sp>
        <p:nvSpPr>
          <p:cNvPr id="5" name="AutoShape 7" descr="Folienhintergrund%20en"/>
          <p:cNvSpPr>
            <a:spLocks noChangeAspect="1" noChangeArrowheads="1"/>
          </p:cNvSpPr>
          <p:nvPr/>
        </p:nvSpPr>
        <p:spPr bwMode="auto">
          <a:xfrm>
            <a:off x="1795463" y="1347788"/>
            <a:ext cx="5553075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755650" y="3141663"/>
            <a:ext cx="82089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endParaRPr lang="de-DE" b="0" u="sng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6248400" y="6597650"/>
            <a:ext cx="28956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altLang="en-US" sz="1400" b="0">
                <a:solidFill>
                  <a:srgbClr val="FFFFFF"/>
                </a:solidFill>
              </a:rPr>
              <a:t>Klaus.blaum@mpi-hd.mpg.de</a:t>
            </a:r>
          </a:p>
        </p:txBody>
      </p:sp>
      <p:sp>
        <p:nvSpPr>
          <p:cNvPr id="132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0113" y="12684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noProof="0"/>
              <a:t>Titel des Vortrags</a:t>
            </a:r>
          </a:p>
        </p:txBody>
      </p:sp>
    </p:spTree>
    <p:extLst>
      <p:ext uri="{BB962C8B-B14F-4D97-AF65-F5344CB8AC3E}">
        <p14:creationId xmlns:p14="http://schemas.microsoft.com/office/powerpoint/2010/main" val="351731835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FFFFFF"/>
                </a:solidFill>
              </a:rPr>
              <a:t>Klaus.blaum@mpi-hd.mpg.de</a:t>
            </a:r>
          </a:p>
        </p:txBody>
      </p:sp>
    </p:spTree>
    <p:extLst>
      <p:ext uri="{BB962C8B-B14F-4D97-AF65-F5344CB8AC3E}">
        <p14:creationId xmlns:p14="http://schemas.microsoft.com/office/powerpoint/2010/main" val="407628880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FFFFFF"/>
                </a:solidFill>
              </a:rPr>
              <a:t>Klaus.blaum@mpi-hd.mpg.de</a:t>
            </a:r>
          </a:p>
        </p:txBody>
      </p:sp>
    </p:spTree>
    <p:extLst>
      <p:ext uri="{BB962C8B-B14F-4D97-AF65-F5344CB8AC3E}">
        <p14:creationId xmlns:p14="http://schemas.microsoft.com/office/powerpoint/2010/main" val="251238333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FFFFFF"/>
                </a:solidFill>
              </a:rPr>
              <a:t>Klaus.blaum@mpi-hd.mpg.de</a:t>
            </a:r>
          </a:p>
        </p:txBody>
      </p:sp>
    </p:spTree>
    <p:extLst>
      <p:ext uri="{BB962C8B-B14F-4D97-AF65-F5344CB8AC3E}">
        <p14:creationId xmlns:p14="http://schemas.microsoft.com/office/powerpoint/2010/main" val="54344549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FFFFFF"/>
                </a:solidFill>
              </a:rPr>
              <a:t>Klaus.blaum@mpi-hd.mpg.de</a:t>
            </a:r>
          </a:p>
        </p:txBody>
      </p:sp>
    </p:spTree>
    <p:extLst>
      <p:ext uri="{BB962C8B-B14F-4D97-AF65-F5344CB8AC3E}">
        <p14:creationId xmlns:p14="http://schemas.microsoft.com/office/powerpoint/2010/main" val="395798229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FFFFFF"/>
                </a:solidFill>
              </a:rPr>
              <a:t>Klaus.blaum@mpi-hd.mpg.de</a:t>
            </a:r>
          </a:p>
        </p:txBody>
      </p:sp>
    </p:spTree>
    <p:extLst>
      <p:ext uri="{BB962C8B-B14F-4D97-AF65-F5344CB8AC3E}">
        <p14:creationId xmlns:p14="http://schemas.microsoft.com/office/powerpoint/2010/main" val="26359711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FFFFFF"/>
                </a:solidFill>
              </a:rPr>
              <a:t>Klaus.blaum@mpi-hd.mpg.de</a:t>
            </a:r>
          </a:p>
        </p:txBody>
      </p:sp>
    </p:spTree>
    <p:extLst>
      <p:ext uri="{BB962C8B-B14F-4D97-AF65-F5344CB8AC3E}">
        <p14:creationId xmlns:p14="http://schemas.microsoft.com/office/powerpoint/2010/main" val="131538128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FFFFFF"/>
                </a:solidFill>
              </a:rPr>
              <a:t>Klaus.blaum@mpi-hd.mpg.de</a:t>
            </a:r>
          </a:p>
        </p:txBody>
      </p:sp>
    </p:spTree>
    <p:extLst>
      <p:ext uri="{BB962C8B-B14F-4D97-AF65-F5344CB8AC3E}">
        <p14:creationId xmlns:p14="http://schemas.microsoft.com/office/powerpoint/2010/main" val="1127652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71.xml"/><Relationship Id="rId21" Type="http://schemas.openxmlformats.org/officeDocument/2006/relationships/slideLayout" Target="../slideLayouts/slideLayout89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20" Type="http://schemas.openxmlformats.org/officeDocument/2006/relationships/slideLayout" Target="../slideLayouts/slideLayout88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24" Type="http://schemas.openxmlformats.org/officeDocument/2006/relationships/theme" Target="../theme/theme7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23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78.xml"/><Relationship Id="rId19" Type="http://schemas.openxmlformats.org/officeDocument/2006/relationships/slideLayout" Target="../slideLayouts/slideLayout87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Relationship Id="rId22" Type="http://schemas.openxmlformats.org/officeDocument/2006/relationships/slideLayout" Target="../slideLayouts/slideLayout9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C148A-4D1F-448F-BA63-CA6B9664A464}" type="datetimeFigureOut">
              <a:rPr lang="en-US" smtClean="0"/>
              <a:t>2021-10-25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4B4FC-7A9E-4013-8152-99A199017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448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17375E"/>
            </a:gs>
            <a:gs pos="6000">
              <a:srgbClr val="376092"/>
            </a:gs>
            <a:gs pos="18000">
              <a:schemeClr val="bg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86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926B763-DD98-4DA1-97CD-D4975C682996}" type="slidenum">
              <a:rPr lang="de-DE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475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2">
                <a:lumMod val="75000"/>
              </a:schemeClr>
            </a:gs>
            <a:gs pos="6000">
              <a:schemeClr val="accent1">
                <a:lumMod val="75000"/>
              </a:schemeClr>
            </a:gs>
            <a:gs pos="18000">
              <a:schemeClr val="bg1"/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312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02280E-A1DF-4200-A75F-361895742FE6}" type="slidenum">
              <a:rPr lang="de-DE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7102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0" lang="en-US" sz="4400" b="0" i="0" u="none" strike="noStrike" kern="1200" cap="none" spc="0" normalizeH="0" baseline="0" noProof="0" dirty="0">
          <a:ln>
            <a:noFill/>
          </a:ln>
          <a:solidFill>
            <a:schemeClr val="tx1"/>
          </a:solidFill>
          <a:effectLst/>
          <a:uLnTx/>
          <a:uFillTx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2">
                <a:lumMod val="75000"/>
              </a:schemeClr>
            </a:gs>
            <a:gs pos="6000">
              <a:schemeClr val="accent1">
                <a:lumMod val="75000"/>
              </a:schemeClr>
            </a:gs>
            <a:gs pos="18000">
              <a:schemeClr val="bg1"/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945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E063E2-C812-481B-A921-1E328E143793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34982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lang="en-US" sz="4400" kern="1200" dirty="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2">
                <a:lumMod val="75000"/>
              </a:schemeClr>
            </a:gs>
            <a:gs pos="6000">
              <a:schemeClr val="accent1">
                <a:lumMod val="75000"/>
              </a:schemeClr>
            </a:gs>
            <a:gs pos="18000">
              <a:schemeClr val="bg1"/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312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02280E-A1DF-4200-A75F-361895742FE6}" type="slidenum">
              <a:rPr lang="de-DE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3540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0" lang="en-US" sz="4400" b="0" i="0" u="none" strike="noStrike" kern="1200" cap="none" spc="0" normalizeH="0" baseline="0" noProof="0" dirty="0">
          <a:ln>
            <a:noFill/>
          </a:ln>
          <a:solidFill>
            <a:schemeClr val="tx1"/>
          </a:solidFill>
          <a:effectLst/>
          <a:uLnTx/>
          <a:uFillTx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17375E"/>
            </a:gs>
            <a:gs pos="6000">
              <a:srgbClr val="376092"/>
            </a:gs>
            <a:gs pos="18000">
              <a:schemeClr val="bg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86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926B763-DD98-4DA1-97CD-D4975C682996}" type="slidenum">
              <a:rPr lang="de-DE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309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17375E"/>
            </a:gs>
            <a:gs pos="6000">
              <a:srgbClr val="376092"/>
            </a:gs>
            <a:gs pos="18000">
              <a:schemeClr val="bg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86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926B763-DD98-4DA1-97CD-D4975C682996}" type="slidenum">
              <a:rPr lang="de-DE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652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AE6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Box 14"/>
          <p:cNvSpPr txBox="1">
            <a:spLocks noChangeArrowheads="1"/>
          </p:cNvSpPr>
          <p:nvPr/>
        </p:nvSpPr>
        <p:spPr bwMode="auto">
          <a:xfrm>
            <a:off x="0" y="0"/>
            <a:ext cx="9144000" cy="1096963"/>
          </a:xfrm>
          <a:prstGeom prst="rect">
            <a:avLst/>
          </a:prstGeom>
          <a:solidFill>
            <a:srgbClr val="A02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76238"/>
            <a:ext cx="82296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title style</a:t>
            </a:r>
            <a:endParaRPr lang="en-US" altLang="en-US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  <a:p>
            <a:pPr lvl="3"/>
            <a:endParaRPr lang="en-US" alt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6888" y="6396038"/>
            <a:ext cx="14160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5BA8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October 03, 2014</a:t>
            </a:r>
            <a:endParaRPr lang="en-US" dirty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57400" y="6400800"/>
            <a:ext cx="5029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5BA8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ACOT - Science Division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07250" y="6400800"/>
            <a:ext cx="14398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5BA8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754A86F-E63C-4C20-AC75-3A1B47AFCB8C}" type="slidenum">
              <a:rPr lang="en-US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57200" y="6400800"/>
            <a:ext cx="39688" cy="317500"/>
          </a:xfrm>
          <a:prstGeom prst="rect">
            <a:avLst/>
          </a:prstGeom>
          <a:solidFill>
            <a:schemeClr val="accent6"/>
          </a:solidFill>
        </p:spPr>
        <p:txBody>
          <a:bodyPr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47113" y="6400800"/>
            <a:ext cx="39687" cy="317500"/>
          </a:xfrm>
          <a:prstGeom prst="rect">
            <a:avLst/>
          </a:prstGeom>
          <a:solidFill>
            <a:schemeClr val="accent6"/>
          </a:solidFill>
        </p:spPr>
        <p:txBody>
          <a:bodyPr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pic>
        <p:nvPicPr>
          <p:cNvPr id="1034" name="Picture 10" descr="TRIUMF_logo_white.png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68263"/>
            <a:ext cx="109220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6702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  <p:sldLayoutId id="2147483751" r:id="rId17"/>
    <p:sldLayoutId id="2147483752" r:id="rId18"/>
    <p:sldLayoutId id="2147483753" r:id="rId19"/>
    <p:sldLayoutId id="2147483754" r:id="rId20"/>
    <p:sldLayoutId id="2147483755" r:id="rId21"/>
    <p:sldLayoutId id="2147483756" r:id="rId22"/>
    <p:sldLayoutId id="2147483757" r:id="rId23"/>
  </p:sldLayoutIdLst>
  <p:hf sldNum="0" hdr="0" ftr="0" dt="0"/>
  <p:txStyles>
    <p:titleStyle>
      <a:lvl1pPr algn="r" rtl="0" eaLnBrk="0" fontAlgn="base" hangingPunct="0">
        <a:lnSpc>
          <a:spcPts val="3038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Myriad Pro"/>
          <a:ea typeface="MS PGothic" pitchFamily="34" charset="-128"/>
          <a:cs typeface="Myriad Pro"/>
        </a:defRPr>
      </a:lvl1pPr>
      <a:lvl2pPr algn="r" rtl="0" eaLnBrk="0" fontAlgn="base" hangingPunct="0">
        <a:lnSpc>
          <a:spcPts val="3038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Myriad Pro" pitchFamily="-106" charset="0"/>
          <a:ea typeface="MS PGothic" pitchFamily="34" charset="-128"/>
          <a:cs typeface="Myriad Pro" pitchFamily="-106" charset="0"/>
        </a:defRPr>
      </a:lvl2pPr>
      <a:lvl3pPr algn="r" rtl="0" eaLnBrk="0" fontAlgn="base" hangingPunct="0">
        <a:lnSpc>
          <a:spcPts val="3038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Myriad Pro" pitchFamily="-106" charset="0"/>
          <a:ea typeface="MS PGothic" pitchFamily="34" charset="-128"/>
          <a:cs typeface="Myriad Pro" pitchFamily="-106" charset="0"/>
        </a:defRPr>
      </a:lvl3pPr>
      <a:lvl4pPr algn="r" rtl="0" eaLnBrk="0" fontAlgn="base" hangingPunct="0">
        <a:lnSpc>
          <a:spcPts val="3038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Myriad Pro" pitchFamily="-106" charset="0"/>
          <a:ea typeface="MS PGothic" pitchFamily="34" charset="-128"/>
          <a:cs typeface="Myriad Pro" pitchFamily="-106" charset="0"/>
        </a:defRPr>
      </a:lvl4pPr>
      <a:lvl5pPr algn="r" rtl="0" eaLnBrk="0" fontAlgn="base" hangingPunct="0">
        <a:lnSpc>
          <a:spcPts val="3038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Myriad Pro" pitchFamily="-106" charset="0"/>
          <a:ea typeface="MS PGothic" pitchFamily="34" charset="-128"/>
          <a:cs typeface="Myriad Pro" pitchFamily="-10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56EB1"/>
          </a:solidFill>
          <a:latin typeface="Arial Black" pitchFamily="-109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56EB1"/>
          </a:solidFill>
          <a:latin typeface="Arial Black" pitchFamily="-109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56EB1"/>
          </a:solidFill>
          <a:latin typeface="Arial Black" pitchFamily="-109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56EB1"/>
          </a:solidFill>
          <a:latin typeface="Arial Black" pitchFamily="-109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accent1"/>
          </a:solidFill>
          <a:latin typeface="Myriad Pro"/>
          <a:ea typeface="MS PGothic" pitchFamily="34" charset="-128"/>
          <a:cs typeface="Myriad Pro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6E615D"/>
          </a:solidFill>
          <a:latin typeface="Myriad Pro"/>
          <a:ea typeface="MS PGothic" pitchFamily="34" charset="-128"/>
          <a:cs typeface="Myriad Pro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Myriad Pro"/>
          <a:ea typeface="MS PGothic" pitchFamily="34" charset="-128"/>
          <a:cs typeface="Myriad Pro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2"/>
          </a:solidFill>
          <a:latin typeface="+mj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2"/>
          </a:solidFill>
          <a:latin typeface="+mj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800000"/>
          </a:solidFill>
          <a:latin typeface="+mn-lt"/>
          <a:ea typeface="ＭＳ Ｐゴシック" pitchFamily="-109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800000"/>
          </a:solidFill>
          <a:latin typeface="+mn-lt"/>
          <a:ea typeface="ＭＳ Ｐゴシック" pitchFamily="-109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800000"/>
          </a:solidFill>
          <a:latin typeface="+mn-lt"/>
          <a:ea typeface="ＭＳ Ｐゴシック" pitchFamily="-109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800000"/>
          </a:solidFill>
          <a:latin typeface="+mn-lt"/>
          <a:ea typeface="ＭＳ Ｐゴシック" pitchFamily="-109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27088" y="53975"/>
            <a:ext cx="806608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Titel der Folie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48400" y="6597650"/>
            <a:ext cx="28956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>
                <a:solidFill>
                  <a:srgbClr val="FFFFFF"/>
                </a:solidFill>
              </a:rPr>
              <a:t>Klaus.blaum@mpi-hd.mpg.de</a:t>
            </a:r>
          </a:p>
        </p:txBody>
      </p:sp>
      <p:sp>
        <p:nvSpPr>
          <p:cNvPr id="1028" name="AutoShape 8" descr="Folienhintergrund%20en"/>
          <p:cNvSpPr>
            <a:spLocks noChangeAspect="1" noChangeArrowheads="1"/>
          </p:cNvSpPr>
          <p:nvPr/>
        </p:nvSpPr>
        <p:spPr bwMode="auto">
          <a:xfrm>
            <a:off x="1763713" y="1125538"/>
            <a:ext cx="5553075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" name="AutoShape 10" descr="Folienhintergrund%20en"/>
          <p:cNvSpPr>
            <a:spLocks noChangeAspect="1" noChangeArrowheads="1"/>
          </p:cNvSpPr>
          <p:nvPr/>
        </p:nvSpPr>
        <p:spPr bwMode="auto">
          <a:xfrm>
            <a:off x="1795463" y="1347788"/>
            <a:ext cx="5553075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b="0" u="sng">
              <a:solidFill>
                <a:srgbClr val="009999"/>
              </a:solidFill>
            </a:endParaRPr>
          </a:p>
        </p:txBody>
      </p:sp>
      <p:sp>
        <p:nvSpPr>
          <p:cNvPr id="1030" name="Line 14"/>
          <p:cNvSpPr>
            <a:spLocks noChangeShapeType="1"/>
          </p:cNvSpPr>
          <p:nvPr/>
        </p:nvSpPr>
        <p:spPr bwMode="auto">
          <a:xfrm>
            <a:off x="684213" y="1052513"/>
            <a:ext cx="8351837" cy="0"/>
          </a:xfrm>
          <a:prstGeom prst="line">
            <a:avLst/>
          </a:prstGeom>
          <a:noFill/>
          <a:ln w="76200">
            <a:solidFill>
              <a:srgbClr val="0A7C6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953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2">
                <a:lumMod val="75000"/>
              </a:schemeClr>
            </a:gs>
            <a:gs pos="6000">
              <a:schemeClr val="accent1">
                <a:lumMod val="75000"/>
              </a:schemeClr>
            </a:gs>
            <a:gs pos="18000">
              <a:schemeClr val="bg1"/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312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02280E-A1DF-4200-A75F-361895742FE6}" type="slidenum">
              <a:rPr lang="de-DE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1978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0" lang="en-US" sz="4400" b="0" i="0" u="none" strike="noStrike" kern="1200" cap="none" spc="0" normalizeH="0" baseline="0" noProof="0" dirty="0">
          <a:ln>
            <a:noFill/>
          </a:ln>
          <a:solidFill>
            <a:schemeClr val="tx1"/>
          </a:solidFill>
          <a:effectLst/>
          <a:uLnTx/>
          <a:uFillTx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3.xml"/><Relationship Id="rId7" Type="http://schemas.openxmlformats.org/officeDocument/2006/relationships/image" Target="../media/image10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108.xml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67905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3600" i="1" dirty="0"/>
              <a:t>Master-</a:t>
            </a:r>
            <a:r>
              <a:rPr lang="en-US" sz="3600" i="1" dirty="0" err="1"/>
              <a:t>Pflichtseminar</a:t>
            </a:r>
            <a:br>
              <a:rPr lang="en-US" sz="3600" i="1" dirty="0"/>
            </a:br>
            <a:r>
              <a:rPr lang="en-US" sz="3600" i="1" dirty="0"/>
              <a:t>Master </a:t>
            </a:r>
            <a:r>
              <a:rPr lang="de-DE" sz="3600" i="1" dirty="0"/>
              <a:t>Mandatory seminar </a:t>
            </a:r>
            <a:r>
              <a:rPr lang="en-US" sz="3600" i="1" dirty="0"/>
              <a:t>(MVSEM</a:t>
            </a:r>
            <a:r>
              <a:rPr lang="en-US" sz="3600" dirty="0"/>
              <a:t>)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b="1" dirty="0"/>
            </a:br>
            <a:r>
              <a:rPr lang="en-US" b="1" dirty="0">
                <a:solidFill>
                  <a:srgbClr val="C00000"/>
                </a:solidFill>
              </a:rPr>
              <a:t>Your Passion for Physics:</a:t>
            </a:r>
            <a:br>
              <a:rPr lang="en-US" b="1" dirty="0"/>
            </a:br>
            <a:r>
              <a:rPr lang="en-US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What are you curious about?</a:t>
            </a:r>
            <a:br>
              <a:rPr lang="en-US" b="1" i="1" dirty="0">
                <a:solidFill>
                  <a:srgbClr val="C00000"/>
                </a:solidFill>
              </a:rPr>
            </a:br>
            <a:br>
              <a:rPr lang="en-US" b="1" i="1" dirty="0">
                <a:solidFill>
                  <a:srgbClr val="C00000"/>
                </a:solidFill>
              </a:rPr>
            </a:br>
            <a:br>
              <a:rPr lang="en-US" b="1" i="1" dirty="0">
                <a:solidFill>
                  <a:srgbClr val="C00000"/>
                </a:solidFill>
              </a:rPr>
            </a:br>
            <a:r>
              <a:rPr lang="en-US" sz="3600" b="1" i="1" dirty="0"/>
              <a:t>Thomas Pfeifer, MPIK Heidelberg</a:t>
            </a:r>
          </a:p>
        </p:txBody>
      </p:sp>
    </p:spTree>
    <p:extLst>
      <p:ext uri="{BB962C8B-B14F-4D97-AF65-F5344CB8AC3E}">
        <p14:creationId xmlns:p14="http://schemas.microsoft.com/office/powerpoint/2010/main" val="1575831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1143000"/>
          </a:xfrm>
        </p:spPr>
        <p:txBody>
          <a:bodyPr/>
          <a:lstStyle/>
          <a:p>
            <a:r>
              <a:rPr lang="de-DE" dirty="0"/>
              <a:t>Seminar Topics for </a:t>
            </a:r>
            <a:r>
              <a:rPr lang="de-DE" dirty="0" err="1"/>
              <a:t>Presentations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39971"/>
            <a:ext cx="8229600" cy="5429389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en-US" sz="1600" dirty="0">
                <a:solidFill>
                  <a:srgbClr val="0070C0"/>
                </a:solidFill>
              </a:rPr>
              <a:t>Generation of short laser pulses</a:t>
            </a:r>
          </a:p>
          <a:p>
            <a:pPr>
              <a:buFontTx/>
              <a:buChar char="-"/>
            </a:pPr>
            <a:r>
              <a:rPr lang="en-US" sz="1600" dirty="0">
                <a:solidFill>
                  <a:srgbClr val="0070C0"/>
                </a:solidFill>
              </a:rPr>
              <a:t>Frequency combs </a:t>
            </a:r>
          </a:p>
          <a:p>
            <a:pPr>
              <a:buFontTx/>
              <a:buChar char="-"/>
            </a:pPr>
            <a:r>
              <a:rPr lang="en-US" sz="1600" dirty="0">
                <a:solidFill>
                  <a:srgbClr val="0070C0"/>
                </a:solidFill>
              </a:rPr>
              <a:t>Optical Clocks</a:t>
            </a:r>
          </a:p>
          <a:p>
            <a:pPr>
              <a:buFontTx/>
              <a:buChar char="-"/>
            </a:pPr>
            <a:r>
              <a:rPr lang="en-US" sz="1600" dirty="0">
                <a:solidFill>
                  <a:srgbClr val="0070C0"/>
                </a:solidFill>
              </a:rPr>
              <a:t>Time-resolved physics in atoms and molecules</a:t>
            </a:r>
          </a:p>
          <a:p>
            <a:pPr>
              <a:buFontTx/>
              <a:buChar char="-"/>
            </a:pPr>
            <a:r>
              <a:rPr lang="en-US" sz="1600" dirty="0">
                <a:solidFill>
                  <a:srgbClr val="0070C0"/>
                </a:solidFill>
              </a:rPr>
              <a:t>(Low-energy) Electron collisions with atoms and molecules</a:t>
            </a:r>
          </a:p>
          <a:p>
            <a:pPr>
              <a:buFontTx/>
              <a:buChar char="-"/>
            </a:pPr>
            <a:r>
              <a:rPr lang="en-US" sz="1600" dirty="0">
                <a:solidFill>
                  <a:srgbClr val="0070C0"/>
                </a:solidFill>
              </a:rPr>
              <a:t>Physics in strong laser fields </a:t>
            </a:r>
          </a:p>
          <a:p>
            <a:pPr>
              <a:buFontTx/>
              <a:buChar char="-"/>
            </a:pPr>
            <a:r>
              <a:rPr lang="en-US" sz="1600" dirty="0">
                <a:solidFill>
                  <a:srgbClr val="0070C0"/>
                </a:solidFill>
              </a:rPr>
              <a:t>(Re-)collision physics</a:t>
            </a:r>
          </a:p>
          <a:p>
            <a:pPr>
              <a:buFontTx/>
              <a:buChar char="-"/>
            </a:pPr>
            <a:r>
              <a:rPr lang="en-US" sz="1600" dirty="0">
                <a:solidFill>
                  <a:srgbClr val="0070C0"/>
                </a:solidFill>
              </a:rPr>
              <a:t>The Physics of Free-Electron Lasers </a:t>
            </a:r>
          </a:p>
          <a:p>
            <a:pPr>
              <a:buFontTx/>
              <a:buChar char="-"/>
            </a:pPr>
            <a:r>
              <a:rPr lang="en-US" sz="1600" dirty="0">
                <a:solidFill>
                  <a:srgbClr val="0070C0"/>
                </a:solidFill>
              </a:rPr>
              <a:t>Physics with intense x-ray pulses at Free-Electron Lasers </a:t>
            </a:r>
          </a:p>
          <a:p>
            <a:pPr>
              <a:buFontTx/>
              <a:buChar char="-"/>
            </a:pPr>
            <a:r>
              <a:rPr lang="en-US" sz="1600" dirty="0">
                <a:solidFill>
                  <a:srgbClr val="0070C0"/>
                </a:solidFill>
              </a:rPr>
              <a:t>Squeezed light for detection of gravitational waves</a:t>
            </a:r>
          </a:p>
          <a:p>
            <a:pPr>
              <a:buFontTx/>
              <a:buChar char="-"/>
            </a:pPr>
            <a:r>
              <a:rPr lang="en-US" sz="1600" dirty="0">
                <a:solidFill>
                  <a:srgbClr val="0070C0"/>
                </a:solidFill>
              </a:rPr>
              <a:t>Photoionization of Hot Astrophysical Matter</a:t>
            </a:r>
          </a:p>
          <a:p>
            <a:pPr>
              <a:buFontTx/>
              <a:buChar char="-"/>
            </a:pPr>
            <a:r>
              <a:rPr lang="en-US" sz="1600" dirty="0">
                <a:solidFill>
                  <a:srgbClr val="0070C0"/>
                </a:solidFill>
              </a:rPr>
              <a:t>Ultrafast quantum control with shaped laser pulses </a:t>
            </a:r>
          </a:p>
          <a:p>
            <a:pPr>
              <a:buFontTx/>
              <a:buChar char="-"/>
            </a:pPr>
            <a:r>
              <a:rPr lang="en-US" sz="1600" dirty="0">
                <a:solidFill>
                  <a:srgbClr val="0070C0"/>
                </a:solidFill>
              </a:rPr>
              <a:t>Optical cooling and trapping</a:t>
            </a:r>
          </a:p>
          <a:p>
            <a:pPr>
              <a:buFontTx/>
              <a:buChar char="-"/>
            </a:pPr>
            <a:r>
              <a:rPr lang="en-US" sz="1600" dirty="0">
                <a:solidFill>
                  <a:srgbClr val="0070C0"/>
                </a:solidFill>
              </a:rPr>
              <a:t>Laser Cooling of Ions in Coulomb Crystals </a:t>
            </a:r>
          </a:p>
          <a:p>
            <a:pPr>
              <a:buFontTx/>
              <a:buChar char="-"/>
            </a:pPr>
            <a:r>
              <a:rPr lang="en-US" sz="1600" dirty="0">
                <a:solidFill>
                  <a:srgbClr val="0070C0"/>
                </a:solidFill>
              </a:rPr>
              <a:t>Physics in Rydberg gases</a:t>
            </a:r>
          </a:p>
          <a:p>
            <a:pPr>
              <a:buFontTx/>
              <a:buChar char="-"/>
            </a:pPr>
            <a:r>
              <a:rPr lang="en-US" sz="1600" dirty="0">
                <a:solidFill>
                  <a:srgbClr val="0070C0"/>
                </a:solidFill>
              </a:rPr>
              <a:t>The g-factor of the electron: Stringent Test of QED, and weighing the electron</a:t>
            </a:r>
          </a:p>
          <a:p>
            <a:pPr>
              <a:buFontTx/>
              <a:buChar char="-"/>
            </a:pPr>
            <a:r>
              <a:rPr lang="en-US" sz="1600" dirty="0">
                <a:solidFill>
                  <a:srgbClr val="0070C0"/>
                </a:solidFill>
              </a:rPr>
              <a:t>Test of the time variation of fundamental constants using highly-charged ions</a:t>
            </a:r>
          </a:p>
        </p:txBody>
      </p:sp>
    </p:spTree>
    <p:extLst>
      <p:ext uri="{BB962C8B-B14F-4D97-AF65-F5344CB8AC3E}">
        <p14:creationId xmlns:p14="http://schemas.microsoft.com/office/powerpoint/2010/main" val="2449969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8421"/>
            <a:ext cx="9144000" cy="863125"/>
          </a:xfrm>
        </p:spPr>
        <p:txBody>
          <a:bodyPr/>
          <a:lstStyle/>
          <a:p>
            <a:r>
              <a:rPr lang="de-DE" dirty="0"/>
              <a:t>Seminar Facts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Requirements</a:t>
            </a:r>
            <a:br>
              <a:rPr lang="de-DE" dirty="0"/>
            </a:br>
            <a:r>
              <a:rPr lang="de-DE" sz="2800" dirty="0">
                <a:solidFill>
                  <a:schemeClr val="tx1"/>
                </a:solidFill>
              </a:rPr>
              <a:t>(MVSEM, Master Seminar)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24" y="1196752"/>
            <a:ext cx="9036496" cy="555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/>
              <a:t>Language: English</a:t>
            </a:r>
            <a:endParaRPr lang="en-US" sz="1700" dirty="0"/>
          </a:p>
          <a:p>
            <a:r>
              <a:rPr lang="en-US" sz="1700" b="1" dirty="0"/>
              <a:t>ECTS points: 6</a:t>
            </a:r>
          </a:p>
          <a:p>
            <a:endParaRPr lang="en-US" sz="1700" b="1" dirty="0"/>
          </a:p>
          <a:p>
            <a:pPr>
              <a:tabLst>
                <a:tab pos="2065338" algn="l"/>
              </a:tabLst>
            </a:pPr>
            <a:r>
              <a:rPr lang="en-US" sz="1600" b="1" dirty="0"/>
              <a:t>Prerequisites:</a:t>
            </a:r>
            <a:r>
              <a:rPr lang="en-US" sz="1600" dirty="0"/>
              <a:t> 	basic knowledge of atomic physics from the bachelor program</a:t>
            </a:r>
          </a:p>
          <a:p>
            <a:pPr>
              <a:tabLst>
                <a:tab pos="2065338" algn="l"/>
              </a:tabLst>
            </a:pPr>
            <a:r>
              <a:rPr lang="en-US" sz="1600" b="1" dirty="0"/>
              <a:t>Content:</a:t>
            </a:r>
            <a:r>
              <a:rPr lang="en-US" sz="1600" dirty="0"/>
              <a:t> 		your physics topic of interest</a:t>
            </a:r>
          </a:p>
          <a:p>
            <a:pPr>
              <a:tabLst>
                <a:tab pos="2065338" algn="l"/>
              </a:tabLst>
            </a:pPr>
            <a:r>
              <a:rPr lang="en-US" sz="1600" b="1" dirty="0"/>
              <a:t>Form of testing</a:t>
            </a:r>
          </a:p>
          <a:p>
            <a:pPr>
              <a:tabLst>
                <a:tab pos="2065338" algn="l"/>
              </a:tabLst>
            </a:pPr>
            <a:r>
              <a:rPr lang="en-US" sz="1600" b="1" dirty="0"/>
              <a:t>and examination:</a:t>
            </a:r>
            <a:r>
              <a:rPr lang="en-US" sz="1600" dirty="0"/>
              <a:t> 	45 min </a:t>
            </a:r>
            <a:r>
              <a:rPr lang="en-US" sz="1600" b="1" dirty="0"/>
              <a:t>talk</a:t>
            </a:r>
            <a:r>
              <a:rPr lang="en-US" sz="1600" dirty="0"/>
              <a:t> on agreed topic, submission of presentation</a:t>
            </a:r>
          </a:p>
          <a:p>
            <a:pPr>
              <a:tabLst>
                <a:tab pos="2065338" algn="l"/>
              </a:tabLst>
            </a:pPr>
            <a:r>
              <a:rPr lang="en-US" sz="1600" dirty="0"/>
              <a:t>		and a short </a:t>
            </a:r>
            <a:r>
              <a:rPr lang="en-US" sz="1600" b="1" dirty="0"/>
              <a:t>write-up,</a:t>
            </a:r>
            <a:r>
              <a:rPr lang="en-US" sz="1600" dirty="0"/>
              <a:t> participation in </a:t>
            </a:r>
            <a:r>
              <a:rPr lang="en-US" sz="1600" b="1" dirty="0"/>
              <a:t>discussions</a:t>
            </a:r>
          </a:p>
          <a:p>
            <a:pPr>
              <a:tabLst>
                <a:tab pos="2065338" algn="l"/>
              </a:tabLst>
            </a:pPr>
            <a:r>
              <a:rPr lang="en-US" sz="1600" b="1" dirty="0"/>
              <a:t>Presentation:	Understandable to a Master student with no special prior 		knowledge</a:t>
            </a:r>
          </a:p>
          <a:p>
            <a:pPr>
              <a:tabLst>
                <a:tab pos="2065338" algn="l"/>
              </a:tabLst>
            </a:pPr>
            <a:r>
              <a:rPr lang="en-US" sz="1600" b="1" dirty="0"/>
              <a:t>Material:	</a:t>
            </a:r>
            <a:r>
              <a:rPr lang="en-US" sz="1600" dirty="0"/>
              <a:t>literature should be searched for independently, seed information 		can be provided if necessary, please send me </a:t>
            </a:r>
            <a:r>
              <a:rPr lang="en-US" sz="1600" b="1" dirty="0"/>
              <a:t>your literature </a:t>
            </a:r>
            <a:r>
              <a:rPr lang="en-US" sz="1600" dirty="0"/>
              <a:t>and a brief 	</a:t>
            </a:r>
            <a:r>
              <a:rPr lang="en-US" sz="1600" b="1" dirty="0"/>
              <a:t>outline</a:t>
            </a:r>
            <a:r>
              <a:rPr lang="en-US" sz="1600" dirty="0"/>
              <a:t> of what you want to talk about </a:t>
            </a:r>
            <a:r>
              <a:rPr lang="en-US" sz="1600" b="1" dirty="0"/>
              <a:t>at least 2 weeks before your talk</a:t>
            </a:r>
          </a:p>
          <a:p>
            <a:pPr>
              <a:tabLst>
                <a:tab pos="2065338" algn="l"/>
              </a:tabLst>
            </a:pPr>
            <a:r>
              <a:rPr lang="en-US" sz="1600" b="1" dirty="0"/>
              <a:t>Preparation Meeting</a:t>
            </a:r>
            <a:r>
              <a:rPr lang="en-US" sz="1600" dirty="0"/>
              <a:t>: </a:t>
            </a:r>
            <a:r>
              <a:rPr lang="en-US" sz="1600" b="1" dirty="0"/>
              <a:t>1 week before presentation</a:t>
            </a:r>
          </a:p>
          <a:p>
            <a:pPr>
              <a:tabLst>
                <a:tab pos="2065338" algn="l"/>
              </a:tabLst>
            </a:pPr>
            <a:r>
              <a:rPr lang="en-US" sz="1600" b="1" dirty="0"/>
              <a:t>	</a:t>
            </a:r>
            <a:r>
              <a:rPr lang="en-US" sz="1600" dirty="0"/>
              <a:t>show lineout/structure of presentation, discuss remaining questions</a:t>
            </a:r>
          </a:p>
          <a:p>
            <a:pPr>
              <a:tabLst>
                <a:tab pos="2065338" algn="l"/>
              </a:tabLst>
            </a:pPr>
            <a:r>
              <a:rPr lang="en-US" sz="1600" b="1" dirty="0"/>
              <a:t>Slides: 	</a:t>
            </a:r>
            <a:r>
              <a:rPr lang="en-US" sz="1600" dirty="0"/>
              <a:t>Please send me your slides at least  </a:t>
            </a:r>
            <a:r>
              <a:rPr lang="en-US" sz="1600" b="1" dirty="0"/>
              <a:t>2 days before your presentation</a:t>
            </a:r>
            <a:endParaRPr lang="en-US" sz="1600" b="0" dirty="0"/>
          </a:p>
          <a:p>
            <a:pPr>
              <a:tabLst>
                <a:tab pos="2065338" algn="l"/>
              </a:tabLst>
            </a:pPr>
            <a:r>
              <a:rPr lang="de-DE" sz="1600" b="1" dirty="0"/>
              <a:t>Write-up: </a:t>
            </a:r>
            <a:r>
              <a:rPr lang="de-DE" sz="1600" dirty="0"/>
              <a:t>	~1 page structured summary of the topic</a:t>
            </a:r>
          </a:p>
          <a:p>
            <a:pPr>
              <a:tabLst>
                <a:tab pos="2065338" algn="l"/>
              </a:tabLst>
            </a:pPr>
            <a:r>
              <a:rPr lang="de-DE" sz="1600" dirty="0"/>
              <a:t>	  - What is the goal, why is it important?</a:t>
            </a:r>
          </a:p>
          <a:p>
            <a:pPr>
              <a:tabLst>
                <a:tab pos="2065338" algn="l"/>
              </a:tabLst>
            </a:pPr>
            <a:r>
              <a:rPr lang="de-DE" sz="1600" dirty="0"/>
              <a:t>	  - </a:t>
            </a:r>
            <a:r>
              <a:rPr lang="de-DE" sz="1600" dirty="0" err="1"/>
              <a:t>what</a:t>
            </a:r>
            <a:r>
              <a:rPr lang="de-DE" sz="1600" dirty="0"/>
              <a:t> </a:t>
            </a:r>
            <a:r>
              <a:rPr lang="de-DE" sz="1600" dirty="0" err="1"/>
              <a:t>are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scientific</a:t>
            </a:r>
            <a:r>
              <a:rPr lang="de-DE" sz="1600" dirty="0"/>
              <a:t> </a:t>
            </a:r>
            <a:r>
              <a:rPr lang="de-DE" sz="1600" dirty="0" err="1"/>
              <a:t>questions</a:t>
            </a:r>
            <a:r>
              <a:rPr lang="de-DE" sz="1600" dirty="0"/>
              <a:t>?</a:t>
            </a:r>
          </a:p>
          <a:p>
            <a:pPr>
              <a:tabLst>
                <a:tab pos="2065338" algn="l"/>
              </a:tabLst>
            </a:pPr>
            <a:r>
              <a:rPr lang="de-DE" sz="1600" dirty="0"/>
              <a:t>	  - what are the methods?</a:t>
            </a:r>
          </a:p>
          <a:p>
            <a:pPr>
              <a:tabLst>
                <a:tab pos="2065338" algn="l"/>
              </a:tabLst>
            </a:pPr>
            <a:r>
              <a:rPr lang="de-DE" sz="1600" dirty="0"/>
              <a:t>	  - </a:t>
            </a:r>
            <a:r>
              <a:rPr lang="de-DE" sz="1600" dirty="0" err="1"/>
              <a:t>what</a:t>
            </a:r>
            <a:r>
              <a:rPr lang="de-DE" sz="1600" dirty="0"/>
              <a:t> </a:t>
            </a:r>
            <a:r>
              <a:rPr lang="de-DE" sz="1600" dirty="0" err="1"/>
              <a:t>has</a:t>
            </a:r>
            <a:r>
              <a:rPr lang="de-DE" sz="1600" dirty="0"/>
              <a:t> </a:t>
            </a:r>
            <a:r>
              <a:rPr lang="de-DE" sz="1600" dirty="0" err="1"/>
              <a:t>been</a:t>
            </a:r>
            <a:r>
              <a:rPr lang="de-DE" sz="1600" dirty="0"/>
              <a:t> </a:t>
            </a:r>
            <a:r>
              <a:rPr lang="de-DE" sz="1600" dirty="0" err="1"/>
              <a:t>achieved</a:t>
            </a:r>
            <a:r>
              <a:rPr lang="de-DE" sz="1600" dirty="0"/>
              <a:t>, </a:t>
            </a:r>
            <a:r>
              <a:rPr lang="de-DE" sz="1600" dirty="0" err="1"/>
              <a:t>recent</a:t>
            </a:r>
            <a:r>
              <a:rPr lang="de-DE" sz="1600" dirty="0"/>
              <a:t> results?</a:t>
            </a:r>
          </a:p>
          <a:p>
            <a:pPr>
              <a:tabLst>
                <a:tab pos="2065338" algn="l"/>
              </a:tabLst>
            </a:pPr>
            <a:r>
              <a:rPr lang="en-US" sz="1600" dirty="0"/>
              <a:t>	  - what’s next?</a:t>
            </a:r>
            <a:endParaRPr lang="en-US" sz="1600" b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40A36D-CAD5-4AF3-B19D-01B3F20D6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4084" y="6957392"/>
            <a:ext cx="3059832" cy="229487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4421CB65-8A81-4933-9336-BCD84B8C2D08}"/>
                  </a:ext>
                </a:extLst>
              </p14:cNvPr>
              <p14:cNvContentPartPr/>
              <p14:nvPr/>
            </p14:nvContentPartPr>
            <p14:xfrm>
              <a:off x="2114920" y="2563554"/>
              <a:ext cx="931320" cy="50040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4421CB65-8A81-4933-9336-BCD84B8C2D0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05923" y="2554914"/>
                <a:ext cx="948953" cy="518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90528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BF0CF6-1587-46DC-8BCE-89E2C0F75E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75" t="5900" r="1176"/>
          <a:stretch/>
        </p:blipFill>
        <p:spPr>
          <a:xfrm>
            <a:off x="0" y="554669"/>
            <a:ext cx="8928992" cy="574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30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7440" y="1"/>
            <a:ext cx="9036496" cy="68580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  <a:p>
            <a:pPr algn="ctr"/>
            <a:endParaRPr lang="de-DE" dirty="0"/>
          </a:p>
          <a:p>
            <a:pPr algn="ctr"/>
            <a:endParaRPr lang="de-DE" dirty="0"/>
          </a:p>
          <a:p>
            <a:pPr algn="ctr"/>
            <a:endParaRPr lang="de-DE" dirty="0"/>
          </a:p>
          <a:p>
            <a:pPr algn="ctr"/>
            <a:endParaRPr lang="de-DE" dirty="0"/>
          </a:p>
          <a:p>
            <a:pPr algn="ctr"/>
            <a:endParaRPr lang="de-DE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073"/>
          <a:stretch/>
        </p:blipFill>
        <p:spPr bwMode="auto">
          <a:xfrm>
            <a:off x="3002624" y="3844083"/>
            <a:ext cx="3009536" cy="280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56" y="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sz="2800" dirty="0" err="1">
                <a:solidFill>
                  <a:prstClr val="black"/>
                </a:solidFill>
              </a:rPr>
              <a:t>Atomic</a:t>
            </a:r>
            <a:r>
              <a:rPr lang="de-DE" sz="2800" dirty="0">
                <a:solidFill>
                  <a:prstClr val="black"/>
                </a:solidFill>
              </a:rPr>
              <a:t>, </a:t>
            </a:r>
            <a:r>
              <a:rPr lang="de-DE" sz="2800" dirty="0" err="1">
                <a:solidFill>
                  <a:prstClr val="black"/>
                </a:solidFill>
              </a:rPr>
              <a:t>Molecular</a:t>
            </a:r>
            <a:r>
              <a:rPr lang="de-DE" sz="2800" dirty="0">
                <a:solidFill>
                  <a:prstClr val="black"/>
                </a:solidFill>
              </a:rPr>
              <a:t>, </a:t>
            </a:r>
            <a:r>
              <a:rPr lang="de-DE" sz="2800" dirty="0" err="1">
                <a:solidFill>
                  <a:prstClr val="black"/>
                </a:solidFill>
              </a:rPr>
              <a:t>and</a:t>
            </a:r>
            <a:r>
              <a:rPr lang="de-DE" sz="2800" dirty="0">
                <a:solidFill>
                  <a:prstClr val="black"/>
                </a:solidFill>
              </a:rPr>
              <a:t> Optical </a:t>
            </a:r>
            <a:r>
              <a:rPr lang="de-DE" sz="2800" dirty="0" err="1">
                <a:solidFill>
                  <a:prstClr val="black"/>
                </a:solidFill>
              </a:rPr>
              <a:t>Physics</a:t>
            </a:r>
            <a:r>
              <a:rPr lang="de-DE" sz="2800" dirty="0">
                <a:solidFill>
                  <a:prstClr val="black"/>
                </a:solidFill>
              </a:rPr>
              <a:t> (AMO </a:t>
            </a:r>
            <a:r>
              <a:rPr lang="de-DE" sz="2800" dirty="0" err="1">
                <a:solidFill>
                  <a:prstClr val="black"/>
                </a:solidFill>
              </a:rPr>
              <a:t>Physics</a:t>
            </a:r>
            <a:r>
              <a:rPr lang="de-DE" sz="2800" dirty="0">
                <a:solidFill>
                  <a:prstClr val="black"/>
                </a:solidFill>
              </a:rPr>
              <a:t>)</a:t>
            </a:r>
            <a:br>
              <a:rPr lang="de-DE" sz="2800" dirty="0">
                <a:solidFill>
                  <a:prstClr val="black"/>
                </a:solidFill>
              </a:rPr>
            </a:br>
            <a:r>
              <a:rPr lang="de-DE" dirty="0" err="1">
                <a:solidFill>
                  <a:prstClr val="black"/>
                </a:solidFill>
              </a:rPr>
              <a:t>What</a:t>
            </a:r>
            <a:r>
              <a:rPr lang="de-DE" dirty="0">
                <a:solidFill>
                  <a:prstClr val="black"/>
                </a:solidFill>
              </a:rPr>
              <a:t> </a:t>
            </a:r>
            <a:r>
              <a:rPr lang="de-DE" dirty="0" err="1">
                <a:solidFill>
                  <a:prstClr val="black"/>
                </a:solidFill>
              </a:rPr>
              <a:t>is</a:t>
            </a:r>
            <a:r>
              <a:rPr lang="de-DE" dirty="0">
                <a:solidFill>
                  <a:prstClr val="black"/>
                </a:solidFill>
              </a:rPr>
              <a:t> </a:t>
            </a:r>
            <a:r>
              <a:rPr lang="de-DE" dirty="0" err="1">
                <a:solidFill>
                  <a:prstClr val="black"/>
                </a:solidFill>
              </a:rPr>
              <a:t>it</a:t>
            </a:r>
            <a:r>
              <a:rPr lang="de-DE" dirty="0">
                <a:solidFill>
                  <a:prstClr val="black"/>
                </a:solidFill>
              </a:rPr>
              <a:t>?</a:t>
            </a:r>
            <a:endParaRPr lang="en-US" sz="6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5536" y="1484784"/>
            <a:ext cx="2520280" cy="3014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53968" y="1420528"/>
            <a:ext cx="2522488" cy="294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0256" y="1238617"/>
            <a:ext cx="16508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400" dirty="0"/>
              <a:t>Atoms</a:t>
            </a:r>
            <a:endParaRPr 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6133772" y="1215885"/>
            <a:ext cx="25426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400" dirty="0" err="1"/>
              <a:t>Molecules</a:t>
            </a:r>
            <a:endParaRPr lang="en-US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3849760" y="3739679"/>
            <a:ext cx="12983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400" dirty="0"/>
              <a:t>Light</a:t>
            </a:r>
            <a:endParaRPr lang="en-US" sz="4400" dirty="0"/>
          </a:p>
        </p:txBody>
      </p:sp>
      <p:sp>
        <p:nvSpPr>
          <p:cNvPr id="9" name="Oval 8"/>
          <p:cNvSpPr/>
          <p:nvPr/>
        </p:nvSpPr>
        <p:spPr>
          <a:xfrm rot="20845949">
            <a:off x="-151480" y="985592"/>
            <a:ext cx="8497495" cy="4634840"/>
          </a:xfrm>
          <a:prstGeom prst="ellipse">
            <a:avLst/>
          </a:prstGeom>
          <a:solidFill>
            <a:srgbClr val="F8F8F8">
              <a:alpha val="14118"/>
            </a:srgb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square" rtlCol="0">
            <a:noAutofit/>
          </a:bodyPr>
          <a:lstStyle/>
          <a:p>
            <a:pPr lvl="0" algn="ctr"/>
            <a:r>
              <a:rPr lang="de-DE" sz="4400" dirty="0" err="1">
                <a:solidFill>
                  <a:prstClr val="white"/>
                </a:solidFill>
              </a:rPr>
              <a:t>Understand</a:t>
            </a:r>
            <a:endParaRPr lang="de-DE" sz="4400" dirty="0">
              <a:solidFill>
                <a:prstClr val="white"/>
              </a:solidFill>
            </a:endParaRPr>
          </a:p>
          <a:p>
            <a:pPr lvl="0" algn="ctr"/>
            <a:r>
              <a:rPr lang="de-DE" sz="4400" dirty="0">
                <a:solidFill>
                  <a:prstClr val="white"/>
                </a:solidFill>
              </a:rPr>
              <a:t>       Quantum</a:t>
            </a:r>
          </a:p>
          <a:p>
            <a:pPr lvl="0" algn="ctr"/>
            <a:r>
              <a:rPr lang="de-DE" sz="4400" dirty="0">
                <a:solidFill>
                  <a:prstClr val="white"/>
                </a:solidFill>
              </a:rPr>
              <a:t>        </a:t>
            </a:r>
            <a:r>
              <a:rPr lang="de-DE" sz="4400" dirty="0" err="1">
                <a:solidFill>
                  <a:prstClr val="white"/>
                </a:solidFill>
              </a:rPr>
              <a:t>Mechanics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811602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7" grpId="0"/>
      <p:bldP spid="8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0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565" y="3661836"/>
            <a:ext cx="2419385" cy="1913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Oval 50"/>
          <p:cNvSpPr/>
          <p:nvPr/>
        </p:nvSpPr>
        <p:spPr>
          <a:xfrm>
            <a:off x="2195736" y="1484784"/>
            <a:ext cx="4536504" cy="4536504"/>
          </a:xfrm>
          <a:prstGeom prst="ellipse">
            <a:avLst/>
          </a:prstGeom>
          <a:gradFill flip="none" rotWithShape="1">
            <a:gsLst>
              <a:gs pos="47000">
                <a:srgbClr val="3333FF">
                  <a:alpha val="50000"/>
                </a:srgbClr>
              </a:gs>
              <a:gs pos="0">
                <a:srgbClr val="3333FF">
                  <a:alpha val="50000"/>
                </a:srgbClr>
              </a:gs>
              <a:gs pos="76000">
                <a:srgbClr val="3333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 w="3175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0" h="0"/>
          </a:sp3d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3125"/>
          </a:xfrm>
        </p:spPr>
        <p:txBody>
          <a:bodyPr/>
          <a:lstStyle/>
          <a:p>
            <a:r>
              <a:rPr lang="en-US" dirty="0"/>
              <a:t>the language electrons speak...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3373548" y="2276872"/>
            <a:ext cx="485422" cy="485422"/>
          </a:xfrm>
          <a:prstGeom prst="ellipse">
            <a:avLst/>
          </a:prstGeom>
          <a:gradFill flip="none" rotWithShape="1">
            <a:gsLst>
              <a:gs pos="0">
                <a:srgbClr val="0033CC"/>
              </a:gs>
              <a:gs pos="53000">
                <a:srgbClr val="0033CC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sz="2400" b="1" baseline="30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5128115" y="2295506"/>
            <a:ext cx="485422" cy="485422"/>
          </a:xfrm>
          <a:prstGeom prst="ellipse">
            <a:avLst/>
          </a:prstGeom>
          <a:gradFill flip="none" rotWithShape="1">
            <a:gsLst>
              <a:gs pos="0">
                <a:srgbClr val="0033CC"/>
              </a:gs>
              <a:gs pos="53000">
                <a:srgbClr val="0033CC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sz="2400" b="1" baseline="30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613537" y="2519583"/>
            <a:ext cx="140673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1966813" y="2555869"/>
            <a:ext cx="140673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80"/>
          <p:cNvGrpSpPr>
            <a:grpSpLocks/>
          </p:cNvGrpSpPr>
          <p:nvPr/>
        </p:nvGrpSpPr>
        <p:grpSpPr bwMode="auto">
          <a:xfrm>
            <a:off x="4283968" y="3645024"/>
            <a:ext cx="346821" cy="352641"/>
            <a:chOff x="914" y="1777"/>
            <a:chExt cx="82" cy="86"/>
          </a:xfrm>
        </p:grpSpPr>
        <p:sp>
          <p:nvSpPr>
            <p:cNvPr id="29" name="Oval 84"/>
            <p:cNvSpPr>
              <a:spLocks noChangeArrowheads="1"/>
            </p:cNvSpPr>
            <p:nvPr/>
          </p:nvSpPr>
          <p:spPr bwMode="auto">
            <a:xfrm>
              <a:off x="916" y="1778"/>
              <a:ext cx="48" cy="4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30" name="Oval 82"/>
            <p:cNvSpPr>
              <a:spLocks noChangeArrowheads="1"/>
            </p:cNvSpPr>
            <p:nvPr/>
          </p:nvSpPr>
          <p:spPr bwMode="auto">
            <a:xfrm>
              <a:off x="948" y="1816"/>
              <a:ext cx="48" cy="4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31" name="Oval 83"/>
            <p:cNvSpPr>
              <a:spLocks noChangeArrowheads="1"/>
            </p:cNvSpPr>
            <p:nvPr/>
          </p:nvSpPr>
          <p:spPr bwMode="auto">
            <a:xfrm>
              <a:off x="914" y="181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200" kern="0" dirty="0">
                  <a:solidFill>
                    <a:srgbClr val="000000"/>
                  </a:solidFill>
                </a:rPr>
                <a:t>+</a:t>
              </a:r>
            </a:p>
          </p:txBody>
        </p:sp>
        <p:sp>
          <p:nvSpPr>
            <p:cNvPr id="32" name="Oval 85"/>
            <p:cNvSpPr>
              <a:spLocks noChangeArrowheads="1"/>
            </p:cNvSpPr>
            <p:nvPr/>
          </p:nvSpPr>
          <p:spPr bwMode="auto">
            <a:xfrm>
              <a:off x="947" y="1777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200" kern="0" dirty="0">
                  <a:solidFill>
                    <a:srgbClr val="000000"/>
                  </a:solidFill>
                </a:rPr>
                <a:t>+</a:t>
              </a:r>
            </a:p>
          </p:txBody>
        </p:sp>
      </p:grpSp>
      <p:cxnSp>
        <p:nvCxnSpPr>
          <p:cNvPr id="33" name="Straight Arrow Connector 32"/>
          <p:cNvCxnSpPr/>
          <p:nvPr/>
        </p:nvCxnSpPr>
        <p:spPr>
          <a:xfrm flipH="1">
            <a:off x="4630789" y="2786743"/>
            <a:ext cx="594354" cy="85828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3707904" y="2728595"/>
            <a:ext cx="576064" cy="91642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732200" y="5836622"/>
            <a:ext cx="5594160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dirty="0">
                <a:solidFill>
                  <a:prstClr val="white"/>
                </a:solidFill>
              </a:rPr>
              <a:t>Time-dependent </a:t>
            </a:r>
            <a:r>
              <a:rPr lang="en-US" sz="2400" dirty="0" err="1">
                <a:solidFill>
                  <a:prstClr val="white"/>
                </a:solidFill>
              </a:rPr>
              <a:t>Sch</a:t>
            </a:r>
            <a:r>
              <a:rPr lang="de-DE" sz="2400" dirty="0" err="1">
                <a:solidFill>
                  <a:prstClr val="white"/>
                </a:solidFill>
              </a:rPr>
              <a:t>rödinger</a:t>
            </a:r>
            <a:r>
              <a:rPr lang="de-DE" sz="2400" dirty="0">
                <a:solidFill>
                  <a:prstClr val="white"/>
                </a:solidFill>
              </a:rPr>
              <a:t>/Dirac </a:t>
            </a:r>
            <a:r>
              <a:rPr lang="de-DE" sz="2400" dirty="0" err="1">
                <a:solidFill>
                  <a:prstClr val="white"/>
                </a:solidFill>
              </a:rPr>
              <a:t>equation</a:t>
            </a:r>
            <a:endParaRPr lang="en-US" sz="2400" dirty="0">
              <a:solidFill>
                <a:prstClr val="white"/>
              </a:solidFill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5370826" y="2814251"/>
            <a:ext cx="0" cy="156450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3616259" y="2786743"/>
            <a:ext cx="0" cy="156450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939" y="4496214"/>
            <a:ext cx="3280601" cy="43395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484784"/>
            <a:ext cx="5877878" cy="667131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23528" y="3016404"/>
            <a:ext cx="1763688" cy="1659085"/>
          </a:xfrm>
          <a:prstGeom prst="rect">
            <a:avLst/>
          </a:prstGeom>
          <a:solidFill>
            <a:srgbClr val="3333CC"/>
          </a:solidFill>
          <a:effectLst>
            <a:softEdge rad="63500"/>
          </a:effectLst>
        </p:spPr>
        <p:txBody>
          <a:bodyPr wrap="square" tIns="90000" bIns="90000" rtlCol="0">
            <a:sp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</a:rPr>
              <a:t>The </a:t>
            </a:r>
          </a:p>
          <a:p>
            <a:pPr algn="ctr"/>
            <a:r>
              <a:rPr lang="en-US" sz="2400" b="1" dirty="0">
                <a:solidFill>
                  <a:srgbClr val="FFC000"/>
                </a:solidFill>
              </a:rPr>
              <a:t>quantum</a:t>
            </a:r>
          </a:p>
          <a:p>
            <a:pPr algn="ctr"/>
            <a:r>
              <a:rPr lang="en-US" sz="2400" b="1" dirty="0">
                <a:solidFill>
                  <a:srgbClr val="FFFFFF"/>
                </a:solidFill>
              </a:rPr>
              <a:t>few-body</a:t>
            </a:r>
          </a:p>
          <a:p>
            <a:pPr algn="ctr"/>
            <a:r>
              <a:rPr lang="en-US" sz="2400" b="1" dirty="0">
                <a:solidFill>
                  <a:srgbClr val="FFFFFF"/>
                </a:solidFill>
              </a:rPr>
              <a:t>problem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3549" y="4725144"/>
            <a:ext cx="2132187" cy="9233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>
                <a:solidFill>
                  <a:prstClr val="white"/>
                </a:solidFill>
              </a:rPr>
              <a:t>... only approximate,</a:t>
            </a:r>
          </a:p>
          <a:p>
            <a:r>
              <a:rPr lang="en-US" sz="2000" dirty="0">
                <a:solidFill>
                  <a:prstClr val="white"/>
                </a:solidFill>
              </a:rPr>
              <a:t>special-case, or</a:t>
            </a:r>
          </a:p>
          <a:p>
            <a:r>
              <a:rPr lang="en-US" sz="2000" dirty="0">
                <a:solidFill>
                  <a:prstClr val="white"/>
                </a:solidFill>
              </a:rPr>
              <a:t>numerical solutions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0378" y="6381328"/>
            <a:ext cx="8002062" cy="369332"/>
          </a:xfrm>
          <a:prstGeom prst="rect">
            <a:avLst/>
          </a:prstGeom>
          <a:solidFill>
            <a:srgbClr val="3333CC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400" dirty="0">
                <a:solidFill>
                  <a:prstClr val="white"/>
                </a:solidFill>
              </a:rPr>
              <a:t>atoms and small molecules: well-defined Å-sized quantum "labs"</a:t>
            </a: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876" y="5013176"/>
            <a:ext cx="3743325" cy="800100"/>
          </a:xfrm>
          <a:prstGeom prst="rect">
            <a:avLst/>
          </a:prstGeom>
        </p:spPr>
      </p:pic>
      <p:grpSp>
        <p:nvGrpSpPr>
          <p:cNvPr id="35" name="Group 80">
            <a:extLst>
              <a:ext uri="{FF2B5EF4-FFF2-40B4-BE49-F238E27FC236}">
                <a16:creationId xmlns:a16="http://schemas.microsoft.com/office/drawing/2014/main" id="{BFD3A47B-DD4F-40B9-8009-18B61F02D5D7}"/>
              </a:ext>
            </a:extLst>
          </p:cNvPr>
          <p:cNvGrpSpPr>
            <a:grpSpLocks/>
          </p:cNvGrpSpPr>
          <p:nvPr/>
        </p:nvGrpSpPr>
        <p:grpSpPr bwMode="auto">
          <a:xfrm>
            <a:off x="4322033" y="1065950"/>
            <a:ext cx="346821" cy="352641"/>
            <a:chOff x="914" y="1777"/>
            <a:chExt cx="82" cy="86"/>
          </a:xfrm>
        </p:grpSpPr>
        <p:sp>
          <p:nvSpPr>
            <p:cNvPr id="36" name="Oval 84">
              <a:extLst>
                <a:ext uri="{FF2B5EF4-FFF2-40B4-BE49-F238E27FC236}">
                  <a16:creationId xmlns:a16="http://schemas.microsoft.com/office/drawing/2014/main" id="{A873D51F-08C0-4C3B-917A-2D0C1F37FD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6" y="1778"/>
              <a:ext cx="48" cy="4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38" name="Oval 82">
              <a:extLst>
                <a:ext uri="{FF2B5EF4-FFF2-40B4-BE49-F238E27FC236}">
                  <a16:creationId xmlns:a16="http://schemas.microsoft.com/office/drawing/2014/main" id="{A137B26A-5A73-41CE-8434-ED454A83FE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8" y="1816"/>
              <a:ext cx="48" cy="4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000000"/>
                </a:solidFill>
              </a:endParaRPr>
            </a:p>
          </p:txBody>
        </p:sp>
        <p:sp>
          <p:nvSpPr>
            <p:cNvPr id="39" name="Oval 83">
              <a:extLst>
                <a:ext uri="{FF2B5EF4-FFF2-40B4-BE49-F238E27FC236}">
                  <a16:creationId xmlns:a16="http://schemas.microsoft.com/office/drawing/2014/main" id="{FE70326C-744C-48CC-A602-8009F2AB9B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" y="181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200" kern="0" dirty="0">
                  <a:solidFill>
                    <a:srgbClr val="000000"/>
                  </a:solidFill>
                </a:rPr>
                <a:t>+</a:t>
              </a:r>
            </a:p>
          </p:txBody>
        </p:sp>
        <p:sp>
          <p:nvSpPr>
            <p:cNvPr id="40" name="Oval 85">
              <a:extLst>
                <a:ext uri="{FF2B5EF4-FFF2-40B4-BE49-F238E27FC236}">
                  <a16:creationId xmlns:a16="http://schemas.microsoft.com/office/drawing/2014/main" id="{180F0AD9-A46D-4607-934A-A4C7A0D75D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7" y="1777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200" kern="0" dirty="0">
                  <a:solidFill>
                    <a:srgbClr val="000000"/>
                  </a:solidFill>
                </a:rPr>
                <a:t>+</a:t>
              </a:r>
            </a:p>
          </p:txBody>
        </p:sp>
      </p:grp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FB340BD2-4561-4E5B-A36B-0DBD9A10053A}"/>
              </a:ext>
            </a:extLst>
          </p:cNvPr>
          <p:cNvCxnSpPr>
            <a:cxnSpLocks/>
          </p:cNvCxnSpPr>
          <p:nvPr/>
        </p:nvCxnSpPr>
        <p:spPr>
          <a:xfrm flipH="1" flipV="1">
            <a:off x="4660395" y="1463846"/>
            <a:ext cx="578311" cy="81302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B4BB74DB-489E-4B5B-A7E4-440641927ED0}"/>
              </a:ext>
            </a:extLst>
          </p:cNvPr>
          <p:cNvCxnSpPr>
            <a:cxnSpLocks/>
          </p:cNvCxnSpPr>
          <p:nvPr/>
        </p:nvCxnSpPr>
        <p:spPr>
          <a:xfrm flipV="1">
            <a:off x="3707904" y="1433750"/>
            <a:ext cx="634711" cy="86271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1882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26" grpId="0" animBg="1"/>
      <p:bldP spid="2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-540568" y="980728"/>
            <a:ext cx="10260632" cy="6408712"/>
          </a:xfrm>
          <a:prstGeom prst="rect">
            <a:avLst/>
          </a:prstGeom>
          <a:gradFill>
            <a:gsLst>
              <a:gs pos="0">
                <a:srgbClr val="83A7C3"/>
              </a:gs>
              <a:gs pos="13000">
                <a:srgbClr val="768FB9"/>
              </a:gs>
              <a:gs pos="33000">
                <a:srgbClr val="83A7C3"/>
              </a:gs>
              <a:gs pos="49000">
                <a:srgbClr val="FFFFFF"/>
              </a:gs>
              <a:gs pos="66000">
                <a:srgbClr val="9C6563">
                  <a:lumMod val="38000"/>
                  <a:lumOff val="62000"/>
                </a:srgbClr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9611"/>
            <a:ext cx="9144000" cy="863125"/>
          </a:xfrm>
        </p:spPr>
        <p:txBody>
          <a:bodyPr/>
          <a:lstStyle/>
          <a:p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current</a:t>
            </a:r>
            <a:r>
              <a:rPr lang="de-DE" dirty="0"/>
              <a:t> AMO Focus Topics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 bwMode="auto">
          <a:xfrm>
            <a:off x="5940152" y="1617339"/>
            <a:ext cx="1706489" cy="1706489"/>
          </a:xfrm>
          <a:prstGeom prst="ellipse">
            <a:avLst/>
          </a:prstGeom>
          <a:solidFill>
            <a:srgbClr val="FFDF7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>
                <a:latin typeface="Arial" pitchFamily="34" charset="0"/>
                <a:cs typeface="Arial" pitchFamily="34" charset="0"/>
              </a:rPr>
              <a:t>(</a:t>
            </a:r>
            <a:r>
              <a:rPr lang="de-DE" dirty="0" err="1">
                <a:latin typeface="Arial" pitchFamily="34" charset="0"/>
                <a:cs typeface="Arial" pitchFamily="34" charset="0"/>
              </a:rPr>
              <a:t>Ultracold</a:t>
            </a:r>
            <a:r>
              <a:rPr lang="de-DE" dirty="0">
                <a:latin typeface="Arial" pitchFamily="34" charset="0"/>
                <a:cs typeface="Arial" pitchFamily="34" charset="0"/>
              </a:rPr>
              <a:t>)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>
                <a:latin typeface="Arial" pitchFamily="34" charset="0"/>
                <a:cs typeface="Arial" pitchFamily="34" charset="0"/>
              </a:rPr>
              <a:t>Gases </a:t>
            </a:r>
            <a:r>
              <a:rPr lang="de-DE" dirty="0" err="1">
                <a:latin typeface="Arial" pitchFamily="34" charset="0"/>
                <a:cs typeface="Arial" pitchFamily="34" charset="0"/>
              </a:rPr>
              <a:t>or</a:t>
            </a:r>
            <a:endParaRPr lang="de-DE" dirty="0">
              <a:latin typeface="Arial" pitchFamily="34" charset="0"/>
              <a:cs typeface="Arial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Arial" pitchFamily="34" charset="0"/>
                <a:cs typeface="Arial" pitchFamily="34" charset="0"/>
              </a:rPr>
              <a:t>(Cold) Ions</a:t>
            </a:r>
            <a:endParaRPr kumimoji="0" lang="en-US" sz="18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1187624" y="1595635"/>
            <a:ext cx="1706489" cy="1706489"/>
          </a:xfrm>
          <a:prstGeom prst="ellipse">
            <a:avLst/>
          </a:prstGeom>
          <a:solidFill>
            <a:srgbClr val="FFDF7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(Ultrafast)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>
                <a:latin typeface="Arial" pitchFamily="34" charset="0"/>
                <a:cs typeface="Arial" pitchFamily="34" charset="0"/>
              </a:rPr>
              <a:t>Lasers</a:t>
            </a:r>
            <a:endParaRPr kumimoji="0" lang="en-US" sz="18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2339752" y="2376139"/>
            <a:ext cx="1706489" cy="1706489"/>
          </a:xfrm>
          <a:prstGeom prst="ellipse">
            <a:avLst/>
          </a:prstGeom>
          <a:solidFill>
            <a:srgbClr val="FFDF7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Femto</a:t>
            </a:r>
            <a:r>
              <a:rPr kumimoji="0" lang="de-DE" sz="18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-/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 err="1">
                <a:latin typeface="Arial" pitchFamily="34" charset="0"/>
                <a:cs typeface="Arial" pitchFamily="34" charset="0"/>
              </a:rPr>
              <a:t>Attosecond</a:t>
            </a:r>
            <a:endParaRPr lang="de-DE" dirty="0">
              <a:latin typeface="Arial" pitchFamily="34" charset="0"/>
              <a:cs typeface="Arial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Physics</a:t>
            </a:r>
            <a:endParaRPr kumimoji="0" lang="en-US" sz="18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339752" y="3705571"/>
            <a:ext cx="1706489" cy="1706489"/>
          </a:xfrm>
          <a:prstGeom prst="ellipse">
            <a:avLst/>
          </a:prstGeom>
          <a:solidFill>
            <a:srgbClr val="FFDF7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>
                <a:latin typeface="Arial" pitchFamily="34" charset="0"/>
                <a:cs typeface="Arial" pitchFamily="34" charset="0"/>
              </a:rPr>
              <a:t>Strong-</a:t>
            </a:r>
            <a:r>
              <a:rPr lang="de-DE" dirty="0" err="1">
                <a:latin typeface="Arial" pitchFamily="34" charset="0"/>
                <a:cs typeface="Arial" pitchFamily="34" charset="0"/>
              </a:rPr>
              <a:t>field</a:t>
            </a:r>
            <a:endParaRPr lang="de-DE" dirty="0">
              <a:latin typeface="Arial" pitchFamily="34" charset="0"/>
              <a:cs typeface="Arial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Laser </a:t>
            </a:r>
            <a:r>
              <a:rPr lang="de-DE" dirty="0" err="1">
                <a:latin typeface="Arial" pitchFamily="34" charset="0"/>
                <a:cs typeface="Arial" pitchFamily="34" charset="0"/>
              </a:rPr>
              <a:t>Physics</a:t>
            </a:r>
            <a:endParaRPr kumimoji="0" lang="en-US" sz="18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790158" y="3683867"/>
            <a:ext cx="1706489" cy="1706489"/>
          </a:xfrm>
          <a:prstGeom prst="ellipse">
            <a:avLst/>
          </a:prstGeom>
          <a:solidFill>
            <a:srgbClr val="FFDF7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Quantum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Metrology</a:t>
            </a:r>
            <a:endParaRPr kumimoji="0" lang="en-US" sz="18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3585592" y="3035795"/>
            <a:ext cx="1706489" cy="1706489"/>
          </a:xfrm>
          <a:prstGeom prst="ellipse">
            <a:avLst/>
          </a:prstGeom>
          <a:solidFill>
            <a:srgbClr val="FFDF7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Quantum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Dynamics&amp;</a:t>
            </a:r>
            <a:endParaRPr kumimoji="0" lang="de-DE" sz="18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Control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3585592" y="4237351"/>
            <a:ext cx="1706489" cy="1706489"/>
          </a:xfrm>
          <a:prstGeom prst="ellipse">
            <a:avLst/>
          </a:prstGeom>
          <a:solidFill>
            <a:srgbClr val="FFDF7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Precision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Physics</a:t>
            </a:r>
            <a:endParaRPr kumimoji="0" lang="en-US" sz="18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3585592" y="5394919"/>
            <a:ext cx="1706489" cy="1706489"/>
          </a:xfrm>
          <a:prstGeom prst="ellipse">
            <a:avLst/>
          </a:prstGeom>
          <a:solidFill>
            <a:srgbClr val="FFDF7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Tests</a:t>
            </a:r>
            <a:r>
              <a:rPr kumimoji="0" lang="de-DE" sz="180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de-DE" sz="180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of</a:t>
            </a:r>
            <a:endParaRPr lang="de-DE" dirty="0">
              <a:latin typeface="Arial" pitchFamily="34" charset="0"/>
              <a:cs typeface="Arial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Fundamental</a:t>
            </a:r>
            <a:endParaRPr lang="de-DE" dirty="0">
              <a:latin typeface="Arial" pitchFamily="34" charset="0"/>
              <a:cs typeface="Arial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Theories</a:t>
            </a:r>
            <a:endParaRPr kumimoji="0" lang="en-US" sz="18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0634" y="1256889"/>
            <a:ext cx="12971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b="0" dirty="0"/>
              <a:t>Light</a:t>
            </a:r>
            <a:endParaRPr lang="en-US" sz="4000" b="0" dirty="0"/>
          </a:p>
        </p:txBody>
      </p:sp>
      <p:sp>
        <p:nvSpPr>
          <p:cNvPr id="13" name="TextBox 12"/>
          <p:cNvSpPr txBox="1"/>
          <p:nvPr/>
        </p:nvSpPr>
        <p:spPr>
          <a:xfrm>
            <a:off x="6084168" y="1248421"/>
            <a:ext cx="16401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b="0" dirty="0"/>
              <a:t>Matter</a:t>
            </a:r>
            <a:endParaRPr lang="en-US" sz="4000" b="0" dirty="0"/>
          </a:p>
        </p:txBody>
      </p:sp>
      <p:sp>
        <p:nvSpPr>
          <p:cNvPr id="15" name="Oval 14"/>
          <p:cNvSpPr/>
          <p:nvPr/>
        </p:nvSpPr>
        <p:spPr bwMode="auto">
          <a:xfrm>
            <a:off x="3589857" y="1811659"/>
            <a:ext cx="1706489" cy="1706489"/>
          </a:xfrm>
          <a:prstGeom prst="ellipse">
            <a:avLst/>
          </a:prstGeom>
          <a:solidFill>
            <a:srgbClr val="FFDF7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dirty="0">
                <a:latin typeface="Arial" pitchFamily="34" charset="0"/>
                <a:cs typeface="Arial" pitchFamily="34" charset="0"/>
              </a:rPr>
              <a:t>Entanglement</a:t>
            </a:r>
            <a:r>
              <a:rPr lang="en-US" dirty="0">
                <a:latin typeface="Arial" pitchFamily="34" charset="0"/>
                <a:cs typeface="Arial" pitchFamily="34" charset="0"/>
              </a:rPr>
              <a:t>&amp;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Arial" pitchFamily="34" charset="0"/>
                <a:cs typeface="Arial" pitchFamily="34" charset="0"/>
              </a:rPr>
              <a:t>Quantum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Information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4796933" y="2376139"/>
            <a:ext cx="1706489" cy="1706489"/>
          </a:xfrm>
          <a:prstGeom prst="ellipse">
            <a:avLst/>
          </a:prstGeom>
          <a:solidFill>
            <a:srgbClr val="FFDF7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Collision</a:t>
            </a:r>
            <a:endParaRPr kumimoji="0" lang="de-DE" sz="18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 err="1">
                <a:latin typeface="Arial" pitchFamily="34" charset="0"/>
                <a:cs typeface="Arial" pitchFamily="34" charset="0"/>
              </a:rPr>
              <a:t>Physics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405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4" grpId="0" animBg="1"/>
      <p:bldP spid="3" grpId="0"/>
      <p:bldP spid="13" grpId="0"/>
      <p:bldP spid="15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err="1"/>
              <a:t>Atomic</a:t>
            </a:r>
            <a:r>
              <a:rPr lang="de-DE" sz="2800" dirty="0"/>
              <a:t>, </a:t>
            </a:r>
            <a:r>
              <a:rPr lang="de-DE" sz="2800" dirty="0" err="1"/>
              <a:t>Molecular</a:t>
            </a:r>
            <a:r>
              <a:rPr lang="de-DE" sz="2800" dirty="0"/>
              <a:t>, </a:t>
            </a:r>
            <a:r>
              <a:rPr lang="de-DE" sz="2800" dirty="0" err="1"/>
              <a:t>and</a:t>
            </a:r>
            <a:r>
              <a:rPr lang="de-DE" sz="2800" dirty="0"/>
              <a:t> Optical </a:t>
            </a:r>
            <a:r>
              <a:rPr lang="de-DE" sz="2800" dirty="0" err="1"/>
              <a:t>Physics</a:t>
            </a:r>
            <a:r>
              <a:rPr lang="de-DE" sz="2800" dirty="0"/>
              <a:t> (AMO </a:t>
            </a:r>
            <a:r>
              <a:rPr lang="de-DE" sz="2800" dirty="0" err="1"/>
              <a:t>Physics</a:t>
            </a:r>
            <a:r>
              <a:rPr lang="de-DE" sz="2800" dirty="0"/>
              <a:t>)</a:t>
            </a:r>
            <a:br>
              <a:rPr lang="de-DE" sz="2800" dirty="0"/>
            </a:br>
            <a:r>
              <a:rPr lang="de-DE" sz="2800" dirty="0" err="1"/>
              <a:t>Is</a:t>
            </a:r>
            <a:r>
              <a:rPr lang="de-DE" sz="2800" dirty="0"/>
              <a:t> </a:t>
            </a:r>
            <a:r>
              <a:rPr lang="de-DE" sz="2800" dirty="0" err="1"/>
              <a:t>it</a:t>
            </a:r>
            <a:r>
              <a:rPr lang="de-DE" sz="2800" dirty="0"/>
              <a:t> </a:t>
            </a:r>
            <a:r>
              <a:rPr lang="de-DE" sz="2800" dirty="0" err="1"/>
              <a:t>important</a:t>
            </a:r>
            <a:r>
              <a:rPr lang="de-DE" sz="2800" dirty="0"/>
              <a:t>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988554" y="1484784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Chemistry Nobel </a:t>
            </a:r>
            <a:r>
              <a:rPr lang="de-DE" dirty="0" err="1"/>
              <a:t>prize</a:t>
            </a:r>
            <a:r>
              <a:rPr lang="de-DE" dirty="0"/>
              <a:t> 2014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71600" y="1482701"/>
            <a:ext cx="2789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Physics</a:t>
            </a:r>
            <a:r>
              <a:rPr lang="de-DE" dirty="0"/>
              <a:t> Nobel </a:t>
            </a:r>
            <a:r>
              <a:rPr lang="de-DE" dirty="0" err="1"/>
              <a:t>prize</a:t>
            </a:r>
            <a:r>
              <a:rPr lang="de-DE" dirty="0"/>
              <a:t> 2016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22820" y="6534150"/>
            <a:ext cx="3451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i="1" dirty="0"/>
              <a:t>Picture </a:t>
            </a:r>
            <a:r>
              <a:rPr lang="de-DE" sz="1400" i="1" dirty="0" err="1"/>
              <a:t>source</a:t>
            </a:r>
            <a:r>
              <a:rPr lang="de-DE" sz="1400" i="1" dirty="0"/>
              <a:t>: </a:t>
            </a:r>
            <a:r>
              <a:rPr lang="de-DE" sz="1400" b="0" i="1" dirty="0" err="1"/>
              <a:t>wikipedia</a:t>
            </a:r>
            <a:r>
              <a:rPr lang="de-DE" sz="1400" b="0" i="1" dirty="0"/>
              <a:t>/ </a:t>
            </a:r>
            <a:r>
              <a:rPr lang="de-DE" sz="1400" b="0" i="1" dirty="0" err="1"/>
              <a:t>nobelprize.org</a:t>
            </a:r>
            <a:endParaRPr lang="en-US" sz="1400" b="0" i="1" dirty="0"/>
          </a:p>
        </p:txBody>
      </p:sp>
      <p:pic>
        <p:nvPicPr>
          <p:cNvPr id="2051" name="Picture 3" descr="C:\Users\tpfeifer\Desktop\GFP_Superresolution_Christoph_Crem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561" y="2112594"/>
            <a:ext cx="3039831" cy="219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59632" y="5319638"/>
            <a:ext cx="29338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/>
              <a:t>David </a:t>
            </a:r>
            <a:r>
              <a:rPr lang="en-US" dirty="0" err="1"/>
              <a:t>Thouless</a:t>
            </a:r>
            <a:endParaRPr lang="en-US" dirty="0"/>
          </a:p>
          <a:p>
            <a:pPr>
              <a:defRPr/>
            </a:pPr>
            <a:r>
              <a:rPr lang="en-US" dirty="0"/>
              <a:t>Duncan Haldane</a:t>
            </a:r>
          </a:p>
          <a:p>
            <a:pPr>
              <a:defRPr/>
            </a:pPr>
            <a:r>
              <a:rPr lang="en-US" dirty="0"/>
              <a:t>Michael </a:t>
            </a:r>
            <a:r>
              <a:rPr lang="en-US" dirty="0" err="1"/>
              <a:t>Kosterlitz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32048" y="4365104"/>
            <a:ext cx="3995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”for theoretical discoveries of topological phase transitions and topological phases of matter"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 flipV="1">
            <a:off x="2397632" y="3573016"/>
            <a:ext cx="950232" cy="504056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5534426" y="5301208"/>
            <a:ext cx="21339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Eric Betzig</a:t>
            </a:r>
          </a:p>
          <a:p>
            <a:r>
              <a:rPr lang="en-US" dirty="0"/>
              <a:t>Stefan W. Hell</a:t>
            </a:r>
          </a:p>
          <a:p>
            <a:r>
              <a:rPr lang="en-US" dirty="0"/>
              <a:t>William E. </a:t>
            </a:r>
            <a:r>
              <a:rPr lang="en-US" dirty="0" err="1"/>
              <a:t>Moerner</a:t>
            </a:r>
            <a:endParaRPr lang="en-US" b="0" dirty="0"/>
          </a:p>
        </p:txBody>
      </p:sp>
      <p:sp>
        <p:nvSpPr>
          <p:cNvPr id="18" name="Rectangle 17"/>
          <p:cNvSpPr/>
          <p:nvPr/>
        </p:nvSpPr>
        <p:spPr>
          <a:xfrm>
            <a:off x="4755673" y="450912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i="1" dirty="0"/>
              <a:t>"for the development of super-resolved fluorescence microscopy"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2492896"/>
            <a:ext cx="3469364" cy="137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977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de-DE" sz="3200" dirty="0" err="1"/>
              <a:t>Another</a:t>
            </a:r>
            <a:r>
              <a:rPr lang="de-DE" sz="3200" dirty="0"/>
              <a:t> </a:t>
            </a:r>
            <a:r>
              <a:rPr lang="de-DE" sz="3200" dirty="0" err="1"/>
              <a:t>famous</a:t>
            </a:r>
            <a:r>
              <a:rPr lang="de-DE" sz="3200" dirty="0"/>
              <a:t> </a:t>
            </a:r>
            <a:r>
              <a:rPr lang="de-DE" sz="3200" dirty="0" err="1"/>
              <a:t>result</a:t>
            </a:r>
            <a:r>
              <a:rPr lang="de-DE" sz="3200" dirty="0"/>
              <a:t> (</a:t>
            </a:r>
            <a:r>
              <a:rPr lang="de-DE" sz="3200" dirty="0" err="1"/>
              <a:t>based</a:t>
            </a:r>
            <a:r>
              <a:rPr lang="de-DE" sz="3200" dirty="0"/>
              <a:t> on </a:t>
            </a:r>
            <a:r>
              <a:rPr lang="de-DE" sz="3200" dirty="0" err="1"/>
              <a:t>optics</a:t>
            </a:r>
            <a:r>
              <a:rPr lang="de-DE" sz="3200" dirty="0"/>
              <a:t>)</a:t>
            </a:r>
            <a:endParaRPr lang="en-US" sz="3200" dirty="0"/>
          </a:p>
        </p:txBody>
      </p:sp>
      <p:grpSp>
        <p:nvGrpSpPr>
          <p:cNvPr id="6" name="Group 5"/>
          <p:cNvGrpSpPr/>
          <p:nvPr/>
        </p:nvGrpSpPr>
        <p:grpSpPr>
          <a:xfrm>
            <a:off x="72384" y="2519362"/>
            <a:ext cx="9225249" cy="4260110"/>
            <a:chOff x="1201710" y="3470508"/>
            <a:chExt cx="6819937" cy="3149366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181" r="-2339"/>
            <a:stretch/>
          </p:blipFill>
          <p:spPr bwMode="auto">
            <a:xfrm>
              <a:off x="1354110" y="3470508"/>
              <a:ext cx="6667537" cy="1349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 bwMode="auto">
            <a:xfrm>
              <a:off x="1363635" y="3571875"/>
              <a:ext cx="227040" cy="1285875"/>
            </a:xfrm>
            <a:prstGeom prst="rect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270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40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Strain</a:t>
              </a:r>
              <a:r>
                <a:rPr kumimoji="0" lang="de-DE" sz="14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(10</a:t>
              </a:r>
              <a:r>
                <a:rPr kumimoji="0" lang="de-DE" sz="1400" i="0" u="none" strike="noStrike" cap="none" normalizeH="0" baseline="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-21</a:t>
              </a:r>
              <a:r>
                <a:rPr kumimoji="0" lang="de-DE" sz="14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)</a:t>
              </a:r>
              <a:endParaRPr kumimoji="0" lang="en-US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16770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201710" y="4772025"/>
              <a:ext cx="6667537" cy="1847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Rectangle 6"/>
          <p:cNvSpPr/>
          <p:nvPr/>
        </p:nvSpPr>
        <p:spPr bwMode="auto">
          <a:xfrm>
            <a:off x="9629775" y="1343025"/>
            <a:ext cx="171450" cy="200977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981325" y="4552950"/>
            <a:ext cx="323850" cy="3333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06319" y="2952750"/>
            <a:ext cx="323850" cy="11334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677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753058"/>
            <a:ext cx="3305175" cy="176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6833846" y="2290762"/>
            <a:ext cx="15824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www.sciencenews.org</a:t>
            </a: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235" y="987377"/>
            <a:ext cx="3530035" cy="1268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322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Optical-Physics driven Nobel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31469"/>
            <a:ext cx="8014682" cy="5727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4883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D6A9C-7016-4CC2-B60A-1B0298816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D75320-79BB-418E-AF26-26D2703399B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03648" y="49669"/>
            <a:ext cx="6627266" cy="49887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CFF448-5F99-4BE0-BA99-6979F41D3B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157192"/>
            <a:ext cx="2664098" cy="159845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39736CC-A5A6-48F5-BE59-B3F2185F5867}"/>
              </a:ext>
            </a:extLst>
          </p:cNvPr>
          <p:cNvSpPr txBox="1"/>
          <p:nvPr/>
        </p:nvSpPr>
        <p:spPr>
          <a:xfrm>
            <a:off x="998478" y="4765290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0" dirty="0"/>
              <a:t>Optical </a:t>
            </a:r>
            <a:r>
              <a:rPr lang="de-DE" b="0" dirty="0" err="1"/>
              <a:t>tweezers</a:t>
            </a:r>
            <a:endParaRPr lang="en-US" b="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4B9FC40-6363-49D3-805E-52304B30BEF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89" b="3889"/>
          <a:stretch/>
        </p:blipFill>
        <p:spPr>
          <a:xfrm>
            <a:off x="3347864" y="5445224"/>
            <a:ext cx="4788024" cy="79533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B78E1EF-99DC-42B7-98C1-6EFD77C84AE0}"/>
              </a:ext>
            </a:extLst>
          </p:cNvPr>
          <p:cNvSpPr txBox="1"/>
          <p:nvPr/>
        </p:nvSpPr>
        <p:spPr>
          <a:xfrm>
            <a:off x="3343300" y="6163618"/>
            <a:ext cx="655949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" b="0" dirty="0">
                <a:solidFill>
                  <a:schemeClr val="bg1">
                    <a:lumMod val="85000"/>
                  </a:schemeClr>
                </a:solidFill>
              </a:rPr>
              <a:t>laserfocusworld.com</a:t>
            </a:r>
            <a:endParaRPr lang="en-US" sz="400" b="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66882C-F402-4F5F-BEAC-23B54F686EC2}"/>
              </a:ext>
            </a:extLst>
          </p:cNvPr>
          <p:cNvSpPr/>
          <p:nvPr/>
        </p:nvSpPr>
        <p:spPr>
          <a:xfrm>
            <a:off x="2473411" y="6558079"/>
            <a:ext cx="795411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physicsworld.com</a:t>
            </a:r>
            <a:endParaRPr lang="en-US" sz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9FC5AB4-2A3E-4E99-ADF0-82E30B01EFE7}"/>
              </a:ext>
            </a:extLst>
          </p:cNvPr>
          <p:cNvSpPr txBox="1"/>
          <p:nvPr/>
        </p:nvSpPr>
        <p:spPr>
          <a:xfrm>
            <a:off x="4572000" y="4765290"/>
            <a:ext cx="2993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0" dirty="0" err="1"/>
              <a:t>Chirped</a:t>
            </a:r>
            <a:r>
              <a:rPr lang="de-DE" b="0" dirty="0"/>
              <a:t> Pulse </a:t>
            </a:r>
            <a:r>
              <a:rPr lang="de-DE" b="0" dirty="0" err="1"/>
              <a:t>Amplification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25252408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$&#10;\textcolor{red}{F_\mathrm{external}}\textcolor{white}{=-e E(t)}&#10;$&#10;\end{document}"/>
  <p:tag name="IGUANATEXSIZE" val="3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textcolor{white}{&#10;$&#10;F_{e-e}=F_\mathrm{Coulomb}=\frac{1}{4\pi\epsilon_0}\frac{e^2}{(\vec{r}_{1}-\vec{r}_{2})^2}&#10;$&#10;}&#10;\end{document}"/>
  <p:tag name="IGUANATEXSIZE" val="3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begin{equation}&#10;\nonumber&#10;\textcolor{white}&#10;{&#10;i\hbar\frac{\partial}{\partial t}\psi(x,t)=\mathcal{H} \psi(x,t)&#10;}&#10;\end{equation}&#10;\end{document}"/>
  <p:tag name="IGUANATEXSIZE" val="3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1_ThemeBlueBlack">
  <a:themeElements>
    <a:clrScheme name="Blue-Whit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FFFFFF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algn="ctr" fontAlgn="base">
          <a:spcBef>
            <a:spcPct val="0"/>
          </a:spcBef>
          <a:spcAft>
            <a:spcPct val="0"/>
          </a:spcAft>
          <a:defRPr sz="2400" i="1" smtClean="0">
            <a:solidFill>
              <a:srgbClr val="000000"/>
            </a:solidFill>
            <a:latin typeface="Cambria Math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b="0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BlueWhi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>
          <a:defRPr sz="2400"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2_ThemeBlueWhi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>
          <a:defRPr sz="2400" dirty="0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6_ThemeBlueWhite">
  <a:themeElements>
    <a:clrScheme name="BlackBackground-BlueStrip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FFFFFF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3_ThemeBlueBlack">
  <a:themeElements>
    <a:clrScheme name="Blue-Whit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FFFFFF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b="0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2_ThemeBlueBlack">
  <a:themeElements>
    <a:clrScheme name="Blue-Whit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FFFFFF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  <a:txDef>
      <a:spPr>
        <a:noFill/>
      </a:spPr>
      <a:bodyPr wrap="none" rtlCol="0" anchor="ctr">
        <a:spAutoFit/>
      </a:bodyPr>
      <a:lstStyle>
        <a:defPPr>
          <a:defRPr b="0" dirty="0" smtClean="0">
            <a:latin typeface="+mj-lt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RIUMF_presentation">
  <a:themeElements>
    <a:clrScheme name="TRIUMF">
      <a:dk1>
        <a:srgbClr val="000000"/>
      </a:dk1>
      <a:lt1>
        <a:sysClr val="window" lastClr="FFFFFF"/>
      </a:lt1>
      <a:dk2>
        <a:srgbClr val="6E615D"/>
      </a:dk2>
      <a:lt2>
        <a:srgbClr val="EAE6E3"/>
      </a:lt2>
      <a:accent1>
        <a:srgbClr val="005BA8"/>
      </a:accent1>
      <a:accent2>
        <a:srgbClr val="A02A17"/>
      </a:accent2>
      <a:accent3>
        <a:srgbClr val="689550"/>
      </a:accent3>
      <a:accent4>
        <a:srgbClr val="F47B29"/>
      </a:accent4>
      <a:accent5>
        <a:srgbClr val="6E615D"/>
      </a:accent5>
      <a:accent6>
        <a:srgbClr val="AFA9A6"/>
      </a:accent6>
      <a:hlink>
        <a:srgbClr val="0000FF"/>
      </a:hlink>
      <a:folHlink>
        <a:srgbClr val="AFA9A6"/>
      </a:folHlink>
    </a:clrScheme>
    <a:fontScheme name="TRIUMF Preferred">
      <a:majorFont>
        <a:latin typeface="Myriad Pro"/>
        <a:ea typeface=""/>
        <a:cs typeface=""/>
        <a:font script="Grek" typeface="Arial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aramond"/>
        <a:ea typeface=""/>
        <a:cs typeface=""/>
        <a:font script="Grek" typeface="Times New Roman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RIUMF_PPT_07-V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IUMF_PPT_07-V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IUMF_PPT_07-V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IUMF_PPT_07-V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IUMF_PPT_07-V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IUMF_PPT_07-V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IUMF_PPT_07-V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IUMF_PPT_07-V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IUMF_PPT_07-V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IUMF_PPT_07-V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IUMF_PPT_07-V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IUMF_PPT_07-V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itelblatt">
  <a:themeElements>
    <a:clrScheme name="titelblat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bla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titelblat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elblat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elblat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elblat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elblat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elblat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elblat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elblat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elblat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elblat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elblat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elblat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ThemeBlueWhi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2400" dirty="0" smtClean="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572</Words>
  <Application>Microsoft Office PowerPoint</Application>
  <PresentationFormat>On-screen Show (4:3)</PresentationFormat>
  <Paragraphs>115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11</vt:i4>
      </vt:variant>
    </vt:vector>
  </HeadingPairs>
  <TitlesOfParts>
    <vt:vector size="30" baseType="lpstr">
      <vt:lpstr>ＭＳ Ｐゴシック</vt:lpstr>
      <vt:lpstr>ＭＳ Ｐゴシック</vt:lpstr>
      <vt:lpstr>Arial</vt:lpstr>
      <vt:lpstr>Arial Black</vt:lpstr>
      <vt:lpstr>Calibri</vt:lpstr>
      <vt:lpstr>Garamond</vt:lpstr>
      <vt:lpstr>Myriad Pro</vt:lpstr>
      <vt:lpstr>Wingdings</vt:lpstr>
      <vt:lpstr>ヒラギノ角ゴ Pro W3</vt:lpstr>
      <vt:lpstr>Office Theme</vt:lpstr>
      <vt:lpstr>ThemeBlueWhite</vt:lpstr>
      <vt:lpstr>2_ThemeBlueWhite</vt:lpstr>
      <vt:lpstr>6_ThemeBlueWhite</vt:lpstr>
      <vt:lpstr>3_ThemeBlueBlack</vt:lpstr>
      <vt:lpstr>12_ThemeBlueBlack</vt:lpstr>
      <vt:lpstr>TRIUMF_presentation</vt:lpstr>
      <vt:lpstr>titelblatt</vt:lpstr>
      <vt:lpstr>1_ThemeBlueWhite</vt:lpstr>
      <vt:lpstr>11_ThemeBlueBlack</vt:lpstr>
      <vt:lpstr>Master-Pflichtseminar Master Mandatory seminar (MVSEM)    Your Passion for Physics: What are you curious about?   Thomas Pfeifer, MPIK Heidelberg</vt:lpstr>
      <vt:lpstr>PowerPoint Presentation</vt:lpstr>
      <vt:lpstr>Atomic, Molecular, and Optical Physics (AMO Physics) What is it?</vt:lpstr>
      <vt:lpstr>the language electrons speak...</vt:lpstr>
      <vt:lpstr>Some current AMO Focus Topics</vt:lpstr>
      <vt:lpstr>Atomic, Molecular, and Optical Physics (AMO Physics) Is it important?</vt:lpstr>
      <vt:lpstr>Another famous result (based on optics)</vt:lpstr>
      <vt:lpstr>Optical-Physics driven Nobel</vt:lpstr>
      <vt:lpstr>PowerPoint Presentation</vt:lpstr>
      <vt:lpstr>Seminar Topics for Presentations</vt:lpstr>
      <vt:lpstr>Seminar Facts and Requirements (MVSEM, Master Seminar)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2020-11-04T12:58:31Z</dcterms:created>
  <dcterms:modified xsi:type="dcterms:W3CDTF">2021-10-25T18:06:18Z</dcterms:modified>
</cp:coreProperties>
</file>