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kv" ContentType="video/unknown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80" r:id="rId5"/>
    <p:sldId id="261" r:id="rId6"/>
    <p:sldId id="281" r:id="rId7"/>
    <p:sldId id="283" r:id="rId8"/>
    <p:sldId id="282" r:id="rId9"/>
    <p:sldId id="270" r:id="rId10"/>
    <p:sldId id="269" r:id="rId11"/>
    <p:sldId id="263" r:id="rId12"/>
    <p:sldId id="273" r:id="rId13"/>
    <p:sldId id="274" r:id="rId14"/>
    <p:sldId id="275" r:id="rId15"/>
    <p:sldId id="278" r:id="rId16"/>
    <p:sldId id="277" r:id="rId17"/>
    <p:sldId id="266" r:id="rId18"/>
    <p:sldId id="264" r:id="rId19"/>
    <p:sldId id="287" r:id="rId20"/>
    <p:sldId id="265" r:id="rId21"/>
    <p:sldId id="276" r:id="rId22"/>
    <p:sldId id="267" r:id="rId23"/>
    <p:sldId id="271" r:id="rId24"/>
    <p:sldId id="284" r:id="rId25"/>
    <p:sldId id="289" r:id="rId26"/>
    <p:sldId id="288" r:id="rId27"/>
    <p:sldId id="268" r:id="rId28"/>
    <p:sldId id="286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120F54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86722" autoAdjust="0"/>
  </p:normalViewPr>
  <p:slideViewPr>
    <p:cSldViewPr snapToGrid="0">
      <p:cViewPr varScale="1">
        <p:scale>
          <a:sx n="99" d="100"/>
          <a:sy n="99" d="100"/>
        </p:scale>
        <p:origin x="10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0F94B-2A4A-4C56-BE6D-32743A76C190}" type="datetimeFigureOut">
              <a:rPr lang="de-DE" smtClean="0"/>
              <a:t>01.06.2021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F6D3E-5479-4907-B2A6-A36A883A5B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22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54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Corkum</a:t>
            </a:r>
            <a:r>
              <a:rPr lang="de-DE" dirty="0"/>
              <a:t> in 1993</a:t>
            </a:r>
          </a:p>
          <a:p>
            <a:pPr marL="171450" indent="-171450">
              <a:buFontTx/>
              <a:buChar char="-"/>
            </a:pPr>
            <a:r>
              <a:rPr lang="de-DE" dirty="0"/>
              <a:t>3 </a:t>
            </a:r>
            <a:r>
              <a:rPr lang="de-DE" dirty="0" err="1"/>
              <a:t>steps</a:t>
            </a:r>
            <a:r>
              <a:rPr lang="de-DE" dirty="0"/>
              <a:t> at different </a:t>
            </a:r>
            <a:r>
              <a:rPr lang="de-DE" dirty="0" err="1"/>
              <a:t>phases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Every half-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emission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Linear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Note: Not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at </a:t>
            </a:r>
            <a:r>
              <a:rPr lang="de-DE" dirty="0" err="1"/>
              <a:t>maxima</a:t>
            </a:r>
            <a:r>
              <a:rPr lang="de-DE" dirty="0"/>
              <a:t>/</a:t>
            </a:r>
            <a:r>
              <a:rPr lang="de-DE" dirty="0" err="1"/>
              <a:t>minima</a:t>
            </a:r>
            <a:r>
              <a:rPr lang="de-DE" dirty="0"/>
              <a:t> -&gt; Next </a:t>
            </a:r>
            <a:r>
              <a:rPr lang="de-DE" dirty="0" err="1"/>
              <a:t>slide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132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T0 time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ionisation</a:t>
            </a:r>
            <a:r>
              <a:rPr lang="de-DE" dirty="0"/>
              <a:t>, </a:t>
            </a:r>
            <a:r>
              <a:rPr lang="de-DE" dirty="0" err="1"/>
              <a:t>cutoff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T0 </a:t>
            </a:r>
            <a:r>
              <a:rPr lang="de-DE" dirty="0" err="1"/>
              <a:t>small</a:t>
            </a:r>
            <a:r>
              <a:rPr lang="de-DE" dirty="0"/>
              <a:t>, </a:t>
            </a:r>
            <a:r>
              <a:rPr lang="de-DE" dirty="0" err="1"/>
              <a:t>return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crossing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Short </a:t>
            </a:r>
            <a:r>
              <a:rPr lang="de-DE" dirty="0" err="1"/>
              <a:t>trajectories</a:t>
            </a:r>
            <a:r>
              <a:rPr lang="de-DE" dirty="0"/>
              <a:t> after </a:t>
            </a:r>
            <a:r>
              <a:rPr lang="de-DE" dirty="0" err="1"/>
              <a:t>cutoff</a:t>
            </a:r>
            <a:r>
              <a:rPr lang="de-DE" dirty="0"/>
              <a:t> </a:t>
            </a:r>
            <a:r>
              <a:rPr lang="de-DE" dirty="0" err="1"/>
              <a:t>trajectories</a:t>
            </a:r>
            <a:r>
              <a:rPr lang="de-DE" dirty="0"/>
              <a:t>,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trajectories</a:t>
            </a:r>
            <a:r>
              <a:rPr lang="de-DE" dirty="0"/>
              <a:t> </a:t>
            </a:r>
            <a:r>
              <a:rPr lang="de-DE" dirty="0" err="1"/>
              <a:t>before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APT 5 </a:t>
            </a:r>
            <a:r>
              <a:rPr lang="de-DE" dirty="0" err="1"/>
              <a:t>harmonics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Teaser: </a:t>
            </a:r>
            <a:r>
              <a:rPr lang="de-DE" dirty="0" err="1"/>
              <a:t>characterisation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564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Momentum </a:t>
            </a:r>
            <a:r>
              <a:rPr lang="de-DE" dirty="0" err="1"/>
              <a:t>shifts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delay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in </a:t>
            </a:r>
            <a:r>
              <a:rPr lang="de-DE" dirty="0" err="1"/>
              <a:t>movie</a:t>
            </a:r>
            <a:r>
              <a:rPr lang="de-DE" dirty="0"/>
              <a:t>, </a:t>
            </a:r>
            <a:r>
              <a:rPr lang="de-DE" dirty="0" err="1"/>
              <a:t>scattering</a:t>
            </a:r>
            <a:r>
              <a:rPr lang="de-DE" dirty="0"/>
              <a:t> VMI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Weak</a:t>
            </a:r>
            <a:r>
              <a:rPr lang="de-DE" dirty="0"/>
              <a:t> IR 5 * 10^12 W/cm^2, ca. 3 </a:t>
            </a:r>
            <a:r>
              <a:rPr lang="de-DE" dirty="0" err="1"/>
              <a:t>fs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pulse per IR </a:t>
            </a:r>
            <a:r>
              <a:rPr lang="de-DE" dirty="0" err="1"/>
              <a:t>cycle</a:t>
            </a:r>
            <a:r>
              <a:rPr lang="de-DE" dirty="0"/>
              <a:t> -&gt; </a:t>
            </a:r>
            <a:r>
              <a:rPr lang="de-DE" dirty="0" err="1"/>
              <a:t>asymmetry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Achieved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800 </a:t>
            </a:r>
            <a:r>
              <a:rPr lang="de-DE" dirty="0" err="1"/>
              <a:t>nm</a:t>
            </a:r>
            <a:r>
              <a:rPr lang="de-DE" dirty="0"/>
              <a:t> </a:t>
            </a:r>
            <a:r>
              <a:rPr lang="de-DE" dirty="0" err="1"/>
              <a:t>Ti:Sapphire</a:t>
            </a:r>
            <a:r>
              <a:rPr lang="de-DE" dirty="0"/>
              <a:t> </a:t>
            </a:r>
            <a:r>
              <a:rPr lang="de-DE" dirty="0" err="1"/>
              <a:t>lase</a:t>
            </a:r>
            <a:r>
              <a:rPr lang="de-DE" dirty="0"/>
              <a:t> and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harmonic</a:t>
            </a:r>
            <a:r>
              <a:rPr lang="de-DE" dirty="0"/>
              <a:t> 400 </a:t>
            </a:r>
            <a:r>
              <a:rPr lang="de-DE" dirty="0" err="1"/>
              <a:t>nm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3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COLTRIMS </a:t>
            </a:r>
            <a:r>
              <a:rPr lang="de-DE" dirty="0" err="1"/>
              <a:t>works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069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Pump -&gt; hole</a:t>
            </a:r>
          </a:p>
          <a:p>
            <a:pPr marL="171450" indent="-171450">
              <a:buFontTx/>
              <a:buChar char="-"/>
            </a:pPr>
            <a:r>
              <a:rPr lang="de-DE" dirty="0"/>
              <a:t>Probe -&gt; </a:t>
            </a:r>
            <a:r>
              <a:rPr lang="de-DE" dirty="0" err="1"/>
              <a:t>observe</a:t>
            </a:r>
            <a:r>
              <a:rPr lang="de-DE" dirty="0"/>
              <a:t> multi-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wavepacket</a:t>
            </a:r>
            <a:r>
              <a:rPr lang="de-DE" dirty="0"/>
              <a:t>, </a:t>
            </a:r>
            <a:r>
              <a:rPr lang="de-DE" dirty="0" err="1"/>
              <a:t>oscillates</a:t>
            </a:r>
            <a:r>
              <a:rPr lang="de-DE" dirty="0"/>
              <a:t> at 23.3 </a:t>
            </a:r>
            <a:r>
              <a:rPr lang="de-DE" dirty="0" err="1"/>
              <a:t>fs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158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5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few-cycle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pump/probe @730 </a:t>
            </a:r>
            <a:r>
              <a:rPr lang="de-DE" dirty="0" err="1"/>
              <a:t>nm</a:t>
            </a:r>
            <a:r>
              <a:rPr lang="de-DE" dirty="0"/>
              <a:t>,  strong 6*10^14 W/cm^2</a:t>
            </a:r>
          </a:p>
          <a:p>
            <a:pPr marL="171450" indent="-171450">
              <a:buFontTx/>
              <a:buChar char="-"/>
            </a:pPr>
            <a:r>
              <a:rPr lang="de-DE" dirty="0"/>
              <a:t>40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deflection</a:t>
            </a:r>
            <a:r>
              <a:rPr lang="de-DE" dirty="0"/>
              <a:t> @2330 </a:t>
            </a:r>
            <a:r>
              <a:rPr lang="de-DE" dirty="0" err="1"/>
              <a:t>nm</a:t>
            </a:r>
            <a:r>
              <a:rPr lang="de-DE" dirty="0"/>
              <a:t>, </a:t>
            </a:r>
            <a:r>
              <a:rPr lang="de-DE" dirty="0" err="1"/>
              <a:t>weak</a:t>
            </a:r>
            <a:r>
              <a:rPr lang="de-DE" dirty="0"/>
              <a:t> 3*10^13 W/cm^2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703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imaging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fs</a:t>
            </a:r>
            <a:r>
              <a:rPr lang="de-DE" dirty="0"/>
              <a:t> temporal </a:t>
            </a:r>
            <a:r>
              <a:rPr lang="de-DE" dirty="0" err="1"/>
              <a:t>resolution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Stretching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Autocorrelation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70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Different </a:t>
            </a:r>
            <a:r>
              <a:rPr lang="de-DE" dirty="0" err="1"/>
              <a:t>idea</a:t>
            </a:r>
            <a:r>
              <a:rPr lang="de-DE" dirty="0"/>
              <a:t>: Use </a:t>
            </a:r>
            <a:r>
              <a:rPr lang="de-DE" dirty="0" err="1"/>
              <a:t>recollision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„probe“ and </a:t>
            </a:r>
            <a:r>
              <a:rPr lang="de-DE" dirty="0" err="1"/>
              <a:t>analyze</a:t>
            </a:r>
            <a:r>
              <a:rPr lang="de-DE" dirty="0"/>
              <a:t> HH </a:t>
            </a:r>
            <a:r>
              <a:rPr lang="de-DE" dirty="0" err="1"/>
              <a:t>spectrum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Resolution</a:t>
            </a:r>
          </a:p>
          <a:p>
            <a:pPr marL="171450" indent="-171450">
              <a:buFontTx/>
              <a:buChar char="-"/>
            </a:pPr>
            <a:r>
              <a:rPr lang="de-DE" dirty="0"/>
              <a:t>HHS </a:t>
            </a:r>
            <a:r>
              <a:rPr lang="de-DE" dirty="0" err="1"/>
              <a:t>dependent</a:t>
            </a:r>
            <a:r>
              <a:rPr lang="de-DE" dirty="0"/>
              <a:t> on </a:t>
            </a:r>
            <a:r>
              <a:rPr lang="de-DE" dirty="0" err="1"/>
              <a:t>dipole</a:t>
            </a:r>
            <a:r>
              <a:rPr lang="de-DE" dirty="0"/>
              <a:t> </a:t>
            </a:r>
            <a:r>
              <a:rPr lang="de-DE" dirty="0" err="1"/>
              <a:t>moment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106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Remember</a:t>
            </a:r>
            <a:r>
              <a:rPr lang="de-DE" dirty="0"/>
              <a:t>: Short &amp; Long </a:t>
            </a:r>
            <a:r>
              <a:rPr lang="de-DE" dirty="0" err="1"/>
              <a:t>trajectories</a:t>
            </a:r>
            <a:r>
              <a:rPr lang="de-DE" dirty="0"/>
              <a:t> -&gt; </a:t>
            </a:r>
            <a:r>
              <a:rPr lang="de-DE" dirty="0" err="1"/>
              <a:t>filtering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Reconstruction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autocorrelation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672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Remember</a:t>
            </a:r>
            <a:r>
              <a:rPr lang="de-DE" dirty="0"/>
              <a:t>: Short &amp; Long </a:t>
            </a:r>
            <a:r>
              <a:rPr lang="de-DE" dirty="0" err="1"/>
              <a:t>trajectories</a:t>
            </a:r>
            <a:r>
              <a:rPr lang="de-DE" dirty="0"/>
              <a:t> -&gt; </a:t>
            </a:r>
            <a:r>
              <a:rPr lang="de-DE" dirty="0" err="1"/>
              <a:t>filtering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Reconstruction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autocorrelation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028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Horse</a:t>
            </a:r>
            <a:r>
              <a:rPr lang="de-DE" dirty="0"/>
              <a:t> in Motion: </a:t>
            </a:r>
            <a:r>
              <a:rPr lang="de-DE" dirty="0" err="1"/>
              <a:t>shutter</a:t>
            </a:r>
            <a:r>
              <a:rPr lang="de-DE" dirty="0"/>
              <a:t> </a:t>
            </a:r>
            <a:r>
              <a:rPr lang="de-DE" dirty="0" err="1"/>
              <a:t>speed</a:t>
            </a:r>
            <a:r>
              <a:rPr lang="de-DE" dirty="0"/>
              <a:t> 0.5 </a:t>
            </a:r>
            <a:r>
              <a:rPr lang="de-DE" dirty="0" err="1"/>
              <a:t>ms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40 </a:t>
            </a:r>
            <a:r>
              <a:rPr lang="de-DE" dirty="0" err="1"/>
              <a:t>ms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Fuse</a:t>
            </a:r>
            <a:r>
              <a:rPr lang="de-DE" dirty="0"/>
              <a:t>: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imaging</a:t>
            </a:r>
            <a:r>
              <a:rPr lang="de-DE" dirty="0"/>
              <a:t> @ </a:t>
            </a:r>
            <a:r>
              <a:rPr lang="de-DE" dirty="0" err="1"/>
              <a:t>ESfR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Electrical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: </a:t>
            </a:r>
            <a:r>
              <a:rPr lang="de-DE" dirty="0" err="1"/>
              <a:t>disc</a:t>
            </a:r>
            <a:r>
              <a:rPr lang="de-DE" dirty="0"/>
              <a:t> </a:t>
            </a:r>
            <a:r>
              <a:rPr lang="de-DE" dirty="0" err="1"/>
              <a:t>anode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plate</a:t>
            </a:r>
            <a:r>
              <a:rPr lang="de-DE" dirty="0"/>
              <a:t> </a:t>
            </a:r>
            <a:r>
              <a:rPr lang="de-DE" dirty="0" err="1"/>
              <a:t>cathode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783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660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>
              <a:buFontTx/>
              <a:buChar char="-"/>
            </a:pPr>
            <a:r>
              <a:rPr lang="de-DE" dirty="0" err="1"/>
              <a:t>Currently</a:t>
            </a:r>
            <a:r>
              <a:rPr lang="de-DE" dirty="0"/>
              <a:t> 6 </a:t>
            </a:r>
            <a:r>
              <a:rPr lang="de-DE" dirty="0" err="1"/>
              <a:t>endstations</a:t>
            </a:r>
            <a:r>
              <a:rPr lang="de-DE" dirty="0"/>
              <a:t>: Material Imaging, High Energy Density, </a:t>
            </a:r>
            <a:r>
              <a:rPr lang="de-DE" dirty="0" err="1"/>
              <a:t>Femtosecond</a:t>
            </a:r>
            <a:r>
              <a:rPr lang="de-DE" dirty="0"/>
              <a:t> </a:t>
            </a:r>
            <a:r>
              <a:rPr lang="de-DE" dirty="0" err="1"/>
              <a:t>Crystallography</a:t>
            </a:r>
            <a:r>
              <a:rPr lang="de-DE" dirty="0"/>
              <a:t>, Small Quantum Systems, </a:t>
            </a:r>
            <a:r>
              <a:rPr lang="de-DE" dirty="0" err="1"/>
              <a:t>Spectrsocopy</a:t>
            </a:r>
            <a:r>
              <a:rPr lang="de-DE" dirty="0"/>
              <a:t>, …</a:t>
            </a:r>
          </a:p>
          <a:p>
            <a:pPr marL="171450" indent="-171450" rtl="0">
              <a:buFontTx/>
              <a:buChar char="-"/>
            </a:pPr>
            <a:r>
              <a:rPr lang="de-DE" dirty="0"/>
              <a:t>Focus 10^17 W/cm^2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123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bending</a:t>
            </a:r>
            <a:r>
              <a:rPr lang="de-DE" dirty="0"/>
              <a:t> </a:t>
            </a:r>
            <a:r>
              <a:rPr lang="de-DE" dirty="0" err="1"/>
              <a:t>radius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wiggler</a:t>
            </a:r>
            <a:r>
              <a:rPr lang="de-DE" dirty="0"/>
              <a:t>, power </a:t>
            </a:r>
            <a:r>
              <a:rPr lang="de-DE" dirty="0" err="1"/>
              <a:t>spectrum</a:t>
            </a:r>
            <a:endParaRPr lang="de-DE" dirty="0"/>
          </a:p>
          <a:p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@XFEL &gt; 100 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80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Pump 267 </a:t>
            </a:r>
            <a:r>
              <a:rPr lang="de-DE" dirty="0" err="1"/>
              <a:t>nm</a:t>
            </a:r>
            <a:r>
              <a:rPr lang="de-DE" dirty="0"/>
              <a:t> </a:t>
            </a:r>
            <a:r>
              <a:rPr lang="de-DE" dirty="0" err="1"/>
              <a:t>laser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427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Pump 267 </a:t>
            </a:r>
            <a:r>
              <a:rPr lang="de-DE" dirty="0" err="1"/>
              <a:t>nm</a:t>
            </a:r>
            <a:r>
              <a:rPr lang="de-DE" dirty="0"/>
              <a:t> </a:t>
            </a:r>
            <a:r>
              <a:rPr lang="de-DE" dirty="0" err="1"/>
              <a:t>laser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52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7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Light pulse:  Multi-</a:t>
            </a:r>
            <a:r>
              <a:rPr lang="de-DE" dirty="0" err="1"/>
              <a:t>camera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, </a:t>
            </a:r>
            <a:r>
              <a:rPr lang="de-DE" dirty="0" err="1"/>
              <a:t>streak</a:t>
            </a:r>
            <a:r>
              <a:rPr lang="de-DE" dirty="0"/>
              <a:t> + </a:t>
            </a:r>
            <a:r>
              <a:rPr lang="de-DE" dirty="0" err="1"/>
              <a:t>static</a:t>
            </a:r>
            <a:r>
              <a:rPr lang="de-DE" dirty="0"/>
              <a:t>, 100 </a:t>
            </a:r>
            <a:r>
              <a:rPr lang="de-DE" dirty="0" err="1"/>
              <a:t>fs</a:t>
            </a:r>
            <a:r>
              <a:rPr lang="de-DE" dirty="0"/>
              <a:t> time </a:t>
            </a:r>
            <a:r>
              <a:rPr lang="de-DE" dirty="0" err="1"/>
              <a:t>intervals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Molecule</a:t>
            </a:r>
            <a:r>
              <a:rPr lang="de-DE" dirty="0"/>
              <a:t>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65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Trojans: </a:t>
            </a:r>
            <a:r>
              <a:rPr lang="de-DE" dirty="0" err="1"/>
              <a:t>phase-locking</a:t>
            </a:r>
            <a:r>
              <a:rPr lang="de-DE" dirty="0"/>
              <a:t> </a:t>
            </a:r>
            <a:r>
              <a:rPr lang="de-DE" dirty="0" err="1"/>
              <a:t>analogous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accompanying</a:t>
            </a:r>
            <a:r>
              <a:rPr lang="de-DE" dirty="0"/>
              <a:t> </a:t>
            </a:r>
            <a:r>
              <a:rPr lang="de-DE" dirty="0" err="1"/>
              <a:t>asteroids</a:t>
            </a:r>
            <a:r>
              <a:rPr lang="de-DE" dirty="0"/>
              <a:t> 60° </a:t>
            </a:r>
            <a:r>
              <a:rPr lang="de-DE" dirty="0" err="1"/>
              <a:t>behind</a:t>
            </a:r>
            <a:r>
              <a:rPr lang="de-DE" dirty="0"/>
              <a:t> Jupiter;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circular</a:t>
            </a:r>
            <a:r>
              <a:rPr lang="de-DE" dirty="0"/>
              <a:t> EM </a:t>
            </a:r>
            <a:r>
              <a:rPr lang="de-DE" dirty="0" err="1"/>
              <a:t>field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Visualization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simulation</a:t>
            </a:r>
            <a:r>
              <a:rPr lang="de-DE" dirty="0"/>
              <a:t>, track x(t), y(t)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survival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de-DE" dirty="0"/>
              <a:t> after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23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Rhodopsin in human </a:t>
            </a:r>
            <a:r>
              <a:rPr lang="de-DE" dirty="0" err="1"/>
              <a:t>eye</a:t>
            </a:r>
            <a:r>
              <a:rPr lang="de-DE" dirty="0"/>
              <a:t> (</a:t>
            </a:r>
            <a:r>
              <a:rPr lang="de-DE" dirty="0" err="1"/>
              <a:t>starts</a:t>
            </a:r>
            <a:r>
              <a:rPr lang="de-DE" dirty="0"/>
              <a:t> in 200 </a:t>
            </a:r>
            <a:r>
              <a:rPr lang="de-DE" dirty="0" err="1"/>
              <a:t>fs</a:t>
            </a:r>
            <a:r>
              <a:rPr lang="de-DE" dirty="0"/>
              <a:t>), </a:t>
            </a:r>
            <a:r>
              <a:rPr lang="de-DE" dirty="0" err="1"/>
              <a:t>Photosythesis</a:t>
            </a:r>
            <a:r>
              <a:rPr lang="de-DE" dirty="0"/>
              <a:t> (</a:t>
            </a:r>
            <a:r>
              <a:rPr lang="de-DE" dirty="0" err="1"/>
              <a:t>starts</a:t>
            </a:r>
            <a:r>
              <a:rPr lang="de-DE" dirty="0"/>
              <a:t> in 100 </a:t>
            </a:r>
            <a:r>
              <a:rPr lang="de-DE" dirty="0" err="1"/>
              <a:t>fs</a:t>
            </a:r>
            <a:r>
              <a:rPr lang="de-DE" dirty="0"/>
              <a:t>), solar </a:t>
            </a:r>
            <a:r>
              <a:rPr lang="de-DE" dirty="0" err="1"/>
              <a:t>panels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64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Phase </a:t>
            </a:r>
            <a:r>
              <a:rPr lang="de-DE" dirty="0" err="1"/>
              <a:t>problem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24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574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Delay </a:t>
            </a:r>
            <a:r>
              <a:rPr lang="de-DE" dirty="0" err="1"/>
              <a:t>line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30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Non-</a:t>
            </a:r>
            <a:r>
              <a:rPr lang="de-DE" dirty="0" err="1"/>
              <a:t>perturbative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Usually</a:t>
            </a:r>
            <a:r>
              <a:rPr lang="de-DE" dirty="0"/>
              <a:t> in </a:t>
            </a:r>
            <a:r>
              <a:rPr lang="de-DE" dirty="0" err="1"/>
              <a:t>gases</a:t>
            </a:r>
            <a:r>
              <a:rPr lang="de-DE" dirty="0"/>
              <a:t>, </a:t>
            </a:r>
            <a:r>
              <a:rPr lang="de-DE" dirty="0" err="1"/>
              <a:t>intensity</a:t>
            </a:r>
            <a:r>
              <a:rPr lang="de-DE" dirty="0"/>
              <a:t> 10^14-10^15 </a:t>
            </a:r>
            <a:r>
              <a:rPr lang="de-DE" dirty="0" err="1"/>
              <a:t>Wcm</a:t>
            </a:r>
            <a:r>
              <a:rPr lang="de-DE" dirty="0"/>
              <a:t>^-2,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an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solid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XUV and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generation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Up </a:t>
            </a:r>
            <a:r>
              <a:rPr lang="de-DE" dirty="0" err="1"/>
              <a:t>typical</a:t>
            </a:r>
            <a:r>
              <a:rPr lang="de-DE" dirty="0"/>
              <a:t> 6 eV</a:t>
            </a:r>
          </a:p>
          <a:p>
            <a:pPr marL="171450" indent="-171450">
              <a:buFontTx/>
              <a:buChar char="-"/>
            </a:pPr>
            <a:r>
              <a:rPr lang="de-DE" dirty="0"/>
              <a:t>Formula </a:t>
            </a:r>
            <a:r>
              <a:rPr lang="de-DE" dirty="0" err="1"/>
              <a:t>E_max</a:t>
            </a:r>
            <a:r>
              <a:rPr lang="de-DE" dirty="0"/>
              <a:t>, </a:t>
            </a:r>
            <a:r>
              <a:rPr lang="de-DE" dirty="0" err="1"/>
              <a:t>I_p</a:t>
            </a:r>
            <a:r>
              <a:rPr lang="de-DE" dirty="0"/>
              <a:t> </a:t>
            </a:r>
            <a:r>
              <a:rPr lang="de-DE" dirty="0" err="1"/>
              <a:t>ionization</a:t>
            </a:r>
            <a:r>
              <a:rPr lang="de-DE" dirty="0"/>
              <a:t> potential, Up </a:t>
            </a:r>
            <a:r>
              <a:rPr lang="de-DE" dirty="0" err="1"/>
              <a:t>ponderomotive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=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kinetic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in </a:t>
            </a:r>
            <a:r>
              <a:rPr lang="de-DE" dirty="0" err="1"/>
              <a:t>oscillatory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; not valid </a:t>
            </a:r>
            <a:r>
              <a:rPr lang="de-DE" dirty="0" err="1"/>
              <a:t>for</a:t>
            </a:r>
            <a:r>
              <a:rPr lang="de-DE" dirty="0"/>
              <a:t> solid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targets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6D3E-5479-4907-B2A6-A36A883A5B7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63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362EA-353A-4350-8BDB-BFAD7A763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5E7F13-75EE-4BB2-9865-0F28CFBB3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094862-6F18-48B8-AD0D-072D64B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1A5-81F2-4E97-AE2E-2E4D95AF796B}" type="datetime1">
              <a:rPr lang="de-DE" smtClean="0"/>
              <a:t>01.06.2021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C850AC-30A7-4E14-AC74-FE5E2D4D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F1AF5-57D3-4604-943C-A1A778D9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7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F10EC-DF80-425B-BF29-7492D038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ED1279-331B-46E9-A1C5-28E06BE10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92FBAF-9480-4ADD-977F-0EF9553F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26558-705B-4E29-A041-F6B98F3D2CC7}" type="datetime1">
              <a:rPr lang="de-DE" smtClean="0"/>
              <a:t>01.06.2021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69933D-4012-48F8-A700-CAD45E1A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526FBB-1D73-4E51-BB6F-56DBF545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43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C607A1-0FD8-4460-A45B-001C9D8C7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CDDB60-B270-4474-A116-2E507513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F90698-E660-46E9-B9F0-480B14EA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8617-9B16-445C-92A5-7B9688B67397}" type="datetime1">
              <a:rPr lang="de-DE" smtClean="0"/>
              <a:t>01.06.2021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DF2C0E-DDFE-470F-887B-1E652C75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A07823-C904-4FF4-96CA-FE5E768C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93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BA9FF-2C56-4692-BAD1-28648A65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F41140-2E4B-43FA-8649-3D433BBFD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C55455-F08C-40B9-A845-1CBD002A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332E-B488-4993-91A7-6FB79F38FBEB}" type="datetime1">
              <a:rPr lang="de-DE" smtClean="0"/>
              <a:t>01.06.2021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050EA-7175-4B80-A2E7-C83A7A06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C76C7-F44C-48D7-9B94-652B3DF1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24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BE1841-EC7C-4645-ABCE-356B7779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E5C33-CBB7-475A-BB30-36A1F72F6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E62709-0A6C-4885-85BC-594264AE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7C9B-3B94-44BF-AC3D-D6BFEC0244B5}" type="datetime1">
              <a:rPr lang="de-DE" smtClean="0"/>
              <a:t>01.06.2021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B9D135-C28D-45EB-8A83-5B0B9EA3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5FBD89-D476-4DEA-9267-71E9B56A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78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E73CF-5796-49C0-B2A4-5D131803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E1DB67-FE42-46E2-B46F-0A535A68B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AD283C-4BCE-476A-B1AF-73DEF3671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BD2788-EE6D-4CA7-8675-D529D617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EB10-553E-404D-BC3C-BE39D3D069F4}" type="datetime1">
              <a:rPr lang="de-DE" smtClean="0"/>
              <a:t>01.06.2021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8C26A3-6B7C-4C45-8D80-B61E5751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CCCF4B-C357-4618-BC0E-8D9BD016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98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372EC-0141-4927-980F-8078E98F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597778-205F-4B09-9F7E-D583FECD8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E20AA0-72D5-498A-90B2-897E066B8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676377-76AC-42C1-9BFC-8C9BC05F9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9A4A5B6-FA66-47B1-8FB4-5DEFC3199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3A6228F-E10A-41C6-A575-F60E4C90E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A421-5330-4B1C-8CAC-D74C889E38E3}" type="datetime1">
              <a:rPr lang="de-DE" smtClean="0"/>
              <a:t>01.06.2021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6577BDD-DE08-4404-BB66-5B5FE176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358FEF4-D63F-4A1E-8B9E-FD796328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00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24B34-9608-437A-ACB8-C51084C1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C32DE8-2D02-4F97-A53D-792879DB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4EDD-3B0A-4D6A-A2C7-9465F4366F8A}" type="datetime1">
              <a:rPr lang="de-DE" smtClean="0"/>
              <a:t>01.06.2021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9B726D-1ABA-4857-8EB0-F0D69A14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4C013C-93DB-4001-A515-883D34F7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2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96994C-8368-4F1F-B5C1-74045ABE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490-0D49-4C50-B1DC-D8F765788344}" type="datetime1">
              <a:rPr lang="de-DE" smtClean="0"/>
              <a:t>01.06.2021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2DAB14-E87C-477A-AF4E-714ECCA5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0377C4-3DF9-4EB6-92FB-CC615950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23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2A23A-666F-4472-A630-B9D17E3C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429552-D8C2-49A7-A530-202E0A2C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262D31-7F3A-48B3-8238-19D499CA8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4D3A69-DD34-424F-B609-A71ADBB9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36C09-1FAF-4556-A314-3CA1FA961EA4}" type="datetime1">
              <a:rPr lang="de-DE" smtClean="0"/>
              <a:t>01.06.2021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4B14CB-D8FC-4E32-B8A5-DE5EA013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A45E27-F828-435A-86FD-1ED94E3F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94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FF4D3-5994-4110-B291-964BE41B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88186D3-3861-4DE5-AD82-B41E693A3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BC8936-6F57-4C65-A6A8-785300655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0EF9B0-CED2-4582-9592-B4F588D7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14E4-0EEB-4A18-A3EE-0B65659802AF}" type="datetime1">
              <a:rPr lang="de-DE" smtClean="0"/>
              <a:t>01.06.2021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06C068-2C49-4DC8-9DED-1A297FD0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58D075-8201-47BE-BE7A-33470482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9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261DB5-D038-48E8-9177-74D40F39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9D2661-8984-45BF-BA74-87CE6C6EA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57263D-66E1-42BA-A1F3-884B72877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1F33F-178A-465F-9BFE-F7B4D7527C7A}" type="datetime1">
              <a:rPr lang="de-DE" smtClean="0"/>
              <a:t>01.06.2021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6EF2F9-CE32-458F-BEAA-FC23BF7F0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Ultrafast Dynamics - Tracking motion on the fs-timescale and below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F78477-B2CF-4B9E-9606-19B3DDA82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9EAA-4ACA-4952-AD1F-137E3248DE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64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web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eb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9.mp4"/><Relationship Id="rId7" Type="http://schemas.openxmlformats.org/officeDocument/2006/relationships/image" Target="../media/image40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kv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k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kv"/><Relationship Id="rId7" Type="http://schemas.openxmlformats.org/officeDocument/2006/relationships/image" Target="../media/image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k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E075B0F-B5FE-4ADA-8BEE-2AD59A5AB35A}"/>
              </a:ext>
            </a:extLst>
          </p:cNvPr>
          <p:cNvSpPr/>
          <p:nvPr/>
        </p:nvSpPr>
        <p:spPr>
          <a:xfrm>
            <a:off x="-1" y="1127733"/>
            <a:ext cx="12195971" cy="6204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53F4E40B-24A2-4889-A306-765A9A5A1294}"/>
              </a:ext>
            </a:extLst>
          </p:cNvPr>
          <p:cNvSpPr/>
          <p:nvPr/>
        </p:nvSpPr>
        <p:spPr>
          <a:xfrm>
            <a:off x="-1" y="358276"/>
            <a:ext cx="12195972" cy="7676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BD262A-6F71-4AAB-8550-B6707B43A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89475"/>
            <a:ext cx="9144000" cy="1193138"/>
          </a:xfrm>
        </p:spPr>
        <p:txBody>
          <a:bodyPr>
            <a:normAutofit/>
          </a:bodyPr>
          <a:lstStyle/>
          <a:p>
            <a:r>
              <a:rPr lang="de-DE" sz="4400" dirty="0"/>
              <a:t>Ultrafast Dynamics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A55C52-04E8-4F85-957D-15964B11B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6763"/>
            <a:ext cx="9144000" cy="64678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Tracking </a:t>
            </a:r>
            <a:r>
              <a:rPr lang="de-DE" dirty="0" err="1">
                <a:solidFill>
                  <a:schemeClr val="bg1"/>
                </a:solidFill>
              </a:rPr>
              <a:t>motion</a:t>
            </a:r>
            <a:r>
              <a:rPr lang="de-DE" dirty="0">
                <a:solidFill>
                  <a:schemeClr val="bg1"/>
                </a:solidFill>
              </a:rPr>
              <a:t> on </a:t>
            </a:r>
            <a:r>
              <a:rPr lang="de-DE" dirty="0" err="1">
                <a:solidFill>
                  <a:schemeClr val="bg1"/>
                </a:solidFill>
              </a:rPr>
              <a:t>fs-timescales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below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6" name="Grafik 15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125584FA-09E7-4CD3-AC8D-2B37B2CE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5" b="22982"/>
          <a:stretch/>
        </p:blipFill>
        <p:spPr>
          <a:xfrm>
            <a:off x="951878" y="1832681"/>
            <a:ext cx="10527407" cy="4453945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  <p:sp>
        <p:nvSpPr>
          <p:cNvPr id="59" name="Fußzeilenplatzhalter 2">
            <a:extLst>
              <a:ext uri="{FF2B5EF4-FFF2-40B4-BE49-F238E27FC236}">
                <a16:creationId xmlns:a16="http://schemas.microsoft.com/office/drawing/2014/main" id="{7250EE00-7E18-4ABC-A521-1AB9305A093C}"/>
              </a:ext>
            </a:extLst>
          </p:cNvPr>
          <p:cNvSpPr txBox="1">
            <a:spLocks/>
          </p:cNvSpPr>
          <p:nvPr/>
        </p:nvSpPr>
        <p:spPr>
          <a:xfrm>
            <a:off x="-2" y="6471795"/>
            <a:ext cx="4590459" cy="224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MVSEM - Your passion for (AMO-)physics: What are you curious about?</a:t>
            </a:r>
          </a:p>
        </p:txBody>
      </p:sp>
      <p:sp>
        <p:nvSpPr>
          <p:cNvPr id="61" name="Fußzeilenplatzhalter 2">
            <a:extLst>
              <a:ext uri="{FF2B5EF4-FFF2-40B4-BE49-F238E27FC236}">
                <a16:creationId xmlns:a16="http://schemas.microsoft.com/office/drawing/2014/main" id="{A7689879-1C36-4E69-8CB4-5942F3F18444}"/>
              </a:ext>
            </a:extLst>
          </p:cNvPr>
          <p:cNvSpPr txBox="1">
            <a:spLocks/>
          </p:cNvSpPr>
          <p:nvPr/>
        </p:nvSpPr>
        <p:spPr>
          <a:xfrm>
            <a:off x="7684224" y="6457774"/>
            <a:ext cx="2152260" cy="224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Maximilian Klaus </a:t>
            </a:r>
            <a:r>
              <a:rPr lang="en-US" dirty="0" err="1"/>
              <a:t>Müllenbach</a:t>
            </a:r>
            <a:endParaRPr lang="en-US" dirty="0"/>
          </a:p>
        </p:txBody>
      </p:sp>
      <p:sp>
        <p:nvSpPr>
          <p:cNvPr id="69" name="Fußzeilenplatzhalter 2">
            <a:extLst>
              <a:ext uri="{FF2B5EF4-FFF2-40B4-BE49-F238E27FC236}">
                <a16:creationId xmlns:a16="http://schemas.microsoft.com/office/drawing/2014/main" id="{506C09D4-B6E9-4B36-AC2E-DA788EA6F9B4}"/>
              </a:ext>
            </a:extLst>
          </p:cNvPr>
          <p:cNvSpPr txBox="1">
            <a:spLocks/>
          </p:cNvSpPr>
          <p:nvPr/>
        </p:nvSpPr>
        <p:spPr>
          <a:xfrm>
            <a:off x="2757149" y="5861808"/>
            <a:ext cx="1576312" cy="224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Limpert</a:t>
            </a:r>
            <a:r>
              <a:rPr lang="en-US" dirty="0">
                <a:solidFill>
                  <a:schemeClr val="bg1"/>
                </a:solidFill>
              </a:rPr>
              <a:t>, IAP Uni Jena</a:t>
            </a:r>
          </a:p>
        </p:txBody>
      </p:sp>
      <p:sp>
        <p:nvSpPr>
          <p:cNvPr id="71" name="Fußzeilenplatzhalter 2">
            <a:extLst>
              <a:ext uri="{FF2B5EF4-FFF2-40B4-BE49-F238E27FC236}">
                <a16:creationId xmlns:a16="http://schemas.microsoft.com/office/drawing/2014/main" id="{181F3FE9-E049-44B6-ADF5-2BD34F54F7BD}"/>
              </a:ext>
            </a:extLst>
          </p:cNvPr>
          <p:cNvSpPr txBox="1">
            <a:spLocks/>
          </p:cNvSpPr>
          <p:nvPr/>
        </p:nvSpPr>
        <p:spPr>
          <a:xfrm>
            <a:off x="10514917" y="6457774"/>
            <a:ext cx="1674035" cy="224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Heidelberg University</a:t>
            </a:r>
          </a:p>
        </p:txBody>
      </p:sp>
      <p:sp>
        <p:nvSpPr>
          <p:cNvPr id="73" name="Fußzeilenplatzhalter 2">
            <a:extLst>
              <a:ext uri="{FF2B5EF4-FFF2-40B4-BE49-F238E27FC236}">
                <a16:creationId xmlns:a16="http://schemas.microsoft.com/office/drawing/2014/main" id="{72ABDB1F-36B8-4A68-8095-42DFF5753C85}"/>
              </a:ext>
            </a:extLst>
          </p:cNvPr>
          <p:cNvSpPr txBox="1">
            <a:spLocks/>
          </p:cNvSpPr>
          <p:nvPr/>
        </p:nvSpPr>
        <p:spPr>
          <a:xfrm>
            <a:off x="5426731" y="6458163"/>
            <a:ext cx="1421219" cy="224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01.06.2021</a:t>
            </a:r>
          </a:p>
        </p:txBody>
      </p:sp>
    </p:spTree>
    <p:extLst>
      <p:ext uri="{BB962C8B-B14F-4D97-AF65-F5344CB8AC3E}">
        <p14:creationId xmlns:p14="http://schemas.microsoft.com/office/powerpoint/2010/main" val="1798317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F6D1AD5-B5CA-4F4B-801F-7F0879EC73DB}"/>
              </a:ext>
            </a:extLst>
          </p:cNvPr>
          <p:cNvSpPr/>
          <p:nvPr/>
        </p:nvSpPr>
        <p:spPr>
          <a:xfrm>
            <a:off x="0" y="616226"/>
            <a:ext cx="6996223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48E7570-F0AA-43A2-BC21-711F3325B60A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High-Harmonic Generation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C2CA9C5-41EB-4505-92D0-78E1813175EE}"/>
              </a:ext>
            </a:extLst>
          </p:cNvPr>
          <p:cNvSpPr txBox="1"/>
          <p:nvPr/>
        </p:nvSpPr>
        <p:spPr>
          <a:xfrm>
            <a:off x="675861" y="1908313"/>
            <a:ext cx="48949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Emission </a:t>
            </a:r>
            <a:r>
              <a:rPr lang="de-DE" dirty="0" err="1"/>
              <a:t>of</a:t>
            </a:r>
            <a:r>
              <a:rPr lang="de-DE" dirty="0"/>
              <a:t> high </a:t>
            </a:r>
            <a:r>
              <a:rPr lang="de-DE" dirty="0" err="1"/>
              <a:t>harmonics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intense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rare gas </a:t>
            </a:r>
            <a:r>
              <a:rPr lang="de-DE" dirty="0" err="1"/>
              <a:t>targets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in 1987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coherent</a:t>
            </a:r>
            <a:r>
              <a:rPr lang="de-DE" dirty="0"/>
              <a:t> light in </a:t>
            </a:r>
            <a:r>
              <a:rPr lang="de-DE" dirty="0" err="1"/>
              <a:t>the</a:t>
            </a:r>
            <a:r>
              <a:rPr lang="de-DE" dirty="0"/>
              <a:t> XUV and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domain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Approximately</a:t>
            </a:r>
            <a:r>
              <a:rPr lang="de-DE" dirty="0"/>
              <a:t>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ranges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hundreds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eV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conversion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10</a:t>
            </a:r>
            <a:r>
              <a:rPr lang="de-DE" baseline="30000" dirty="0"/>
              <a:t>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381DD994-5C3E-4EE1-8E6D-081AFD048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1" y="1694672"/>
            <a:ext cx="5370732" cy="4489932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2DA015B-E0E9-4767-8809-DEB96D6A5183}"/>
              </a:ext>
            </a:extLst>
          </p:cNvPr>
          <p:cNvSpPr txBox="1"/>
          <p:nvPr/>
        </p:nvSpPr>
        <p:spPr>
          <a:xfrm>
            <a:off x="6508193" y="6181893"/>
            <a:ext cx="484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Hickstein</a:t>
            </a:r>
            <a:r>
              <a:rPr lang="de-DE" sz="1050" dirty="0"/>
              <a:t> et al., </a:t>
            </a:r>
            <a:r>
              <a:rPr lang="de-DE" sz="1050" dirty="0" err="1"/>
              <a:t>Optica</a:t>
            </a:r>
            <a:r>
              <a:rPr lang="de-DE" sz="1050" dirty="0"/>
              <a:t> </a:t>
            </a:r>
            <a:r>
              <a:rPr lang="de-DE" sz="1050" b="1" dirty="0"/>
              <a:t>4</a:t>
            </a:r>
            <a:r>
              <a:rPr lang="de-DE" sz="1050" dirty="0"/>
              <a:t>, 1538-1544 (2017)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243BD30-5CC5-4B73-AEAF-1F70B5BD30DA}"/>
                  </a:ext>
                </a:extLst>
              </p:cNvPr>
              <p:cNvSpPr txBox="1"/>
              <p:nvPr/>
            </p:nvSpPr>
            <p:spPr>
              <a:xfrm>
                <a:off x="1491409" y="4967293"/>
                <a:ext cx="3263847" cy="3018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𝟏𝟕</m:t>
                      </m:r>
                      <m:sSub>
                        <m:sSub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243BD30-5CC5-4B73-AEAF-1F70B5BD3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409" y="4967293"/>
                <a:ext cx="3263847" cy="301878"/>
              </a:xfrm>
              <a:prstGeom prst="rect">
                <a:avLst/>
              </a:prstGeom>
              <a:blipFill>
                <a:blip r:embed="rId4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49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1DA15AE-C8A7-42E6-BA0A-8C9611D66D81}"/>
              </a:ext>
            </a:extLst>
          </p:cNvPr>
          <p:cNvSpPr/>
          <p:nvPr/>
        </p:nvSpPr>
        <p:spPr>
          <a:xfrm>
            <a:off x="1" y="616226"/>
            <a:ext cx="6629399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D8B99E9-1CF6-4E75-A397-F77115444A2E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HHG – </a:t>
            </a:r>
            <a:r>
              <a:rPr lang="de-DE" dirty="0" err="1"/>
              <a:t>Three-Step</a:t>
            </a:r>
            <a:r>
              <a:rPr lang="de-DE" dirty="0"/>
              <a:t> Model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10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354ABB-77D5-44F3-A60E-11D6225B2AB6}"/>
              </a:ext>
            </a:extLst>
          </p:cNvPr>
          <p:cNvSpPr txBox="1"/>
          <p:nvPr/>
        </p:nvSpPr>
        <p:spPr>
          <a:xfrm>
            <a:off x="579325" y="5512184"/>
            <a:ext cx="6542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Samuel Beaulieu, INRS Bordeaux University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06B09936-A750-43EF-93DB-3D6562D35EA4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C6E4FB3A-7544-4A22-8F49-2012DAAB8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430" y="2594189"/>
            <a:ext cx="11235198" cy="2858660"/>
          </a:xfrm>
        </p:spPr>
      </p:pic>
    </p:spTree>
    <p:extLst>
      <p:ext uri="{BB962C8B-B14F-4D97-AF65-F5344CB8AC3E}">
        <p14:creationId xmlns:p14="http://schemas.microsoft.com/office/powerpoint/2010/main" val="242660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83B020FA-FF71-419C-8791-EA4608FEEB1F}"/>
              </a:ext>
            </a:extLst>
          </p:cNvPr>
          <p:cNvSpPr/>
          <p:nvPr/>
        </p:nvSpPr>
        <p:spPr>
          <a:xfrm>
            <a:off x="1" y="616226"/>
            <a:ext cx="6629399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6F46DA3-299B-43FE-B2AB-C9B545808CE7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HHG – </a:t>
            </a:r>
            <a:r>
              <a:rPr lang="de-DE" dirty="0" err="1"/>
              <a:t>Three-Step</a:t>
            </a:r>
            <a:r>
              <a:rPr lang="de-DE" dirty="0"/>
              <a:t> Model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11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B58164-A3CF-4009-BBBD-3808C286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2934109" cy="3915321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82E76D1-D113-4F1E-AE85-9A7A7FFB7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07" y="3666127"/>
            <a:ext cx="3041650" cy="2409557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E908E9-B928-4BE7-9981-D82C2A377E60}"/>
              </a:ext>
            </a:extLst>
          </p:cNvPr>
          <p:cNvSpPr txBox="1"/>
          <p:nvPr/>
        </p:nvSpPr>
        <p:spPr>
          <a:xfrm>
            <a:off x="3565322" y="1912690"/>
            <a:ext cx="54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energy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0702AEE-9A05-4F21-B0A7-C78146C54385}"/>
              </a:ext>
            </a:extLst>
          </p:cNvPr>
          <p:cNvSpPr txBox="1"/>
          <p:nvPr/>
        </p:nvSpPr>
        <p:spPr>
          <a:xfrm>
            <a:off x="3935340" y="2249851"/>
            <a:ext cx="69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Use a sophisticated </a:t>
            </a:r>
            <a:r>
              <a:rPr lang="de-DE" dirty="0" err="1"/>
              <a:t>filter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trajectory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93FC02-AC49-433A-A80F-E35083EC0DDB}"/>
              </a:ext>
            </a:extLst>
          </p:cNvPr>
          <p:cNvSpPr txBox="1"/>
          <p:nvPr/>
        </p:nvSpPr>
        <p:spPr>
          <a:xfrm>
            <a:off x="8549539" y="6138470"/>
            <a:ext cx="28371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Paul et al., Science 292, 1689-1692 (2001)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EF745FE-CFD2-4065-B334-47D155599FF2}"/>
              </a:ext>
            </a:extLst>
          </p:cNvPr>
          <p:cNvSpPr txBox="1"/>
          <p:nvPr/>
        </p:nvSpPr>
        <p:spPr>
          <a:xfrm>
            <a:off x="838200" y="5498052"/>
            <a:ext cx="26241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 err="1"/>
              <a:t>Vrakking</a:t>
            </a:r>
            <a:r>
              <a:rPr lang="de-DE" sz="1050" dirty="0"/>
              <a:t>, Phys. Chem. Chem. Phys. 16, 2775-2789 (2014)</a:t>
            </a:r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E4F8C82B-B1BE-48B5-B64E-26EAF76C631D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15F41E23-4B1A-4A2E-82E9-59F2FCA96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60" y="4147857"/>
            <a:ext cx="3924848" cy="685896"/>
          </a:xfrm>
          <a:prstGeom prst="rect">
            <a:avLst/>
          </a:prstGeom>
        </p:spPr>
      </p:pic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2919DF33-A30F-454F-A0A7-D97B000E4C1D}"/>
              </a:ext>
            </a:extLst>
          </p:cNvPr>
          <p:cNvSpPr/>
          <p:nvPr/>
        </p:nvSpPr>
        <p:spPr>
          <a:xfrm>
            <a:off x="3467100" y="3318775"/>
            <a:ext cx="4714875" cy="1641414"/>
          </a:xfrm>
          <a:custGeom>
            <a:avLst/>
            <a:gdLst>
              <a:gd name="connsiteX0" fmla="*/ 0 w 4714875"/>
              <a:gd name="connsiteY0" fmla="*/ 26580 h 1653019"/>
              <a:gd name="connsiteX1" fmla="*/ 285750 w 4714875"/>
              <a:gd name="connsiteY1" fmla="*/ 26580 h 1653019"/>
              <a:gd name="connsiteX2" fmla="*/ 295275 w 4714875"/>
              <a:gd name="connsiteY2" fmla="*/ 302805 h 1653019"/>
              <a:gd name="connsiteX3" fmla="*/ 304800 w 4714875"/>
              <a:gd name="connsiteY3" fmla="*/ 1445805 h 1653019"/>
              <a:gd name="connsiteX4" fmla="*/ 1028700 w 4714875"/>
              <a:gd name="connsiteY4" fmla="*/ 1626780 h 1653019"/>
              <a:gd name="connsiteX5" fmla="*/ 4714875 w 4714875"/>
              <a:gd name="connsiteY5" fmla="*/ 1617255 h 1653019"/>
              <a:gd name="connsiteX0" fmla="*/ 0 w 4714875"/>
              <a:gd name="connsiteY0" fmla="*/ 26580 h 1653019"/>
              <a:gd name="connsiteX1" fmla="*/ 285750 w 4714875"/>
              <a:gd name="connsiteY1" fmla="*/ 26580 h 1653019"/>
              <a:gd name="connsiteX2" fmla="*/ 295275 w 4714875"/>
              <a:gd name="connsiteY2" fmla="*/ 302805 h 1653019"/>
              <a:gd name="connsiteX3" fmla="*/ 371475 w 4714875"/>
              <a:gd name="connsiteY3" fmla="*/ 1293405 h 1653019"/>
              <a:gd name="connsiteX4" fmla="*/ 1028700 w 4714875"/>
              <a:gd name="connsiteY4" fmla="*/ 1626780 h 1653019"/>
              <a:gd name="connsiteX5" fmla="*/ 4714875 w 4714875"/>
              <a:gd name="connsiteY5" fmla="*/ 1617255 h 1653019"/>
              <a:gd name="connsiteX0" fmla="*/ 0 w 4714875"/>
              <a:gd name="connsiteY0" fmla="*/ 26580 h 1653019"/>
              <a:gd name="connsiteX1" fmla="*/ 266700 w 4714875"/>
              <a:gd name="connsiteY1" fmla="*/ 26580 h 1653019"/>
              <a:gd name="connsiteX2" fmla="*/ 295275 w 4714875"/>
              <a:gd name="connsiteY2" fmla="*/ 302805 h 1653019"/>
              <a:gd name="connsiteX3" fmla="*/ 371475 w 4714875"/>
              <a:gd name="connsiteY3" fmla="*/ 1293405 h 1653019"/>
              <a:gd name="connsiteX4" fmla="*/ 1028700 w 4714875"/>
              <a:gd name="connsiteY4" fmla="*/ 1626780 h 1653019"/>
              <a:gd name="connsiteX5" fmla="*/ 4714875 w 4714875"/>
              <a:gd name="connsiteY5" fmla="*/ 1617255 h 1653019"/>
              <a:gd name="connsiteX0" fmla="*/ 0 w 4714875"/>
              <a:gd name="connsiteY0" fmla="*/ 13214 h 1639653"/>
              <a:gd name="connsiteX1" fmla="*/ 295275 w 4714875"/>
              <a:gd name="connsiteY1" fmla="*/ 41789 h 1639653"/>
              <a:gd name="connsiteX2" fmla="*/ 295275 w 4714875"/>
              <a:gd name="connsiteY2" fmla="*/ 289439 h 1639653"/>
              <a:gd name="connsiteX3" fmla="*/ 371475 w 4714875"/>
              <a:gd name="connsiteY3" fmla="*/ 1280039 h 1639653"/>
              <a:gd name="connsiteX4" fmla="*/ 1028700 w 4714875"/>
              <a:gd name="connsiteY4" fmla="*/ 1613414 h 1639653"/>
              <a:gd name="connsiteX5" fmla="*/ 4714875 w 4714875"/>
              <a:gd name="connsiteY5" fmla="*/ 1603889 h 1639653"/>
              <a:gd name="connsiteX0" fmla="*/ 0 w 4714875"/>
              <a:gd name="connsiteY0" fmla="*/ 14975 h 1641414"/>
              <a:gd name="connsiteX1" fmla="*/ 295275 w 4714875"/>
              <a:gd name="connsiteY1" fmla="*/ 43550 h 1641414"/>
              <a:gd name="connsiteX2" fmla="*/ 323850 w 4714875"/>
              <a:gd name="connsiteY2" fmla="*/ 329300 h 1641414"/>
              <a:gd name="connsiteX3" fmla="*/ 371475 w 4714875"/>
              <a:gd name="connsiteY3" fmla="*/ 1281800 h 1641414"/>
              <a:gd name="connsiteX4" fmla="*/ 1028700 w 4714875"/>
              <a:gd name="connsiteY4" fmla="*/ 1615175 h 1641414"/>
              <a:gd name="connsiteX5" fmla="*/ 4714875 w 4714875"/>
              <a:gd name="connsiteY5" fmla="*/ 1605650 h 1641414"/>
              <a:gd name="connsiteX0" fmla="*/ 0 w 4714875"/>
              <a:gd name="connsiteY0" fmla="*/ 14975 h 1641414"/>
              <a:gd name="connsiteX1" fmla="*/ 295275 w 4714875"/>
              <a:gd name="connsiteY1" fmla="*/ 43550 h 1641414"/>
              <a:gd name="connsiteX2" fmla="*/ 323850 w 4714875"/>
              <a:gd name="connsiteY2" fmla="*/ 329300 h 1641414"/>
              <a:gd name="connsiteX3" fmla="*/ 352425 w 4714875"/>
              <a:gd name="connsiteY3" fmla="*/ 1300850 h 1641414"/>
              <a:gd name="connsiteX4" fmla="*/ 1028700 w 4714875"/>
              <a:gd name="connsiteY4" fmla="*/ 1615175 h 1641414"/>
              <a:gd name="connsiteX5" fmla="*/ 4714875 w 4714875"/>
              <a:gd name="connsiteY5" fmla="*/ 1605650 h 1641414"/>
              <a:gd name="connsiteX0" fmla="*/ 0 w 4714875"/>
              <a:gd name="connsiteY0" fmla="*/ 14975 h 1641414"/>
              <a:gd name="connsiteX1" fmla="*/ 295275 w 4714875"/>
              <a:gd name="connsiteY1" fmla="*/ 43550 h 1641414"/>
              <a:gd name="connsiteX2" fmla="*/ 323850 w 4714875"/>
              <a:gd name="connsiteY2" fmla="*/ 329300 h 1641414"/>
              <a:gd name="connsiteX3" fmla="*/ 352425 w 4714875"/>
              <a:gd name="connsiteY3" fmla="*/ 1300850 h 1641414"/>
              <a:gd name="connsiteX4" fmla="*/ 1028700 w 4714875"/>
              <a:gd name="connsiteY4" fmla="*/ 1615175 h 1641414"/>
              <a:gd name="connsiteX5" fmla="*/ 4714875 w 4714875"/>
              <a:gd name="connsiteY5" fmla="*/ 1605650 h 1641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4875" h="1641414">
                <a:moveTo>
                  <a:pt x="0" y="14975"/>
                </a:moveTo>
                <a:cubicBezTo>
                  <a:pt x="118268" y="-8044"/>
                  <a:pt x="241300" y="-8838"/>
                  <a:pt x="295275" y="43550"/>
                </a:cubicBezTo>
                <a:cubicBezTo>
                  <a:pt x="349250" y="95938"/>
                  <a:pt x="314325" y="119750"/>
                  <a:pt x="323850" y="329300"/>
                </a:cubicBezTo>
                <a:cubicBezTo>
                  <a:pt x="333375" y="538850"/>
                  <a:pt x="292100" y="1067488"/>
                  <a:pt x="352425" y="1300850"/>
                </a:cubicBezTo>
                <a:cubicBezTo>
                  <a:pt x="412750" y="1534212"/>
                  <a:pt x="293688" y="1586600"/>
                  <a:pt x="1028700" y="1615175"/>
                </a:cubicBezTo>
                <a:cubicBezTo>
                  <a:pt x="1763713" y="1643750"/>
                  <a:pt x="4143375" y="1659625"/>
                  <a:pt x="4714875" y="1605650"/>
                </a:cubicBezTo>
              </a:path>
            </a:pathLst>
          </a:custGeom>
          <a:noFill/>
          <a:ln w="63500">
            <a:solidFill>
              <a:srgbClr val="C00000"/>
            </a:solidFill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14875"/>
                      <a:gd name="connsiteY0" fmla="*/ 26580 h 1653019"/>
                      <a:gd name="connsiteX1" fmla="*/ 266700 w 4714875"/>
                      <a:gd name="connsiteY1" fmla="*/ 26580 h 1653019"/>
                      <a:gd name="connsiteX2" fmla="*/ 295275 w 4714875"/>
                      <a:gd name="connsiteY2" fmla="*/ 302805 h 1653019"/>
                      <a:gd name="connsiteX3" fmla="*/ 371475 w 4714875"/>
                      <a:gd name="connsiteY3" fmla="*/ 1293405 h 1653019"/>
                      <a:gd name="connsiteX4" fmla="*/ 1028700 w 4714875"/>
                      <a:gd name="connsiteY4" fmla="*/ 1626780 h 1653019"/>
                      <a:gd name="connsiteX5" fmla="*/ 4714875 w 4714875"/>
                      <a:gd name="connsiteY5" fmla="*/ 1617255 h 1653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14875" h="1653019" extrusionOk="0">
                        <a:moveTo>
                          <a:pt x="0" y="26580"/>
                        </a:moveTo>
                        <a:cubicBezTo>
                          <a:pt x="115133" y="1627"/>
                          <a:pt x="202946" y="-14001"/>
                          <a:pt x="266700" y="26580"/>
                        </a:cubicBezTo>
                        <a:cubicBezTo>
                          <a:pt x="317417" y="72935"/>
                          <a:pt x="266980" y="92012"/>
                          <a:pt x="295275" y="302805"/>
                        </a:cubicBezTo>
                        <a:cubicBezTo>
                          <a:pt x="305047" y="521454"/>
                          <a:pt x="246585" y="1087406"/>
                          <a:pt x="371475" y="1293405"/>
                        </a:cubicBezTo>
                        <a:cubicBezTo>
                          <a:pt x="482887" y="1508144"/>
                          <a:pt x="318414" y="1610019"/>
                          <a:pt x="1028700" y="1626780"/>
                        </a:cubicBezTo>
                        <a:cubicBezTo>
                          <a:pt x="1841706" y="1664607"/>
                          <a:pt x="4163425" y="1629968"/>
                          <a:pt x="4714875" y="1617255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51687D9-97B5-4FAD-B54D-A5F06756C0BB}"/>
              </a:ext>
            </a:extLst>
          </p:cNvPr>
          <p:cNvSpPr txBox="1"/>
          <p:nvPr/>
        </p:nvSpPr>
        <p:spPr>
          <a:xfrm>
            <a:off x="4266371" y="5119350"/>
            <a:ext cx="365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Peak </a:t>
            </a:r>
            <a:r>
              <a:rPr lang="de-DE" dirty="0" err="1"/>
              <a:t>values</a:t>
            </a:r>
            <a:r>
              <a:rPr lang="de-DE" dirty="0"/>
              <a:t> and </a:t>
            </a:r>
            <a:r>
              <a:rPr lang="de-DE" dirty="0" err="1"/>
              <a:t>delays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harmonics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pulse </a:t>
            </a:r>
            <a:r>
              <a:rPr lang="de-DE" dirty="0" err="1"/>
              <a:t>shape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E71E3AD-75DD-4F44-B3C8-29439CB50DEB}"/>
              </a:ext>
            </a:extLst>
          </p:cNvPr>
          <p:cNvSpPr txBox="1"/>
          <p:nvPr/>
        </p:nvSpPr>
        <p:spPr>
          <a:xfrm>
            <a:off x="8345007" y="3107940"/>
            <a:ext cx="365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Attosecond</a:t>
            </a:r>
            <a:r>
              <a:rPr lang="de-DE" b="1" dirty="0"/>
              <a:t> Pulse Train (APT)</a:t>
            </a:r>
          </a:p>
        </p:txBody>
      </p:sp>
      <p:sp>
        <p:nvSpPr>
          <p:cNvPr id="46" name="Pfeil: nach rechts 45">
            <a:extLst>
              <a:ext uri="{FF2B5EF4-FFF2-40B4-BE49-F238E27FC236}">
                <a16:creationId xmlns:a16="http://schemas.microsoft.com/office/drawing/2014/main" id="{561F8B45-D463-46D4-AD20-0EEA5557ADDD}"/>
              </a:ext>
            </a:extLst>
          </p:cNvPr>
          <p:cNvSpPr/>
          <p:nvPr/>
        </p:nvSpPr>
        <p:spPr>
          <a:xfrm>
            <a:off x="3744789" y="2364645"/>
            <a:ext cx="253887" cy="1339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91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33" grpId="0" animBg="1"/>
      <p:bldP spid="35" grpId="0"/>
      <p:bldP spid="36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83E2E0A-853A-4781-A6EC-C14FE6963BD4}"/>
              </a:ext>
            </a:extLst>
          </p:cNvPr>
          <p:cNvSpPr/>
          <p:nvPr/>
        </p:nvSpPr>
        <p:spPr>
          <a:xfrm>
            <a:off x="1" y="616226"/>
            <a:ext cx="7293032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C77B11F-855F-43D7-A456-AFE2FB8BC4E0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HHG – Motion in Laser Field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12</a:t>
            </a:fld>
            <a:endParaRPr lang="de-DE"/>
          </a:p>
        </p:txBody>
      </p:sp>
      <p:pic>
        <p:nvPicPr>
          <p:cNvPr id="7" name="Mauritsson">
            <a:hlinkClick r:id="" action="ppaction://media"/>
            <a:extLst>
              <a:ext uri="{FF2B5EF4-FFF2-40B4-BE49-F238E27FC236}">
                <a16:creationId xmlns:a16="http://schemas.microsoft.com/office/drawing/2014/main" id="{DC51DF08-9731-4DCA-BC1F-D371447508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931" y="1690688"/>
            <a:ext cx="4351338" cy="435133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B0835DA-7247-4376-B186-9C8074D31971}"/>
              </a:ext>
            </a:extLst>
          </p:cNvPr>
          <p:cNvSpPr txBox="1"/>
          <p:nvPr/>
        </p:nvSpPr>
        <p:spPr>
          <a:xfrm>
            <a:off x="6434930" y="6231265"/>
            <a:ext cx="40168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All </a:t>
            </a:r>
            <a:r>
              <a:rPr lang="de-DE" sz="1050" dirty="0" err="1"/>
              <a:t>figures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</a:t>
            </a:r>
            <a:r>
              <a:rPr lang="de-DE" sz="1050" dirty="0" err="1"/>
              <a:t>Mauritsson</a:t>
            </a:r>
            <a:r>
              <a:rPr lang="de-DE" sz="1050" dirty="0"/>
              <a:t> et al., Phys. Rev. Lett. 100, 073003 (2008)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6D1991E6-22FE-4B39-8287-677EA19FB7FE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10E66F1-D9D1-4AC1-BCE4-21BB0D5DC436}"/>
              </a:ext>
            </a:extLst>
          </p:cNvPr>
          <p:cNvSpPr txBox="1"/>
          <p:nvPr/>
        </p:nvSpPr>
        <p:spPr>
          <a:xfrm>
            <a:off x="675861" y="1908313"/>
            <a:ext cx="4894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2008: Quantum </a:t>
            </a:r>
            <a:r>
              <a:rPr lang="de-DE" dirty="0" err="1"/>
              <a:t>Stroboscope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 was </a:t>
            </a:r>
            <a:r>
              <a:rPr lang="de-DE" dirty="0" err="1"/>
              <a:t>ionized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300 </a:t>
            </a:r>
            <a:r>
              <a:rPr lang="de-DE" dirty="0" err="1"/>
              <a:t>as</a:t>
            </a:r>
            <a:r>
              <a:rPr lang="de-DE" dirty="0"/>
              <a:t> XUV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recollision</a:t>
            </a:r>
            <a:r>
              <a:rPr lang="de-DE" dirty="0"/>
              <a:t> was 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delayed</a:t>
            </a:r>
            <a:r>
              <a:rPr lang="de-DE" dirty="0"/>
              <a:t> </a:t>
            </a:r>
            <a:r>
              <a:rPr lang="de-DE" dirty="0" err="1"/>
              <a:t>fs</a:t>
            </a:r>
            <a:r>
              <a:rPr lang="de-DE" dirty="0"/>
              <a:t> IR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/down </a:t>
            </a:r>
            <a:r>
              <a:rPr lang="de-DE" dirty="0" err="1"/>
              <a:t>asymmetry</a:t>
            </a:r>
            <a:r>
              <a:rPr lang="de-DE" dirty="0"/>
              <a:t> in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B05C5F8-5E1D-4B64-877D-C92FD058A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61" y="4157263"/>
            <a:ext cx="4469292" cy="18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77F2B86-DDF2-4BD8-AA28-2663F609790E}"/>
              </a:ext>
            </a:extLst>
          </p:cNvPr>
          <p:cNvSpPr/>
          <p:nvPr/>
        </p:nvSpPr>
        <p:spPr>
          <a:xfrm>
            <a:off x="1" y="616226"/>
            <a:ext cx="8845550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56E093-0905-45DC-9C16-CE90C44D6352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3FF5FC-BDC8-42CA-AD5C-BE7954F7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Imaging – The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microscope</a:t>
            </a:r>
            <a:endParaRPr lang="de-DE" dirty="0"/>
          </a:p>
        </p:txBody>
      </p:sp>
      <p:pic>
        <p:nvPicPr>
          <p:cNvPr id="8" name="coltrims-molecules-1024-frames-MS-MP4-V2-20fps">
            <a:hlinkClick r:id="" action="ppaction://media"/>
            <a:extLst>
              <a:ext uri="{FF2B5EF4-FFF2-40B4-BE49-F238E27FC236}">
                <a16:creationId xmlns:a16="http://schemas.microsoft.com/office/drawing/2014/main" id="{F79F9DA9-D2DB-4A89-AD6E-0E4585A32A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9443" y="1511300"/>
            <a:ext cx="5802313" cy="4351338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D756DC-268A-4D2A-B738-D19C9E8D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1E091F7-5AE3-40EC-86E6-B758B44943DB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FFF924-39DD-44D5-9245-48D51F29D3CB}"/>
              </a:ext>
            </a:extLst>
          </p:cNvPr>
          <p:cNvSpPr txBox="1"/>
          <p:nvPr/>
        </p:nvSpPr>
        <p:spPr>
          <a:xfrm>
            <a:off x="437736" y="1992193"/>
            <a:ext cx="48949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Cold Target </a:t>
            </a:r>
            <a:r>
              <a:rPr lang="de-DE" dirty="0" err="1"/>
              <a:t>Recoil</a:t>
            </a:r>
            <a:r>
              <a:rPr lang="de-DE" dirty="0"/>
              <a:t> Ion Momentum </a:t>
            </a:r>
            <a:r>
              <a:rPr lang="de-DE" dirty="0" err="1"/>
              <a:t>Spectroscopy</a:t>
            </a:r>
            <a:r>
              <a:rPr lang="de-DE" dirty="0"/>
              <a:t> (COLTRIMS)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Developed</a:t>
            </a:r>
            <a:r>
              <a:rPr lang="de-DE" dirty="0"/>
              <a:t> in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Frankfurt and Kansas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Position sensitive </a:t>
            </a:r>
            <a:r>
              <a:rPr lang="de-DE" dirty="0" err="1"/>
              <a:t>detectors</a:t>
            </a:r>
            <a:r>
              <a:rPr lang="de-DE" dirty="0"/>
              <a:t> and time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flight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3D-momentum </a:t>
            </a:r>
            <a:r>
              <a:rPr lang="de-DE" dirty="0" err="1"/>
              <a:t>vectors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Check out</a:t>
            </a:r>
            <a:r>
              <a:rPr lang="de-DE" dirty="0"/>
              <a:t>: </a:t>
            </a:r>
            <a:r>
              <a:rPr lang="de-DE" dirty="0">
                <a:effectLst/>
              </a:rPr>
              <a:t>J. Ullrich et al</a:t>
            </a:r>
            <a:r>
              <a:rPr lang="de-DE" i="1" dirty="0">
                <a:effectLst/>
              </a:rPr>
              <a:t>.,</a:t>
            </a:r>
            <a:r>
              <a:rPr lang="de-DE" dirty="0">
                <a:effectLst/>
              </a:rPr>
              <a:t> Reports on Progress in Physics 66, 1463 (2003)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A8A93B-4862-4440-A0C8-4BBE6B281B64}"/>
              </a:ext>
            </a:extLst>
          </p:cNvPr>
          <p:cNvSpPr txBox="1"/>
          <p:nvPr/>
        </p:nvSpPr>
        <p:spPr>
          <a:xfrm>
            <a:off x="5709443" y="5980164"/>
            <a:ext cx="484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© R. </a:t>
            </a:r>
            <a:r>
              <a:rPr lang="de-DE" sz="1050" dirty="0" err="1"/>
              <a:t>Doerner</a:t>
            </a:r>
            <a:r>
              <a:rPr lang="de-DE" sz="1050" dirty="0"/>
              <a:t> (2000), Goethe Universität Frankfurt</a:t>
            </a:r>
          </a:p>
        </p:txBody>
      </p:sp>
    </p:spTree>
    <p:extLst>
      <p:ext uri="{BB962C8B-B14F-4D97-AF65-F5344CB8AC3E}">
        <p14:creationId xmlns:p14="http://schemas.microsoft.com/office/powerpoint/2010/main" val="14491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A1FFA38-93F5-4A50-A218-671FAD8CA861}"/>
              </a:ext>
            </a:extLst>
          </p:cNvPr>
          <p:cNvSpPr/>
          <p:nvPr/>
        </p:nvSpPr>
        <p:spPr>
          <a:xfrm>
            <a:off x="1" y="616226"/>
            <a:ext cx="6373503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56E093-0905-45DC-9C16-CE90C44D6352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3FF5FC-BDC8-42CA-AD5C-BE7954F7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Electronic </a:t>
            </a:r>
            <a:r>
              <a:rPr lang="de-DE" dirty="0" err="1"/>
              <a:t>motion</a:t>
            </a:r>
            <a:r>
              <a:rPr lang="de-DE" dirty="0"/>
              <a:t> in Ar</a:t>
            </a:r>
            <a:r>
              <a:rPr lang="de-DE" baseline="30000" dirty="0"/>
              <a:t>+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409EEF1-1511-4E1E-987E-CC991AD26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6" y="4184800"/>
            <a:ext cx="4443610" cy="167259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D756DC-268A-4D2A-B738-D19C9E8D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14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1E091F7-5AE3-40EC-86E6-B758B44943DB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D0EE9-5224-4D15-9F0F-5FEAD9D6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138" y="616226"/>
            <a:ext cx="2493798" cy="379862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0A0BBBA-B89D-49E1-BEA8-D338B05FEE26}"/>
              </a:ext>
            </a:extLst>
          </p:cNvPr>
          <p:cNvSpPr txBox="1"/>
          <p:nvPr/>
        </p:nvSpPr>
        <p:spPr>
          <a:xfrm>
            <a:off x="1013996" y="5779817"/>
            <a:ext cx="65330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https://chemistrycommunity.nature.com/posts/44625-watching-electrons-move-inside-atoms-and-molecules, </a:t>
            </a:r>
            <a:r>
              <a:rPr lang="de-DE" sz="1050" dirty="0" err="1"/>
              <a:t>adapted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</a:t>
            </a:r>
            <a:r>
              <a:rPr lang="de-DE" sz="1050" dirty="0" err="1"/>
              <a:t>Goulielmakis</a:t>
            </a:r>
            <a:r>
              <a:rPr lang="de-DE" sz="1050" dirty="0"/>
              <a:t> et al., Nature 466, 739-743 (2010)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461F8D1-73C6-4BDD-854B-E7769903056B}"/>
              </a:ext>
            </a:extLst>
          </p:cNvPr>
          <p:cNvSpPr txBox="1"/>
          <p:nvPr/>
        </p:nvSpPr>
        <p:spPr>
          <a:xfrm>
            <a:off x="6776138" y="4447296"/>
            <a:ext cx="40168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Kübel et al., Nature Communications 10, 1042 (2019)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C91B6C1-AB01-43FE-A316-B183ECC017C8}"/>
              </a:ext>
            </a:extLst>
          </p:cNvPr>
          <p:cNvSpPr txBox="1"/>
          <p:nvPr/>
        </p:nvSpPr>
        <p:spPr>
          <a:xfrm>
            <a:off x="838200" y="1690688"/>
            <a:ext cx="4894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Kübel et. al. </a:t>
            </a:r>
            <a:r>
              <a:rPr lang="de-DE" dirty="0" err="1"/>
              <a:t>studied</a:t>
            </a:r>
            <a:r>
              <a:rPr lang="de-DE" dirty="0"/>
              <a:t>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-hole 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packets</a:t>
            </a:r>
            <a:r>
              <a:rPr lang="de-DE" dirty="0"/>
              <a:t> in Ar</a:t>
            </a:r>
            <a:r>
              <a:rPr lang="de-DE" baseline="30000" dirty="0"/>
              <a:t>+</a:t>
            </a:r>
            <a:r>
              <a:rPr lang="de-DE" dirty="0"/>
              <a:t> </a:t>
            </a:r>
            <a:r>
              <a:rPr lang="de-DE" dirty="0" err="1"/>
              <a:t>cation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microscope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3p</a:t>
            </a:r>
            <a:r>
              <a:rPr lang="de-DE" baseline="30000" dirty="0"/>
              <a:t>-1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-hole </a:t>
            </a:r>
            <a:r>
              <a:rPr lang="de-DE" dirty="0" err="1"/>
              <a:t>oscillating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different m </a:t>
            </a:r>
            <a:r>
              <a:rPr lang="de-DE" dirty="0" err="1"/>
              <a:t>states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Problem: Second </a:t>
            </a:r>
            <a:r>
              <a:rPr lang="de-DE" dirty="0" err="1"/>
              <a:t>photoelectron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pump beam</a:t>
            </a:r>
          </a:p>
        </p:txBody>
      </p:sp>
    </p:spTree>
    <p:extLst>
      <p:ext uri="{BB962C8B-B14F-4D97-AF65-F5344CB8AC3E}">
        <p14:creationId xmlns:p14="http://schemas.microsoft.com/office/powerpoint/2010/main" val="274689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E8B6600-9AE5-46C8-9780-B940BA67E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154" y="1321904"/>
            <a:ext cx="2916995" cy="336780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A1FFA38-93F5-4A50-A218-671FAD8CA861}"/>
              </a:ext>
            </a:extLst>
          </p:cNvPr>
          <p:cNvSpPr/>
          <p:nvPr/>
        </p:nvSpPr>
        <p:spPr>
          <a:xfrm>
            <a:off x="1" y="616226"/>
            <a:ext cx="6373503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56E093-0905-45DC-9C16-CE90C44D6352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3FF5FC-BDC8-42CA-AD5C-BE7954F7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Electronic </a:t>
            </a:r>
            <a:r>
              <a:rPr lang="de-DE" dirty="0" err="1"/>
              <a:t>motion</a:t>
            </a:r>
            <a:r>
              <a:rPr lang="de-DE" dirty="0"/>
              <a:t> in Ar</a:t>
            </a:r>
            <a:r>
              <a:rPr lang="de-DE" baseline="30000" dirty="0"/>
              <a:t>+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D756DC-268A-4D2A-B738-D19C9E8D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1E091F7-5AE3-40EC-86E6-B758B44943DB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B4FD99-3D81-40ED-AB6B-21FD6F5507C8}"/>
              </a:ext>
            </a:extLst>
          </p:cNvPr>
          <p:cNvSpPr txBox="1"/>
          <p:nvPr/>
        </p:nvSpPr>
        <p:spPr>
          <a:xfrm>
            <a:off x="838200" y="1690688"/>
            <a:ext cx="4894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Kübel et. al. </a:t>
            </a:r>
            <a:r>
              <a:rPr lang="de-DE" dirty="0" err="1"/>
              <a:t>studied</a:t>
            </a:r>
            <a:r>
              <a:rPr lang="de-DE" dirty="0"/>
              <a:t>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-hole 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packets</a:t>
            </a:r>
            <a:r>
              <a:rPr lang="de-DE" dirty="0"/>
              <a:t> in Ar</a:t>
            </a:r>
            <a:r>
              <a:rPr lang="de-DE" baseline="30000" dirty="0"/>
              <a:t>+</a:t>
            </a:r>
            <a:r>
              <a:rPr lang="de-DE" dirty="0"/>
              <a:t> </a:t>
            </a:r>
            <a:r>
              <a:rPr lang="de-DE" dirty="0" err="1"/>
              <a:t>cation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microscope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3p</a:t>
            </a:r>
            <a:r>
              <a:rPr lang="de-DE" baseline="30000" dirty="0"/>
              <a:t>-1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-hole </a:t>
            </a:r>
            <a:r>
              <a:rPr lang="de-DE" dirty="0" err="1"/>
              <a:t>oscillating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different m </a:t>
            </a:r>
            <a:r>
              <a:rPr lang="de-DE" dirty="0" err="1"/>
              <a:t>states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Problem: Second </a:t>
            </a:r>
            <a:r>
              <a:rPr lang="de-DE" dirty="0" err="1"/>
              <a:t>photoelectron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pump beam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0E13377-7B90-4047-8486-58AA370C0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2" y="4414847"/>
            <a:ext cx="5231848" cy="102298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0A0BBBA-B89D-49E1-BEA8-D338B05FEE26}"/>
              </a:ext>
            </a:extLst>
          </p:cNvPr>
          <p:cNvSpPr txBox="1"/>
          <p:nvPr/>
        </p:nvSpPr>
        <p:spPr>
          <a:xfrm>
            <a:off x="838200" y="5516218"/>
            <a:ext cx="6533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https://chemistrycommunity.nature.com/posts/44625-watching-electrons-move-inside-atoms-and-molecules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461F8D1-73C6-4BDD-854B-E7769903056B}"/>
              </a:ext>
            </a:extLst>
          </p:cNvPr>
          <p:cNvSpPr txBox="1"/>
          <p:nvPr/>
        </p:nvSpPr>
        <p:spPr>
          <a:xfrm>
            <a:off x="7650999" y="4689707"/>
            <a:ext cx="40168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Kübel et al., Nature Communications 10, 1042 (2019)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FF156174-D956-41CE-BCD7-155F3CCD9EC4}"/>
              </a:ext>
            </a:extLst>
          </p:cNvPr>
          <p:cNvSpPr/>
          <p:nvPr/>
        </p:nvSpPr>
        <p:spPr>
          <a:xfrm>
            <a:off x="1817116" y="3422944"/>
            <a:ext cx="249854" cy="20113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3AB6A7-1BD4-4326-869D-60172270E483}"/>
              </a:ext>
            </a:extLst>
          </p:cNvPr>
          <p:cNvSpPr txBox="1"/>
          <p:nvPr/>
        </p:nvSpPr>
        <p:spPr>
          <a:xfrm>
            <a:off x="2028870" y="3338845"/>
            <a:ext cx="489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Deflect</a:t>
            </a:r>
            <a:r>
              <a:rPr lang="de-DE" dirty="0"/>
              <a:t> probe-beam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in strong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4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7BE7E15-1F1F-4D97-BE4A-822FC15D78B8}"/>
              </a:ext>
            </a:extLst>
          </p:cNvPr>
          <p:cNvSpPr/>
          <p:nvPr/>
        </p:nvSpPr>
        <p:spPr>
          <a:xfrm>
            <a:off x="1" y="616226"/>
            <a:ext cx="6373503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4B5CA75-B8D9-4AFC-8497-C1460772E9DB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Electronic </a:t>
            </a:r>
            <a:r>
              <a:rPr lang="de-DE" dirty="0" err="1"/>
              <a:t>motion</a:t>
            </a:r>
            <a:r>
              <a:rPr lang="de-DE" dirty="0"/>
              <a:t> in Ar</a:t>
            </a:r>
            <a:r>
              <a:rPr lang="de-DE" baseline="30000" dirty="0"/>
              <a:t>+</a:t>
            </a:r>
          </a:p>
        </p:txBody>
      </p:sp>
      <p:pic>
        <p:nvPicPr>
          <p:cNvPr id="5" name="41467_2019_9036_MOESM4_ESM">
            <a:hlinkClick r:id="" action="ppaction://media"/>
            <a:extLst>
              <a:ext uri="{FF2B5EF4-FFF2-40B4-BE49-F238E27FC236}">
                <a16:creationId xmlns:a16="http://schemas.microsoft.com/office/drawing/2014/main" id="{768E0ED8-62A9-49F6-874A-039C1C64E2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1321904"/>
            <a:ext cx="2968256" cy="465179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16</a:t>
            </a:fld>
            <a:endParaRPr lang="de-DE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CBB9010D-B05A-4FA4-8C39-12BDA1FEC612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38A194D-2BA9-4611-A288-5D4C2E473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1" y="1541106"/>
            <a:ext cx="7450073" cy="465767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A3CF600-FE05-46C3-8724-B8D76540CCFB}"/>
              </a:ext>
            </a:extLst>
          </p:cNvPr>
          <p:cNvSpPr txBox="1"/>
          <p:nvPr/>
        </p:nvSpPr>
        <p:spPr>
          <a:xfrm>
            <a:off x="8308104" y="6023649"/>
            <a:ext cx="40168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All </a:t>
            </a:r>
            <a:r>
              <a:rPr lang="de-DE" sz="1050" dirty="0" err="1"/>
              <a:t>figures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Kübel et al., Nature Communications 10, 1042 (2019)</a:t>
            </a:r>
          </a:p>
        </p:txBody>
      </p:sp>
    </p:spTree>
    <p:extLst>
      <p:ext uri="{BB962C8B-B14F-4D97-AF65-F5344CB8AC3E}">
        <p14:creationId xmlns:p14="http://schemas.microsoft.com/office/powerpoint/2010/main" val="253686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A352640D-D926-442F-9305-B50D6584C123}"/>
              </a:ext>
            </a:extLst>
          </p:cNvPr>
          <p:cNvSpPr/>
          <p:nvPr/>
        </p:nvSpPr>
        <p:spPr>
          <a:xfrm>
            <a:off x="1" y="616226"/>
            <a:ext cx="6045957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DBC1FE0-17F6-4CDE-A304-AA7E93B772CF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Imaging – Self-</a:t>
            </a:r>
            <a:r>
              <a:rPr lang="de-DE" dirty="0" err="1"/>
              <a:t>probing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BB7390E-D63B-42CF-ABA3-AB6C1EA41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39" b="61782"/>
          <a:stretch/>
        </p:blipFill>
        <p:spPr>
          <a:xfrm>
            <a:off x="5742127" y="1732790"/>
            <a:ext cx="5736946" cy="339241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FB2ADC-821A-47AF-8A48-3C8348F1A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5" t="38481"/>
          <a:stretch/>
        </p:blipFill>
        <p:spPr>
          <a:xfrm>
            <a:off x="698296" y="1690688"/>
            <a:ext cx="4659451" cy="440828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03B775A7-1B1B-4C6B-A7DB-E2E86F9C5230}"/>
              </a:ext>
            </a:extLst>
          </p:cNvPr>
          <p:cNvSpPr txBox="1"/>
          <p:nvPr/>
        </p:nvSpPr>
        <p:spPr>
          <a:xfrm>
            <a:off x="838200" y="6102434"/>
            <a:ext cx="32638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Baker et al., Science 312, 424-427 (2006)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FB82789-6DAD-4BA3-A18C-1DBF42949589}"/>
              </a:ext>
            </a:extLst>
          </p:cNvPr>
          <p:cNvSpPr txBox="1"/>
          <p:nvPr/>
        </p:nvSpPr>
        <p:spPr>
          <a:xfrm>
            <a:off x="5742127" y="5167311"/>
            <a:ext cx="32638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Baker et al., Science 312, 424-427 (2006)</a:t>
            </a:r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9D5439F7-5060-4404-8BA9-68363BBD6A16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30039E1-F44D-4A7F-9DDC-191BC3773706}"/>
                  </a:ext>
                </a:extLst>
              </p:cNvPr>
              <p:cNvSpPr txBox="1"/>
              <p:nvPr/>
            </p:nvSpPr>
            <p:spPr>
              <a:xfrm>
                <a:off x="5742127" y="5675653"/>
                <a:ext cx="54947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Temporal </a:t>
                </a:r>
                <a:r>
                  <a:rPr lang="de-DE" dirty="0" err="1"/>
                  <a:t>resolution</a:t>
                </a:r>
                <a:r>
                  <a:rPr lang="de-DE" dirty="0"/>
                  <a:t> 100 </a:t>
                </a:r>
                <a:r>
                  <a:rPr lang="de-DE" dirty="0" err="1"/>
                  <a:t>as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Spatial</a:t>
                </a:r>
                <a:r>
                  <a:rPr lang="de-DE" dirty="0"/>
                  <a:t> </a:t>
                </a:r>
                <a:r>
                  <a:rPr lang="de-DE" dirty="0" err="1"/>
                  <a:t>resolution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≈1</m:t>
                    </m:r>
                    <m:r>
                      <m:rPr>
                        <m:nor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dirty="0"/>
                      <m:t>Å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30039E1-F44D-4A7F-9DDC-191BC3773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127" y="5675653"/>
                <a:ext cx="5494789" cy="646331"/>
              </a:xfrm>
              <a:prstGeom prst="rect">
                <a:avLst/>
              </a:prstGeom>
              <a:blipFill>
                <a:blip r:embed="rId4"/>
                <a:stretch>
                  <a:fillRect l="-777" t="-4717" b="-150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8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339370BD-C261-49FE-BBF2-4F8E5172CA20}"/>
              </a:ext>
            </a:extLst>
          </p:cNvPr>
          <p:cNvSpPr/>
          <p:nvPr/>
        </p:nvSpPr>
        <p:spPr>
          <a:xfrm>
            <a:off x="1" y="616226"/>
            <a:ext cx="5048249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3AF9CF-6111-4AD8-9E88-13B9DA83B2E9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/D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err="1"/>
              <a:t>dissociation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18</a:t>
            </a:fld>
            <a:endParaRPr lang="de-DE"/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877C9F6-994F-4072-8091-8B8729696DD5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11C9AEF-3B97-4468-8C43-F72F5554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2934109" cy="391532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CBD3D32-28EF-45E8-B5D9-7955F6307B9D}"/>
              </a:ext>
            </a:extLst>
          </p:cNvPr>
          <p:cNvSpPr txBox="1"/>
          <p:nvPr/>
        </p:nvSpPr>
        <p:spPr>
          <a:xfrm>
            <a:off x="838200" y="5498052"/>
            <a:ext cx="26241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 err="1"/>
              <a:t>Vrakking</a:t>
            </a:r>
            <a:r>
              <a:rPr lang="de-DE" sz="1050" dirty="0"/>
              <a:t>, Phys. Chem. Chem. Phys. 16, 2775-2789 (2014)</a:t>
            </a:r>
          </a:p>
        </p:txBody>
      </p:sp>
    </p:spTree>
    <p:extLst>
      <p:ext uri="{BB962C8B-B14F-4D97-AF65-F5344CB8AC3E}">
        <p14:creationId xmlns:p14="http://schemas.microsoft.com/office/powerpoint/2010/main" val="305911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7F7A6D40-A2E8-4075-A150-9ED7F9E26B21}"/>
              </a:ext>
            </a:extLst>
          </p:cNvPr>
          <p:cNvSpPr/>
          <p:nvPr/>
        </p:nvSpPr>
        <p:spPr>
          <a:xfrm>
            <a:off x="0" y="5289914"/>
            <a:ext cx="5561462" cy="4832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E881C3A-36E5-49CD-8BE5-5C4A95375BB2}"/>
              </a:ext>
            </a:extLst>
          </p:cNvPr>
          <p:cNvSpPr/>
          <p:nvPr/>
        </p:nvSpPr>
        <p:spPr>
          <a:xfrm>
            <a:off x="0" y="4468276"/>
            <a:ext cx="5561462" cy="4832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7EEB356-3734-470F-9432-32B8F32580BC}"/>
              </a:ext>
            </a:extLst>
          </p:cNvPr>
          <p:cNvSpPr/>
          <p:nvPr/>
        </p:nvSpPr>
        <p:spPr>
          <a:xfrm>
            <a:off x="0" y="3646638"/>
            <a:ext cx="5561462" cy="4832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D1CC4D0-7DF0-4631-810C-6BFCF44CE243}"/>
              </a:ext>
            </a:extLst>
          </p:cNvPr>
          <p:cNvSpPr/>
          <p:nvPr/>
        </p:nvSpPr>
        <p:spPr>
          <a:xfrm>
            <a:off x="-1" y="2843770"/>
            <a:ext cx="5561463" cy="4832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2367F3B-EBF3-42CB-8481-8832E0D84275}"/>
              </a:ext>
            </a:extLst>
          </p:cNvPr>
          <p:cNvSpPr/>
          <p:nvPr/>
        </p:nvSpPr>
        <p:spPr>
          <a:xfrm>
            <a:off x="0" y="2040902"/>
            <a:ext cx="5561462" cy="4832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0947C4-B392-4320-AF7D-3E0258045D61}"/>
              </a:ext>
            </a:extLst>
          </p:cNvPr>
          <p:cNvSpPr/>
          <p:nvPr/>
        </p:nvSpPr>
        <p:spPr>
          <a:xfrm>
            <a:off x="0" y="616226"/>
            <a:ext cx="3657600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4CAED4B-0FB6-4AD0-9B24-E6006584CB1B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687CE6-0EA7-4009-AEEA-236B16B8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Talk Outline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B4F534-6AA8-4C51-A5C5-F111C937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3B730985-F916-4DD3-ADD3-E95BF657D252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D801E-81C0-437F-85F3-1CCB43664B8A}"/>
              </a:ext>
            </a:extLst>
          </p:cNvPr>
          <p:cNvSpPr txBox="1">
            <a:spLocks/>
          </p:cNvSpPr>
          <p:nvPr/>
        </p:nvSpPr>
        <p:spPr>
          <a:xfrm>
            <a:off x="838200" y="2062726"/>
            <a:ext cx="4920916" cy="55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1. Scales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D8A4BFA-2092-47B3-BCBF-14CBF89C8433}"/>
              </a:ext>
            </a:extLst>
          </p:cNvPr>
          <p:cNvSpPr txBox="1">
            <a:spLocks/>
          </p:cNvSpPr>
          <p:nvPr/>
        </p:nvSpPr>
        <p:spPr>
          <a:xfrm>
            <a:off x="838200" y="2869949"/>
            <a:ext cx="4920916" cy="55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2. Ultrafast Imaging </a:t>
            </a:r>
            <a:r>
              <a:rPr lang="de-DE" dirty="0" err="1">
                <a:solidFill>
                  <a:schemeClr val="bg1"/>
                </a:solidFill>
              </a:rPr>
              <a:t>Techniques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DE446DC-4E9E-43F0-A71F-36486723F6CD}"/>
              </a:ext>
            </a:extLst>
          </p:cNvPr>
          <p:cNvSpPr txBox="1">
            <a:spLocks/>
          </p:cNvSpPr>
          <p:nvPr/>
        </p:nvSpPr>
        <p:spPr>
          <a:xfrm>
            <a:off x="838200" y="3678171"/>
            <a:ext cx="4920916" cy="55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3. High-Harmonic Generation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1BDC4B14-37F8-44DF-99CC-45D6D9DCAECA}"/>
              </a:ext>
            </a:extLst>
          </p:cNvPr>
          <p:cNvSpPr txBox="1">
            <a:spLocks/>
          </p:cNvSpPr>
          <p:nvPr/>
        </p:nvSpPr>
        <p:spPr>
          <a:xfrm>
            <a:off x="838200" y="4486393"/>
            <a:ext cx="4920916" cy="55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4. X-Ray Free </a:t>
            </a:r>
            <a:r>
              <a:rPr lang="de-DE" dirty="0" err="1">
                <a:solidFill>
                  <a:schemeClr val="bg1"/>
                </a:solidFill>
              </a:rPr>
              <a:t>Electron</a:t>
            </a:r>
            <a:r>
              <a:rPr lang="de-DE" dirty="0">
                <a:solidFill>
                  <a:schemeClr val="bg1"/>
                </a:solidFill>
              </a:rPr>
              <a:t> Lasers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71CA20F-D33A-4938-AA7A-DD9B75ED411B}"/>
              </a:ext>
            </a:extLst>
          </p:cNvPr>
          <p:cNvSpPr txBox="1">
            <a:spLocks/>
          </p:cNvSpPr>
          <p:nvPr/>
        </p:nvSpPr>
        <p:spPr>
          <a:xfrm>
            <a:off x="838200" y="5294615"/>
            <a:ext cx="4920916" cy="55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5. </a:t>
            </a:r>
            <a:r>
              <a:rPr lang="de-DE" dirty="0" err="1">
                <a:solidFill>
                  <a:schemeClr val="bg1"/>
                </a:solidFill>
              </a:rPr>
              <a:t>Conclusion</a:t>
            </a:r>
            <a:r>
              <a:rPr lang="de-DE" dirty="0">
                <a:solidFill>
                  <a:schemeClr val="bg1"/>
                </a:solidFill>
              </a:rPr>
              <a:t> and Outlook</a:t>
            </a:r>
          </a:p>
        </p:txBody>
      </p:sp>
    </p:spTree>
    <p:extLst>
      <p:ext uri="{BB962C8B-B14F-4D97-AF65-F5344CB8AC3E}">
        <p14:creationId xmlns:p14="http://schemas.microsoft.com/office/powerpoint/2010/main" val="3934101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339370BD-C261-49FE-BBF2-4F8E5172CA20}"/>
              </a:ext>
            </a:extLst>
          </p:cNvPr>
          <p:cNvSpPr/>
          <p:nvPr/>
        </p:nvSpPr>
        <p:spPr>
          <a:xfrm>
            <a:off x="1" y="616226"/>
            <a:ext cx="5048249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3AF9CF-6111-4AD8-9E88-13B9DA83B2E9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/D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err="1"/>
              <a:t>dissociation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19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5F2FE9-3019-4446-A186-3B916400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834" y="921437"/>
            <a:ext cx="4079016" cy="50531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3029955-2538-4DD2-8627-1869441960EF}"/>
              </a:ext>
            </a:extLst>
          </p:cNvPr>
          <p:cNvSpPr txBox="1"/>
          <p:nvPr/>
        </p:nvSpPr>
        <p:spPr>
          <a:xfrm>
            <a:off x="7076834" y="5965909"/>
            <a:ext cx="32638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All </a:t>
            </a:r>
            <a:r>
              <a:rPr lang="de-DE" sz="1050" dirty="0" err="1"/>
              <a:t>figures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Baker et al., Science 312, 424-427 (2006)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877C9F6-994F-4072-8091-8B8729696DD5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29FA17F-934C-4829-91D8-B1E4C0E05769}"/>
              </a:ext>
            </a:extLst>
          </p:cNvPr>
          <p:cNvSpPr txBox="1"/>
          <p:nvPr/>
        </p:nvSpPr>
        <p:spPr>
          <a:xfrm>
            <a:off x="838200" y="1683756"/>
            <a:ext cx="549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After </a:t>
            </a: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one-to-one</a:t>
            </a:r>
            <a:r>
              <a:rPr lang="de-DE" dirty="0"/>
              <a:t> </a:t>
            </a:r>
            <a:r>
              <a:rPr lang="de-DE" dirty="0" err="1"/>
              <a:t>correspondence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and time </a:t>
            </a:r>
            <a:r>
              <a:rPr lang="de-DE" dirty="0" err="1"/>
              <a:t>delays</a:t>
            </a:r>
            <a:endParaRPr lang="de-DE" dirty="0"/>
          </a:p>
        </p:txBody>
      </p:sp>
      <p:pic>
        <p:nvPicPr>
          <p:cNvPr id="17" name="Inhaltsplatzhalter 5">
            <a:extLst>
              <a:ext uri="{FF2B5EF4-FFF2-40B4-BE49-F238E27FC236}">
                <a16:creationId xmlns:a16="http://schemas.microsoft.com/office/drawing/2014/main" id="{7B744ADB-3CA7-4B1B-A1EE-F8FBFC29A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9469" t="49086"/>
          <a:stretch/>
        </p:blipFill>
        <p:spPr>
          <a:xfrm>
            <a:off x="4129580" y="3978557"/>
            <a:ext cx="2575332" cy="2278328"/>
          </a:xfrm>
        </p:spPr>
      </p:pic>
      <p:pic>
        <p:nvPicPr>
          <p:cNvPr id="18" name="Inhaltsplatzhalter 5">
            <a:extLst>
              <a:ext uri="{FF2B5EF4-FFF2-40B4-BE49-F238E27FC236}">
                <a16:creationId xmlns:a16="http://schemas.microsoft.com/office/drawing/2014/main" id="{D1A65E39-FC6E-4CD4-A6BF-565A98ED7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57" t="-1137" r="51091" b="56911"/>
          <a:stretch/>
        </p:blipFill>
        <p:spPr>
          <a:xfrm>
            <a:off x="311430" y="4056908"/>
            <a:ext cx="2551593" cy="1979024"/>
          </a:xfrm>
          <a:prstGeom prst="rect">
            <a:avLst/>
          </a:prstGeom>
        </p:spPr>
      </p:pic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6BBCC2D3-F541-475D-8FCB-1FC9634F8C45}"/>
              </a:ext>
            </a:extLst>
          </p:cNvPr>
          <p:cNvSpPr/>
          <p:nvPr/>
        </p:nvSpPr>
        <p:spPr>
          <a:xfrm>
            <a:off x="2945276" y="4863857"/>
            <a:ext cx="1084464" cy="36512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5EEED99-B1CA-46C9-B541-FC07CE1AB8D9}"/>
              </a:ext>
            </a:extLst>
          </p:cNvPr>
          <p:cNvSpPr txBox="1"/>
          <p:nvPr/>
        </p:nvSpPr>
        <p:spPr>
          <a:xfrm>
            <a:off x="2863023" y="4907920"/>
            <a:ext cx="116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E28DC0D-C589-4874-A884-1AE165874DFF}"/>
                  </a:ext>
                </a:extLst>
              </p:cNvPr>
              <p:cNvSpPr txBox="1"/>
              <p:nvPr/>
            </p:nvSpPr>
            <p:spPr>
              <a:xfrm>
                <a:off x="2011877" y="3230241"/>
                <a:ext cx="2868132" cy="663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1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de-DE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d>
                                    <m:d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  <m: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E28DC0D-C589-4874-A884-1AE165874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77" y="3230241"/>
                <a:ext cx="2868132" cy="663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38E96A02-2411-413A-BB4D-B39DC6360EF4}"/>
              </a:ext>
            </a:extLst>
          </p:cNvPr>
          <p:cNvSpPr txBox="1"/>
          <p:nvPr/>
        </p:nvSpPr>
        <p:spPr>
          <a:xfrm>
            <a:off x="838199" y="2292895"/>
            <a:ext cx="5494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harmonics</a:t>
            </a:r>
            <a:r>
              <a:rPr lang="de-DE" dirty="0"/>
              <a:t> in a </a:t>
            </a:r>
            <a:r>
              <a:rPr lang="de-DE" dirty="0" err="1"/>
              <a:t>diatomic</a:t>
            </a:r>
            <a:r>
              <a:rPr lang="de-DE" dirty="0"/>
              <a:t> </a:t>
            </a:r>
            <a:r>
              <a:rPr lang="de-DE" dirty="0" err="1"/>
              <a:t>molecule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approximately</a:t>
            </a:r>
            <a:r>
              <a:rPr lang="de-DE" dirty="0"/>
              <a:t> proportional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squared</a:t>
            </a:r>
            <a:r>
              <a:rPr lang="de-DE" dirty="0"/>
              <a:t> </a:t>
            </a:r>
            <a:r>
              <a:rPr lang="de-DE" dirty="0" err="1"/>
              <a:t>modulus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autocorrelation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91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339370BD-C261-49FE-BBF2-4F8E5172CA20}"/>
              </a:ext>
            </a:extLst>
          </p:cNvPr>
          <p:cNvSpPr/>
          <p:nvPr/>
        </p:nvSpPr>
        <p:spPr>
          <a:xfrm>
            <a:off x="2" y="616226"/>
            <a:ext cx="4554070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3AF9CF-6111-4AD8-9E88-13B9DA83B2E9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Question Time I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20</a:t>
            </a:fld>
            <a:endParaRPr lang="de-DE"/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877C9F6-994F-4072-8091-8B8729696DD5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1D325E2F-D258-4295-87F9-1A486F2B0F46}"/>
              </a:ext>
            </a:extLst>
          </p:cNvPr>
          <p:cNvSpPr/>
          <p:nvPr/>
        </p:nvSpPr>
        <p:spPr>
          <a:xfrm>
            <a:off x="1951664" y="2449188"/>
            <a:ext cx="3107907" cy="1454357"/>
          </a:xfrm>
          <a:prstGeom prst="wedgeEllipseCallout">
            <a:avLst>
              <a:gd name="adj1" fmla="val -29838"/>
              <a:gd name="adj2" fmla="val 9196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Do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any</a:t>
            </a:r>
            <a:r>
              <a:rPr lang="de-DE" sz="2400" dirty="0"/>
              <a:t> </a:t>
            </a:r>
            <a:r>
              <a:rPr lang="de-DE" sz="2400" dirty="0" err="1"/>
              <a:t>questions</a:t>
            </a:r>
            <a:r>
              <a:rPr lang="de-DE" sz="2400" dirty="0"/>
              <a:t>?</a:t>
            </a:r>
          </a:p>
        </p:txBody>
      </p:sp>
      <p:pic>
        <p:nvPicPr>
          <p:cNvPr id="22" name="Grafik 21" descr="Kopf mit Zahnrädern Silhouette">
            <a:extLst>
              <a:ext uri="{FF2B5EF4-FFF2-40B4-BE49-F238E27FC236}">
                <a16:creationId xmlns:a16="http://schemas.microsoft.com/office/drawing/2014/main" id="{724F6AFD-6A55-4C06-95CA-79DB2B567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2854" y="3802721"/>
            <a:ext cx="1292098" cy="1292098"/>
          </a:xfrm>
          <a:prstGeom prst="rect">
            <a:avLst/>
          </a:prstGeom>
        </p:spPr>
      </p:pic>
      <p:pic>
        <p:nvPicPr>
          <p:cNvPr id="23" name="Grafik 22" descr="Kopf mit Zahnrädern Silhouette">
            <a:extLst>
              <a:ext uri="{FF2B5EF4-FFF2-40B4-BE49-F238E27FC236}">
                <a16:creationId xmlns:a16="http://schemas.microsoft.com/office/drawing/2014/main" id="{E8D02B49-AD9A-4774-89DC-156E095D6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507694" y="3014329"/>
            <a:ext cx="1292098" cy="1292098"/>
          </a:xfrm>
          <a:prstGeom prst="rect">
            <a:avLst/>
          </a:prstGeom>
        </p:spPr>
      </p:pic>
      <p:pic>
        <p:nvPicPr>
          <p:cNvPr id="25" name="Grafik 24" descr="Kopf mit Zahnrädern Silhouette">
            <a:extLst>
              <a:ext uri="{FF2B5EF4-FFF2-40B4-BE49-F238E27FC236}">
                <a16:creationId xmlns:a16="http://schemas.microsoft.com/office/drawing/2014/main" id="{CE00BACE-264B-4618-BFA7-C6260BA5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598624" y="3608848"/>
            <a:ext cx="1292098" cy="1292098"/>
          </a:xfrm>
          <a:prstGeom prst="rect">
            <a:avLst/>
          </a:prstGeom>
        </p:spPr>
      </p:pic>
      <p:sp>
        <p:nvSpPr>
          <p:cNvPr id="28" name="Sprechblase: oval 27">
            <a:extLst>
              <a:ext uri="{FF2B5EF4-FFF2-40B4-BE49-F238E27FC236}">
                <a16:creationId xmlns:a16="http://schemas.microsoft.com/office/drawing/2014/main" id="{573C251F-4E64-4FF6-B40A-D6A8CE91B68F}"/>
              </a:ext>
            </a:extLst>
          </p:cNvPr>
          <p:cNvSpPr/>
          <p:nvPr/>
        </p:nvSpPr>
        <p:spPr>
          <a:xfrm flipH="1">
            <a:off x="7408087" y="3236554"/>
            <a:ext cx="1523255" cy="797546"/>
          </a:xfrm>
          <a:prstGeom prst="wedgeEllipseCallout">
            <a:avLst>
              <a:gd name="adj1" fmla="val -35847"/>
              <a:gd name="adj2" fmla="val 7954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…?</a:t>
            </a:r>
          </a:p>
        </p:txBody>
      </p:sp>
      <p:sp>
        <p:nvSpPr>
          <p:cNvPr id="29" name="Sprechblase: oval 28">
            <a:extLst>
              <a:ext uri="{FF2B5EF4-FFF2-40B4-BE49-F238E27FC236}">
                <a16:creationId xmlns:a16="http://schemas.microsoft.com/office/drawing/2014/main" id="{985BC820-7996-4102-A87B-47A3FA250FFA}"/>
              </a:ext>
            </a:extLst>
          </p:cNvPr>
          <p:cNvSpPr/>
          <p:nvPr/>
        </p:nvSpPr>
        <p:spPr>
          <a:xfrm flipH="1">
            <a:off x="8464066" y="2561362"/>
            <a:ext cx="1523255" cy="797546"/>
          </a:xfrm>
          <a:prstGeom prst="wedgeEllipseCallout">
            <a:avLst>
              <a:gd name="adj1" fmla="val -26075"/>
              <a:gd name="adj2" fmla="val 8220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…?</a:t>
            </a:r>
          </a:p>
        </p:txBody>
      </p:sp>
      <p:sp>
        <p:nvSpPr>
          <p:cNvPr id="30" name="Sprechblase: oval 29">
            <a:extLst>
              <a:ext uri="{FF2B5EF4-FFF2-40B4-BE49-F238E27FC236}">
                <a16:creationId xmlns:a16="http://schemas.microsoft.com/office/drawing/2014/main" id="{A03C55A9-54F3-4209-A69E-855FD62E3C8E}"/>
              </a:ext>
            </a:extLst>
          </p:cNvPr>
          <p:cNvSpPr/>
          <p:nvPr/>
        </p:nvSpPr>
        <p:spPr>
          <a:xfrm flipH="1">
            <a:off x="7148957" y="4224993"/>
            <a:ext cx="1523255" cy="797546"/>
          </a:xfrm>
          <a:prstGeom prst="wedgeEllipseCallout">
            <a:avLst>
              <a:gd name="adj1" fmla="val -98669"/>
              <a:gd name="adj2" fmla="val 4887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…?!</a:t>
            </a:r>
          </a:p>
        </p:txBody>
      </p:sp>
      <p:pic>
        <p:nvPicPr>
          <p:cNvPr id="31" name="Grafik 30" descr="Kopf mit Zahnrädern Silhouette">
            <a:extLst>
              <a:ext uri="{FF2B5EF4-FFF2-40B4-BE49-F238E27FC236}">
                <a16:creationId xmlns:a16="http://schemas.microsoft.com/office/drawing/2014/main" id="{C786F560-BE9D-467D-8F0A-5FC91EC12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415028" y="4224993"/>
            <a:ext cx="1292098" cy="12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20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F4D344F-6854-4B52-8A6F-AF02BECF0BBA}"/>
              </a:ext>
            </a:extLst>
          </p:cNvPr>
          <p:cNvSpPr/>
          <p:nvPr/>
        </p:nvSpPr>
        <p:spPr>
          <a:xfrm>
            <a:off x="1" y="616226"/>
            <a:ext cx="6761746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A74AC01-997B-4062-B808-435CD074EEF9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X-</a:t>
            </a:r>
            <a:r>
              <a:rPr lang="de-DE" dirty="0" err="1"/>
              <a:t>ray</a:t>
            </a:r>
            <a:r>
              <a:rPr lang="de-DE" dirty="0"/>
              <a:t> Free </a:t>
            </a:r>
            <a:r>
              <a:rPr lang="de-DE" dirty="0" err="1"/>
              <a:t>Electron</a:t>
            </a:r>
            <a:r>
              <a:rPr lang="de-DE" dirty="0"/>
              <a:t> Lasers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21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FD7A8056-9F70-4E54-96C6-79C6CF2BB0B1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B9A43AAF-EF49-41D5-BEF9-48C0D1BE8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431" y="1573005"/>
            <a:ext cx="4469292" cy="4424487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F9AB2CF-0066-45A5-B370-851D2E4C6769}"/>
              </a:ext>
            </a:extLst>
          </p:cNvPr>
          <p:cNvSpPr txBox="1"/>
          <p:nvPr/>
        </p:nvSpPr>
        <p:spPr>
          <a:xfrm>
            <a:off x="838200" y="5987858"/>
            <a:ext cx="32638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Ullrich et al., Ann. Rev. Phys. Chem. 63, 635 (2012)</a:t>
            </a:r>
          </a:p>
        </p:txBody>
      </p:sp>
      <p:pic>
        <p:nvPicPr>
          <p:cNvPr id="17" name="Grafik 1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15BFEB1A-C509-498F-BFF4-2C13CA964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72" y="1690688"/>
            <a:ext cx="5496598" cy="366336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1CDAEEB-5AAB-4204-B3E6-21DEC24B58ED}"/>
              </a:ext>
            </a:extLst>
          </p:cNvPr>
          <p:cNvSpPr txBox="1"/>
          <p:nvPr/>
        </p:nvSpPr>
        <p:spPr>
          <a:xfrm>
            <a:off x="7243010" y="5354053"/>
            <a:ext cx="42872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https://photon-science.desy.de/facilities/european_xfel/index_eng.html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4069FF-A205-4440-8D75-295CD06513AD}"/>
              </a:ext>
            </a:extLst>
          </p:cNvPr>
          <p:cNvSpPr txBox="1"/>
          <p:nvPr/>
        </p:nvSpPr>
        <p:spPr>
          <a:xfrm>
            <a:off x="5862376" y="5722837"/>
            <a:ext cx="5494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3.4 km total </a:t>
            </a:r>
            <a:r>
              <a:rPr lang="de-DE" dirty="0" err="1"/>
              <a:t>length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27000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flashes</a:t>
            </a:r>
            <a:r>
              <a:rPr lang="de-DE" dirty="0"/>
              <a:t> per </a:t>
            </a:r>
            <a:r>
              <a:rPr lang="de-DE" dirty="0" err="1"/>
              <a:t>second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171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B2710D7-5BA3-4964-BEDE-0FA421875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54" y="1941789"/>
            <a:ext cx="7339246" cy="273422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1DC3C9F-110E-4E8E-A6D0-52CAB0DDDA02}"/>
              </a:ext>
            </a:extLst>
          </p:cNvPr>
          <p:cNvSpPr/>
          <p:nvPr/>
        </p:nvSpPr>
        <p:spPr>
          <a:xfrm>
            <a:off x="1" y="616226"/>
            <a:ext cx="6441742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34E08D0-6DB7-4A18-8510-C74207CA2FBE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XFEL – Pulse Generation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22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C4A603A0-6B63-4357-8C97-C38B243C037A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855E733-F56B-4CB6-A4EC-D59429E9538D}"/>
              </a:ext>
            </a:extLst>
          </p:cNvPr>
          <p:cNvSpPr txBox="1"/>
          <p:nvPr/>
        </p:nvSpPr>
        <p:spPr>
          <a:xfrm>
            <a:off x="473477" y="1941789"/>
            <a:ext cx="5494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Movement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in 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wiggler</a:t>
            </a:r>
            <a:r>
              <a:rPr lang="de-DE" dirty="0"/>
              <a:t>, </a:t>
            </a:r>
            <a:r>
              <a:rPr lang="de-DE" dirty="0" err="1"/>
              <a:t>undulator</a:t>
            </a:r>
            <a:r>
              <a:rPr lang="de-DE" dirty="0"/>
              <a:t>) </a:t>
            </a:r>
            <a:r>
              <a:rPr lang="de-DE" dirty="0" err="1"/>
              <a:t>produces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light </a:t>
            </a:r>
            <a:r>
              <a:rPr lang="de-DE" dirty="0" err="1"/>
              <a:t>coherent</a:t>
            </a:r>
            <a:r>
              <a:rPr lang="de-DE" dirty="0"/>
              <a:t>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FF02A33-1F06-47E4-A4BB-BF089D2636D3}"/>
              </a:ext>
            </a:extLst>
          </p:cNvPr>
          <p:cNvSpPr txBox="1"/>
          <p:nvPr/>
        </p:nvSpPr>
        <p:spPr>
          <a:xfrm>
            <a:off x="5968266" y="4800161"/>
            <a:ext cx="32638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© European XFEL</a:t>
            </a:r>
          </a:p>
        </p:txBody>
      </p:sp>
    </p:spTree>
    <p:extLst>
      <p:ext uri="{BB962C8B-B14F-4D97-AF65-F5344CB8AC3E}">
        <p14:creationId xmlns:p14="http://schemas.microsoft.com/office/powerpoint/2010/main" val="3514518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81DC3C9F-110E-4E8E-A6D0-52CAB0DDDA02}"/>
              </a:ext>
            </a:extLst>
          </p:cNvPr>
          <p:cNvSpPr/>
          <p:nvPr/>
        </p:nvSpPr>
        <p:spPr>
          <a:xfrm>
            <a:off x="1" y="616226"/>
            <a:ext cx="6441742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34E08D0-6DB7-4A18-8510-C74207CA2FBE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XFEL – Pulse Generation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23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C4A603A0-6B63-4357-8C97-C38B243C037A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018DFD4-4BBE-4131-96C1-D17D2D83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03" y="1556684"/>
            <a:ext cx="5015307" cy="413443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ED55DA-1EEA-4480-A400-5B7CA361E111}"/>
              </a:ext>
            </a:extLst>
          </p:cNvPr>
          <p:cNvSpPr txBox="1"/>
          <p:nvPr/>
        </p:nvSpPr>
        <p:spPr>
          <a:xfrm>
            <a:off x="473477" y="1941789"/>
            <a:ext cx="5494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Movement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in 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wiggler</a:t>
            </a:r>
            <a:r>
              <a:rPr lang="de-DE" dirty="0"/>
              <a:t>, </a:t>
            </a:r>
            <a:r>
              <a:rPr lang="de-DE" dirty="0" err="1"/>
              <a:t>undulator</a:t>
            </a:r>
            <a:r>
              <a:rPr lang="de-DE" dirty="0"/>
              <a:t>) </a:t>
            </a:r>
            <a:r>
              <a:rPr lang="de-DE" dirty="0" err="1"/>
              <a:t>produces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light </a:t>
            </a:r>
            <a:r>
              <a:rPr lang="de-DE" dirty="0" err="1"/>
              <a:t>coherent</a:t>
            </a:r>
            <a:r>
              <a:rPr lang="de-DE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Self-</a:t>
            </a:r>
            <a:r>
              <a:rPr lang="de-DE" b="1" dirty="0" err="1"/>
              <a:t>amplfied</a:t>
            </a:r>
            <a:r>
              <a:rPr lang="de-DE" b="1" dirty="0"/>
              <a:t> </a:t>
            </a:r>
            <a:r>
              <a:rPr lang="de-DE" b="1" dirty="0" err="1"/>
              <a:t>spontaneous</a:t>
            </a:r>
            <a:r>
              <a:rPr lang="de-DE" b="1" dirty="0"/>
              <a:t> </a:t>
            </a:r>
            <a:r>
              <a:rPr lang="de-DE" b="1" dirty="0" err="1"/>
              <a:t>emission</a:t>
            </a:r>
            <a:r>
              <a:rPr lang="de-DE" b="1" dirty="0"/>
              <a:t> (SASE):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Interaction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microbunching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This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intensity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Which</a:t>
            </a:r>
            <a:r>
              <a:rPr lang="de-DE" dirty="0"/>
              <a:t> in turn </a:t>
            </a:r>
            <a:r>
              <a:rPr lang="de-DE" dirty="0" err="1"/>
              <a:t>enhances</a:t>
            </a:r>
            <a:r>
              <a:rPr lang="de-DE" dirty="0"/>
              <a:t> </a:t>
            </a:r>
            <a:r>
              <a:rPr lang="de-DE" dirty="0" err="1"/>
              <a:t>microbunching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F61CFFD-2612-4758-92B5-4A30FF14FA58}"/>
              </a:ext>
            </a:extLst>
          </p:cNvPr>
          <p:cNvSpPr txBox="1"/>
          <p:nvPr/>
        </p:nvSpPr>
        <p:spPr>
          <a:xfrm>
            <a:off x="629494" y="5691116"/>
            <a:ext cx="38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Coherent</a:t>
            </a:r>
            <a:r>
              <a:rPr lang="de-DE" b="1" dirty="0"/>
              <a:t> </a:t>
            </a:r>
            <a:r>
              <a:rPr lang="de-DE" b="1" dirty="0" err="1"/>
              <a:t>ultrashort</a:t>
            </a:r>
            <a:r>
              <a:rPr lang="de-DE" b="1" dirty="0"/>
              <a:t> X-</a:t>
            </a:r>
            <a:r>
              <a:rPr lang="de-DE" b="1" dirty="0" err="1"/>
              <a:t>ray</a:t>
            </a:r>
            <a:r>
              <a:rPr lang="de-DE" b="1" dirty="0"/>
              <a:t> </a:t>
            </a:r>
            <a:r>
              <a:rPr lang="de-DE" b="1" dirty="0" err="1"/>
              <a:t>pulses</a:t>
            </a:r>
            <a:endParaRPr lang="de-DE" b="1" dirty="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AF3F5F41-151E-4365-89F4-4B07AFA5A3AD}"/>
              </a:ext>
            </a:extLst>
          </p:cNvPr>
          <p:cNvSpPr/>
          <p:nvPr/>
        </p:nvSpPr>
        <p:spPr>
          <a:xfrm rot="5400000">
            <a:off x="2244918" y="5032864"/>
            <a:ext cx="602313" cy="39873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0D573A6E-713A-49CF-83F1-B89D7EE20E12}"/>
              </a:ext>
            </a:extLst>
          </p:cNvPr>
          <p:cNvSpPr/>
          <p:nvPr/>
        </p:nvSpPr>
        <p:spPr>
          <a:xfrm>
            <a:off x="524590" y="4193445"/>
            <a:ext cx="249854" cy="20113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5D5C55F7-1540-400B-AB71-D0EF26D0CAFA}"/>
              </a:ext>
            </a:extLst>
          </p:cNvPr>
          <p:cNvSpPr/>
          <p:nvPr/>
        </p:nvSpPr>
        <p:spPr>
          <a:xfrm>
            <a:off x="522493" y="4489348"/>
            <a:ext cx="249854" cy="20113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DF9B84A-30A5-4CB4-84DB-79523C63DACA}"/>
              </a:ext>
            </a:extLst>
          </p:cNvPr>
          <p:cNvSpPr txBox="1"/>
          <p:nvPr/>
        </p:nvSpPr>
        <p:spPr>
          <a:xfrm>
            <a:off x="1828572" y="4983963"/>
            <a:ext cx="38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+ </a:t>
            </a:r>
            <a:r>
              <a:rPr lang="de-DE" dirty="0" err="1"/>
              <a:t>Seeding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E82828-890C-4892-943C-B8BF3FFB25AE}"/>
              </a:ext>
            </a:extLst>
          </p:cNvPr>
          <p:cNvSpPr txBox="1"/>
          <p:nvPr/>
        </p:nvSpPr>
        <p:spPr>
          <a:xfrm>
            <a:off x="6829524" y="5875782"/>
            <a:ext cx="32638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 err="1"/>
              <a:t>Zhukovsky</a:t>
            </a:r>
            <a:r>
              <a:rPr lang="de-DE" sz="1050" dirty="0"/>
              <a:t>, </a:t>
            </a:r>
            <a:r>
              <a:rPr lang="de-DE" sz="1050" dirty="0" err="1"/>
              <a:t>IntechOpen</a:t>
            </a:r>
            <a:r>
              <a:rPr lang="de-DE" sz="105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41073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3292FB5-0208-4DF2-AB3E-6CBF15A87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2" y="3336527"/>
            <a:ext cx="5890661" cy="301982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5A7A2C1-0158-4718-8B20-789381C238F2}"/>
              </a:ext>
            </a:extLst>
          </p:cNvPr>
          <p:cNvSpPr/>
          <p:nvPr/>
        </p:nvSpPr>
        <p:spPr>
          <a:xfrm>
            <a:off x="0" y="616226"/>
            <a:ext cx="6891688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44B40B1-7B7B-4460-A882-C199CB3FF178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Photochemistry</a:t>
            </a:r>
            <a:r>
              <a:rPr lang="de-DE" dirty="0"/>
              <a:t> in </a:t>
            </a:r>
            <a:r>
              <a:rPr lang="de-DE" dirty="0" err="1"/>
              <a:t>motion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24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C3C7EC47-AEE2-4D8E-8787-39B8B024715C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D71758-41D5-49BF-81B4-E86D04DC8F1E}"/>
              </a:ext>
            </a:extLst>
          </p:cNvPr>
          <p:cNvSpPr txBox="1"/>
          <p:nvPr/>
        </p:nvSpPr>
        <p:spPr>
          <a:xfrm>
            <a:off x="601211" y="1561023"/>
            <a:ext cx="54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Photochemical</a:t>
            </a:r>
            <a:r>
              <a:rPr lang="de-DE" b="1" dirty="0"/>
              <a:t> ring </a:t>
            </a:r>
            <a:r>
              <a:rPr lang="de-DE" b="1" dirty="0" err="1"/>
              <a:t>opening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1,3-cyclohexadiene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B1C25D-03AE-4D0C-B714-73191B8EE763}"/>
              </a:ext>
            </a:extLst>
          </p:cNvPr>
          <p:cNvSpPr txBox="1"/>
          <p:nvPr/>
        </p:nvSpPr>
        <p:spPr>
          <a:xfrm>
            <a:off x="4993565" y="6347782"/>
            <a:ext cx="58906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Left</a:t>
            </a:r>
            <a:r>
              <a:rPr lang="de-DE" sz="1050" dirty="0"/>
              <a:t> </a:t>
            </a:r>
            <a:r>
              <a:rPr lang="de-DE" sz="1050" dirty="0" err="1"/>
              <a:t>figure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</a:t>
            </a:r>
            <a:r>
              <a:rPr lang="de-DE" sz="1050" dirty="0" err="1"/>
              <a:t>Minitti</a:t>
            </a:r>
            <a:r>
              <a:rPr lang="de-DE" sz="1050" dirty="0"/>
              <a:t> et al., </a:t>
            </a:r>
            <a:r>
              <a:rPr lang="de-DE" sz="1050" dirty="0" err="1"/>
              <a:t>Physical</a:t>
            </a:r>
            <a:r>
              <a:rPr lang="de-DE" sz="1050" dirty="0"/>
              <a:t> Review Letters 114, 255501 (2015) , </a:t>
            </a:r>
            <a:r>
              <a:rPr lang="de-DE" sz="1050" dirty="0" err="1"/>
              <a:t>right</a:t>
            </a:r>
            <a:r>
              <a:rPr lang="de-DE" sz="1050" dirty="0"/>
              <a:t> </a:t>
            </a:r>
            <a:r>
              <a:rPr lang="de-DE" sz="1050" dirty="0" err="1"/>
              <a:t>figure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Wolf et al., Nature Chemistry 11, 504-509 (2019)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95A868E-1B2F-4319-B648-9E24C728E6E8}"/>
              </a:ext>
            </a:extLst>
          </p:cNvPr>
          <p:cNvSpPr txBox="1"/>
          <p:nvPr/>
        </p:nvSpPr>
        <p:spPr>
          <a:xfrm>
            <a:off x="601764" y="2013158"/>
            <a:ext cx="388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Minitti</a:t>
            </a:r>
            <a:r>
              <a:rPr lang="de-DE" dirty="0"/>
              <a:t> et al. 2015: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diffraction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30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, 1.5 Å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7091CA-CB39-4755-B5BE-9F33E4E6D886}"/>
              </a:ext>
            </a:extLst>
          </p:cNvPr>
          <p:cNvSpPr txBox="1"/>
          <p:nvPr/>
        </p:nvSpPr>
        <p:spPr>
          <a:xfrm>
            <a:off x="4748371" y="2008835"/>
            <a:ext cx="628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Wolf et al. 2019: Ultrafast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diffraction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160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, &lt; 1 Å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A39AF02-5160-4DDE-984B-FD150540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0" y="3213487"/>
            <a:ext cx="3813932" cy="29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1557_2019_252_MOESM2_ESM">
            <a:hlinkClick r:id="" action="ppaction://media"/>
            <a:extLst>
              <a:ext uri="{FF2B5EF4-FFF2-40B4-BE49-F238E27FC236}">
                <a16:creationId xmlns:a16="http://schemas.microsoft.com/office/drawing/2014/main" id="{F5D30CDE-76D2-4C57-BD61-6FCFB4FD4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5062" y="1920105"/>
            <a:ext cx="3128195" cy="438587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5A7A2C1-0158-4718-8B20-789381C238F2}"/>
              </a:ext>
            </a:extLst>
          </p:cNvPr>
          <p:cNvSpPr/>
          <p:nvPr/>
        </p:nvSpPr>
        <p:spPr>
          <a:xfrm>
            <a:off x="0" y="616226"/>
            <a:ext cx="6891688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44B40B1-7B7B-4460-A882-C199CB3FF178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Photochemistry</a:t>
            </a:r>
            <a:r>
              <a:rPr lang="de-DE" dirty="0"/>
              <a:t> in </a:t>
            </a:r>
            <a:r>
              <a:rPr lang="de-DE" dirty="0" err="1"/>
              <a:t>motion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25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C3C7EC47-AEE2-4D8E-8787-39B8B024715C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D71758-41D5-49BF-81B4-E86D04DC8F1E}"/>
              </a:ext>
            </a:extLst>
          </p:cNvPr>
          <p:cNvSpPr txBox="1"/>
          <p:nvPr/>
        </p:nvSpPr>
        <p:spPr>
          <a:xfrm>
            <a:off x="601211" y="1561023"/>
            <a:ext cx="54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Photochemical</a:t>
            </a:r>
            <a:r>
              <a:rPr lang="de-DE" b="1" dirty="0"/>
              <a:t> ring </a:t>
            </a:r>
            <a:r>
              <a:rPr lang="de-DE" b="1" dirty="0" err="1"/>
              <a:t>opening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1,3-cyclohexadiene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95A868E-1B2F-4319-B648-9E24C728E6E8}"/>
              </a:ext>
            </a:extLst>
          </p:cNvPr>
          <p:cNvSpPr txBox="1"/>
          <p:nvPr/>
        </p:nvSpPr>
        <p:spPr>
          <a:xfrm>
            <a:off x="601764" y="2013158"/>
            <a:ext cx="3883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Minitti</a:t>
            </a:r>
            <a:r>
              <a:rPr lang="de-DE" dirty="0"/>
              <a:t> et al. 2015: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diffraction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30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, 1.5 Å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7091CA-CB39-4755-B5BE-9F33E4E6D886}"/>
              </a:ext>
            </a:extLst>
          </p:cNvPr>
          <p:cNvSpPr txBox="1"/>
          <p:nvPr/>
        </p:nvSpPr>
        <p:spPr>
          <a:xfrm>
            <a:off x="4748371" y="2008835"/>
            <a:ext cx="628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Wolf et al. 2019: Ultrafast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diffraction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160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, &lt; 1 Å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E4D118B-9244-414C-AC64-3C207E350691}"/>
              </a:ext>
            </a:extLst>
          </p:cNvPr>
          <p:cNvSpPr txBox="1"/>
          <p:nvPr/>
        </p:nvSpPr>
        <p:spPr>
          <a:xfrm>
            <a:off x="4993565" y="6347782"/>
            <a:ext cx="58906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Left</a:t>
            </a:r>
            <a:r>
              <a:rPr lang="de-DE" sz="1050" dirty="0"/>
              <a:t> </a:t>
            </a:r>
            <a:r>
              <a:rPr lang="de-DE" sz="1050" dirty="0" err="1"/>
              <a:t>figure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</a:t>
            </a:r>
            <a:r>
              <a:rPr lang="de-DE" sz="1050" dirty="0" err="1"/>
              <a:t>Minitti</a:t>
            </a:r>
            <a:r>
              <a:rPr lang="de-DE" sz="1050" dirty="0"/>
              <a:t> et al., </a:t>
            </a:r>
            <a:r>
              <a:rPr lang="de-DE" sz="1050" dirty="0" err="1"/>
              <a:t>Physical</a:t>
            </a:r>
            <a:r>
              <a:rPr lang="de-DE" sz="1050" dirty="0"/>
              <a:t> Review Letters 114, 255501 (2015) , </a:t>
            </a:r>
            <a:r>
              <a:rPr lang="de-DE" sz="1050" dirty="0" err="1"/>
              <a:t>right</a:t>
            </a:r>
            <a:r>
              <a:rPr lang="de-DE" sz="1050" dirty="0"/>
              <a:t> </a:t>
            </a:r>
            <a:r>
              <a:rPr lang="de-DE" sz="1050" dirty="0" err="1"/>
              <a:t>figure</a:t>
            </a:r>
            <a:r>
              <a:rPr lang="de-DE" sz="1050" dirty="0"/>
              <a:t> </a:t>
            </a:r>
            <a:r>
              <a:rPr lang="de-DE" sz="1050" dirty="0" err="1"/>
              <a:t>from</a:t>
            </a:r>
            <a:r>
              <a:rPr lang="de-DE" sz="1050" dirty="0"/>
              <a:t> Wolf et al., Nature Chemistry 11, 504-509 (2019)</a:t>
            </a:r>
          </a:p>
        </p:txBody>
      </p:sp>
      <p:pic>
        <p:nvPicPr>
          <p:cNvPr id="3" name="SM1">
            <a:hlinkClick r:id="" action="ppaction://media"/>
            <a:extLst>
              <a:ext uri="{FF2B5EF4-FFF2-40B4-BE49-F238E27FC236}">
                <a16:creationId xmlns:a16="http://schemas.microsoft.com/office/drawing/2014/main" id="{68C5F639-6CCA-494F-A348-9BFF99C029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022" y="2916455"/>
            <a:ext cx="2967092" cy="29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56D7A0C-4F04-4C72-AAB3-6244C74DF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163" b="1481"/>
          <a:stretch/>
        </p:blipFill>
        <p:spPr>
          <a:xfrm>
            <a:off x="5561125" y="1358928"/>
            <a:ext cx="6630876" cy="368944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6361762-BF4D-4047-9BE6-CA611EDA896B}"/>
              </a:ext>
            </a:extLst>
          </p:cNvPr>
          <p:cNvSpPr/>
          <p:nvPr/>
        </p:nvSpPr>
        <p:spPr>
          <a:xfrm>
            <a:off x="0" y="616226"/>
            <a:ext cx="6851175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610F3E5-DDA7-458E-A30F-5E307046E666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C5AF9-EAC7-4931-967E-91277F8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and Outlook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6E6DD4-DCA5-49AC-9510-4BB41EDF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26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80BA9971-58D8-4817-8486-011943CDA516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0B8F478-F4E7-4C8B-AD2A-647F295041A2}"/>
              </a:ext>
            </a:extLst>
          </p:cNvPr>
          <p:cNvSpPr txBox="1"/>
          <p:nvPr/>
        </p:nvSpPr>
        <p:spPr>
          <a:xfrm>
            <a:off x="6178986" y="5125164"/>
            <a:ext cx="3703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effectLst/>
              </a:rPr>
              <a:t>Mak et al., Reports on Progress in Physics 82, 025901 (2019)</a:t>
            </a:r>
            <a:endParaRPr lang="de-DE" sz="105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9F1D15-DFC5-48FD-8F9D-23BDA3887DB2}"/>
              </a:ext>
            </a:extLst>
          </p:cNvPr>
          <p:cNvSpPr txBox="1"/>
          <p:nvPr/>
        </p:nvSpPr>
        <p:spPr>
          <a:xfrm>
            <a:off x="311430" y="1555036"/>
            <a:ext cx="54947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Over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decades</a:t>
            </a:r>
            <a:r>
              <a:rPr lang="de-DE" dirty="0"/>
              <a:t> light </a:t>
            </a:r>
            <a:r>
              <a:rPr lang="de-DE" dirty="0" err="1"/>
              <a:t>pulses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shorter</a:t>
            </a:r>
            <a:r>
              <a:rPr lang="de-DE" dirty="0"/>
              <a:t> and </a:t>
            </a:r>
            <a:r>
              <a:rPr lang="de-DE" dirty="0" err="1"/>
              <a:t>brighter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trade-off </a:t>
            </a:r>
            <a:r>
              <a:rPr lang="de-DE" dirty="0" err="1"/>
              <a:t>between</a:t>
            </a:r>
            <a:r>
              <a:rPr lang="de-DE" dirty="0"/>
              <a:t> temporal and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technologies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Dissociation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molecules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First 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photochemical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Some</a:t>
            </a:r>
            <a:r>
              <a:rPr lang="de-DE" dirty="0"/>
              <a:t> electronic </a:t>
            </a:r>
            <a:r>
              <a:rPr lang="de-DE" dirty="0" err="1"/>
              <a:t>movement</a:t>
            </a:r>
            <a:r>
              <a:rPr lang="de-DE" dirty="0"/>
              <a:t> in </a:t>
            </a:r>
            <a:r>
              <a:rPr lang="de-DE" dirty="0" err="1"/>
              <a:t>atoms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</a:t>
            </a:r>
            <a:r>
              <a:rPr lang="de-DE" dirty="0" err="1"/>
              <a:t>technologies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breakthroughs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large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horizon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resolve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electronic </a:t>
            </a:r>
            <a:r>
              <a:rPr lang="de-DE" dirty="0" err="1"/>
              <a:t>processes</a:t>
            </a:r>
            <a:r>
              <a:rPr lang="de-DE" dirty="0"/>
              <a:t>, </a:t>
            </a:r>
            <a:r>
              <a:rPr lang="de-DE" dirty="0" err="1"/>
              <a:t>allowing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fundamental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reactions</a:t>
            </a:r>
            <a:r>
              <a:rPr lang="de-DE" dirty="0"/>
              <a:t> and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them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3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152302CE-0D9B-4605-8B8C-D3389F107D90}"/>
              </a:ext>
            </a:extLst>
          </p:cNvPr>
          <p:cNvSpPr/>
          <p:nvPr/>
        </p:nvSpPr>
        <p:spPr>
          <a:xfrm>
            <a:off x="11029950" y="6356350"/>
            <a:ext cx="32385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5B85EDF-25BE-4252-BCA8-3FF52ADF0F49}"/>
              </a:ext>
            </a:extLst>
          </p:cNvPr>
          <p:cNvSpPr/>
          <p:nvPr/>
        </p:nvSpPr>
        <p:spPr>
          <a:xfrm>
            <a:off x="1524000" y="838911"/>
            <a:ext cx="8908575" cy="8955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4C79A12-94BD-4B04-9441-502D8B71E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7936"/>
            <a:ext cx="9144000" cy="1023437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624DFD90-D5D7-4D93-AA3B-8DB8E77B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926" y="5230271"/>
            <a:ext cx="11486147" cy="1265064"/>
          </a:xfrm>
        </p:spPr>
        <p:txBody>
          <a:bodyPr>
            <a:normAutofit/>
          </a:bodyPr>
          <a:lstStyle/>
          <a:p>
            <a:r>
              <a:rPr lang="de-DE" sz="1600" b="1" dirty="0"/>
              <a:t>Additional </a:t>
            </a:r>
            <a:r>
              <a:rPr lang="de-DE" sz="1600" b="1" dirty="0" err="1"/>
              <a:t>literature</a:t>
            </a:r>
            <a:endParaRPr lang="de-DE" sz="1600" b="1" dirty="0"/>
          </a:p>
          <a:p>
            <a:r>
              <a:rPr lang="de-DE" sz="1600" dirty="0"/>
              <a:t>Marc J. J. </a:t>
            </a:r>
            <a:r>
              <a:rPr lang="de-DE" sz="1600" dirty="0" err="1"/>
              <a:t>Vrakking</a:t>
            </a:r>
            <a:r>
              <a:rPr lang="de-DE" sz="1600" dirty="0"/>
              <a:t>, </a:t>
            </a:r>
            <a:r>
              <a:rPr lang="de-DE" sz="1600" i="1" dirty="0" err="1"/>
              <a:t>Attosecond</a:t>
            </a:r>
            <a:r>
              <a:rPr lang="de-DE" sz="1600" i="1" dirty="0"/>
              <a:t> Imaging</a:t>
            </a:r>
            <a:r>
              <a:rPr lang="de-DE" sz="1600" dirty="0"/>
              <a:t>, </a:t>
            </a:r>
            <a:r>
              <a:rPr lang="de-DE" sz="1600" dirty="0" err="1"/>
              <a:t>Physical</a:t>
            </a:r>
            <a:r>
              <a:rPr lang="de-DE" sz="1600" dirty="0"/>
              <a:t> Chemistry Chemical Physics 16, 2775-2789 (2014)</a:t>
            </a:r>
          </a:p>
          <a:p>
            <a:r>
              <a:rPr lang="de-DE" sz="1600" dirty="0"/>
              <a:t>Pascal </a:t>
            </a:r>
            <a:r>
              <a:rPr lang="de-DE" sz="1600" dirty="0" err="1"/>
              <a:t>Salières</a:t>
            </a:r>
            <a:r>
              <a:rPr lang="de-DE" sz="1600" dirty="0"/>
              <a:t> et al., </a:t>
            </a:r>
            <a:r>
              <a:rPr lang="de-DE" sz="1600" i="1" dirty="0"/>
              <a:t>Imaging </a:t>
            </a:r>
            <a:r>
              <a:rPr lang="de-DE" sz="1600" i="1" dirty="0" err="1"/>
              <a:t>orbitals</a:t>
            </a:r>
            <a:r>
              <a:rPr lang="de-DE" sz="1600" i="1" dirty="0"/>
              <a:t> </a:t>
            </a:r>
            <a:r>
              <a:rPr lang="de-DE" sz="1600" i="1" dirty="0" err="1"/>
              <a:t>with</a:t>
            </a:r>
            <a:r>
              <a:rPr lang="de-DE" sz="1600" i="1" dirty="0"/>
              <a:t> </a:t>
            </a:r>
            <a:r>
              <a:rPr lang="de-DE" sz="1600" i="1" dirty="0" err="1"/>
              <a:t>attosecond</a:t>
            </a:r>
            <a:r>
              <a:rPr lang="de-DE" sz="1600" i="1" dirty="0"/>
              <a:t> and Angstrom </a:t>
            </a:r>
            <a:r>
              <a:rPr lang="de-DE" sz="1600" i="1" dirty="0" err="1"/>
              <a:t>resolutions</a:t>
            </a:r>
            <a:r>
              <a:rPr lang="de-DE" sz="1600" i="1" dirty="0"/>
              <a:t>: </a:t>
            </a:r>
            <a:r>
              <a:rPr lang="de-DE" sz="1600" i="1" dirty="0" err="1"/>
              <a:t>toward</a:t>
            </a:r>
            <a:r>
              <a:rPr lang="de-DE" sz="1600" i="1" dirty="0"/>
              <a:t> </a:t>
            </a:r>
            <a:r>
              <a:rPr lang="de-DE" sz="1600" i="1" dirty="0" err="1"/>
              <a:t>attochemistry</a:t>
            </a:r>
            <a:r>
              <a:rPr lang="de-DE" sz="1600" i="1" dirty="0"/>
              <a:t>?</a:t>
            </a:r>
            <a:r>
              <a:rPr lang="de-DE" sz="1600" dirty="0"/>
              <a:t>, Reports on Progress in Physics 75, </a:t>
            </a:r>
            <a:r>
              <a:rPr lang="de-DE" sz="1600" dirty="0">
                <a:effectLst/>
              </a:rPr>
              <a:t>062401 (2012)</a:t>
            </a:r>
            <a:endParaRPr lang="de-DE" sz="1600" dirty="0"/>
          </a:p>
          <a:p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992C2A-766A-47A8-93F2-F95FDDD2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27</a:t>
            </a:fld>
            <a:endParaRPr lang="de-DE" dirty="0"/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BE6376E2-72D6-464C-91E4-140247F9C106}"/>
              </a:ext>
            </a:extLst>
          </p:cNvPr>
          <p:cNvSpPr/>
          <p:nvPr/>
        </p:nvSpPr>
        <p:spPr>
          <a:xfrm>
            <a:off x="1937584" y="2216768"/>
            <a:ext cx="3107907" cy="1454357"/>
          </a:xfrm>
          <a:prstGeom prst="wedgeEllipseCallout">
            <a:avLst>
              <a:gd name="adj1" fmla="val -29838"/>
              <a:gd name="adj2" fmla="val 9196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More </a:t>
            </a:r>
            <a:r>
              <a:rPr lang="de-DE" sz="2400" dirty="0" err="1"/>
              <a:t>questions</a:t>
            </a:r>
            <a:r>
              <a:rPr lang="de-DE" sz="2400" dirty="0"/>
              <a:t>?</a:t>
            </a:r>
          </a:p>
        </p:txBody>
      </p:sp>
      <p:pic>
        <p:nvPicPr>
          <p:cNvPr id="10" name="Grafik 9" descr="Kopf mit Zahnrädern Silhouette">
            <a:extLst>
              <a:ext uri="{FF2B5EF4-FFF2-40B4-BE49-F238E27FC236}">
                <a16:creationId xmlns:a16="http://schemas.microsoft.com/office/drawing/2014/main" id="{3F668CC1-8E5F-4474-8A68-2D853D79C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774" y="3570301"/>
            <a:ext cx="1292098" cy="1292098"/>
          </a:xfrm>
          <a:prstGeom prst="rect">
            <a:avLst/>
          </a:prstGeom>
        </p:spPr>
      </p:pic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C508C708-3B71-46FC-B121-4089DCCD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493614" y="2781909"/>
            <a:ext cx="1292098" cy="1292098"/>
          </a:xfrm>
          <a:prstGeom prst="rect">
            <a:avLst/>
          </a:prstGeom>
        </p:spPr>
      </p:pic>
      <p:pic>
        <p:nvPicPr>
          <p:cNvPr id="12" name="Grafik 11" descr="Kopf mit Zahnrädern Silhouette">
            <a:extLst>
              <a:ext uri="{FF2B5EF4-FFF2-40B4-BE49-F238E27FC236}">
                <a16:creationId xmlns:a16="http://schemas.microsoft.com/office/drawing/2014/main" id="{08E1442B-1511-48E7-B6D6-678F13B53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584544" y="3376428"/>
            <a:ext cx="1292098" cy="1292098"/>
          </a:xfrm>
          <a:prstGeom prst="rect">
            <a:avLst/>
          </a:prstGeom>
        </p:spPr>
      </p:pic>
      <p:sp>
        <p:nvSpPr>
          <p:cNvPr id="13" name="Sprechblase: oval 12">
            <a:extLst>
              <a:ext uri="{FF2B5EF4-FFF2-40B4-BE49-F238E27FC236}">
                <a16:creationId xmlns:a16="http://schemas.microsoft.com/office/drawing/2014/main" id="{A3CED496-EAF5-4804-A7D9-0A13011DB824}"/>
              </a:ext>
            </a:extLst>
          </p:cNvPr>
          <p:cNvSpPr/>
          <p:nvPr/>
        </p:nvSpPr>
        <p:spPr>
          <a:xfrm flipH="1">
            <a:off x="7394007" y="3004134"/>
            <a:ext cx="1523255" cy="797546"/>
          </a:xfrm>
          <a:prstGeom prst="wedgeEllipseCallout">
            <a:avLst>
              <a:gd name="adj1" fmla="val -35847"/>
              <a:gd name="adj2" fmla="val 7954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…?</a:t>
            </a:r>
          </a:p>
        </p:txBody>
      </p:sp>
      <p:sp>
        <p:nvSpPr>
          <p:cNvPr id="14" name="Sprechblase: oval 13">
            <a:extLst>
              <a:ext uri="{FF2B5EF4-FFF2-40B4-BE49-F238E27FC236}">
                <a16:creationId xmlns:a16="http://schemas.microsoft.com/office/drawing/2014/main" id="{98A620D2-C5CF-49A7-9FD5-7DD81DC029A7}"/>
              </a:ext>
            </a:extLst>
          </p:cNvPr>
          <p:cNvSpPr/>
          <p:nvPr/>
        </p:nvSpPr>
        <p:spPr>
          <a:xfrm flipH="1">
            <a:off x="8449986" y="2328942"/>
            <a:ext cx="1523255" cy="797546"/>
          </a:xfrm>
          <a:prstGeom prst="wedgeEllipseCallout">
            <a:avLst>
              <a:gd name="adj1" fmla="val -26075"/>
              <a:gd name="adj2" fmla="val 8220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…?</a:t>
            </a:r>
          </a:p>
        </p:txBody>
      </p:sp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14374607-C5A5-4A7A-A668-F509500C1FFE}"/>
              </a:ext>
            </a:extLst>
          </p:cNvPr>
          <p:cNvSpPr/>
          <p:nvPr/>
        </p:nvSpPr>
        <p:spPr>
          <a:xfrm flipH="1">
            <a:off x="7134877" y="3992573"/>
            <a:ext cx="1523255" cy="797546"/>
          </a:xfrm>
          <a:prstGeom prst="wedgeEllipseCallout">
            <a:avLst>
              <a:gd name="adj1" fmla="val -98669"/>
              <a:gd name="adj2" fmla="val 4887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…?!</a:t>
            </a:r>
          </a:p>
        </p:txBody>
      </p:sp>
      <p:pic>
        <p:nvPicPr>
          <p:cNvPr id="16" name="Grafik 15" descr="Kopf mit Zahnrädern Silhouette">
            <a:extLst>
              <a:ext uri="{FF2B5EF4-FFF2-40B4-BE49-F238E27FC236}">
                <a16:creationId xmlns:a16="http://schemas.microsoft.com/office/drawing/2014/main" id="{7D019443-B7B4-4DE3-80FB-7DFCC98C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400948" y="3992573"/>
            <a:ext cx="1292098" cy="12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3C240DF-3F31-425B-AA01-B5262A9F8FD9}"/>
              </a:ext>
            </a:extLst>
          </p:cNvPr>
          <p:cNvSpPr/>
          <p:nvPr/>
        </p:nvSpPr>
        <p:spPr>
          <a:xfrm>
            <a:off x="0" y="616226"/>
            <a:ext cx="5805377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4548CA9-C10E-44C6-81D5-F62FE90D1220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4EF20E-3593-4C4B-B8ED-6E4A382E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Timescales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motion</a:t>
            </a:r>
            <a:endParaRPr lang="de-DE" dirty="0"/>
          </a:p>
        </p:txBody>
      </p:sp>
      <p:pic>
        <p:nvPicPr>
          <p:cNvPr id="9" name="Inhaltsplatzhalter 8" descr="Ein Bild, das Text, draußen, Mann enthält.&#10;&#10;Automatisch generierte Beschreibung">
            <a:extLst>
              <a:ext uri="{FF2B5EF4-FFF2-40B4-BE49-F238E27FC236}">
                <a16:creationId xmlns:a16="http://schemas.microsoft.com/office/drawing/2014/main" id="{6ACB6EE0-9056-48CD-BE9B-4D8C9A6F8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6" y="2463654"/>
            <a:ext cx="3086101" cy="20574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51EA1D-FF21-4302-B28F-5A3F4EDA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2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261E5E1-558E-4CA7-ACEB-2A62E6681D51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pic>
        <p:nvPicPr>
          <p:cNvPr id="10" name="A fuse exploding at a Megahertz frame rate.">
            <a:hlinkClick r:id="" action="ppaction://media"/>
            <a:extLst>
              <a:ext uri="{FF2B5EF4-FFF2-40B4-BE49-F238E27FC236}">
                <a16:creationId xmlns:a16="http://schemas.microsoft.com/office/drawing/2014/main" id="{8831E5BA-5B8B-4BEA-AE7F-65CD31F6E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4215" y="2150511"/>
            <a:ext cx="2719720" cy="2937298"/>
          </a:xfrm>
          <a:prstGeom prst="rect">
            <a:avLst/>
          </a:prstGeom>
        </p:spPr>
      </p:pic>
      <p:pic>
        <p:nvPicPr>
          <p:cNvPr id="11" name="SIMX16 - Electrical breakdown @ 1 Billion Frames Per Second - Specialised Imaging">
            <a:hlinkClick r:id="" action="ppaction://media"/>
            <a:extLst>
              <a:ext uri="{FF2B5EF4-FFF2-40B4-BE49-F238E27FC236}">
                <a16:creationId xmlns:a16="http://schemas.microsoft.com/office/drawing/2014/main" id="{246C071F-F01A-4504-B748-1DBF5C6EDC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9032" y="2463654"/>
            <a:ext cx="2743199" cy="20574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0E2FC24-DCB4-43D8-A90E-6F11319C26C1}"/>
              </a:ext>
            </a:extLst>
          </p:cNvPr>
          <p:cNvSpPr txBox="1"/>
          <p:nvPr/>
        </p:nvSpPr>
        <p:spPr>
          <a:xfrm>
            <a:off x="699976" y="4826199"/>
            <a:ext cx="1339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Muybridge (1887)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17EA764-3065-4DB9-B33A-F600C95CB88B}"/>
              </a:ext>
            </a:extLst>
          </p:cNvPr>
          <p:cNvSpPr txBox="1"/>
          <p:nvPr/>
        </p:nvSpPr>
        <p:spPr>
          <a:xfrm>
            <a:off x="7569495" y="4826199"/>
            <a:ext cx="47828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https://www.specialised-imaging.com/about-us/news/Pushing-ultra-high-speed-photography-to-the-limit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402A24D-824D-4ABF-BA6B-C5E17EBA1BEC}"/>
              </a:ext>
            </a:extLst>
          </p:cNvPr>
          <p:cNvSpPr txBox="1"/>
          <p:nvPr/>
        </p:nvSpPr>
        <p:spPr>
          <a:xfrm>
            <a:off x="4505103" y="5087809"/>
            <a:ext cx="2857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Olbinado</a:t>
            </a:r>
            <a:r>
              <a:rPr lang="de-DE" sz="1050" dirty="0"/>
              <a:t> et al., </a:t>
            </a:r>
            <a:r>
              <a:rPr lang="de-DE" sz="1050" dirty="0" err="1"/>
              <a:t>Optics</a:t>
            </a:r>
            <a:r>
              <a:rPr lang="de-DE" sz="1050" dirty="0"/>
              <a:t> Express 25, 13857-13871 (2017)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F069CA5-F9BA-46C8-ABE4-A01D06964BFC}"/>
              </a:ext>
            </a:extLst>
          </p:cNvPr>
          <p:cNvSpPr txBox="1"/>
          <p:nvPr/>
        </p:nvSpPr>
        <p:spPr>
          <a:xfrm>
            <a:off x="1682004" y="1995833"/>
            <a:ext cx="112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ms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610C460-03AE-4A07-8EC6-35909F6EEBDF}"/>
              </a:ext>
            </a:extLst>
          </p:cNvPr>
          <p:cNvSpPr txBox="1"/>
          <p:nvPr/>
        </p:nvSpPr>
        <p:spPr>
          <a:xfrm>
            <a:off x="9120232" y="1965845"/>
            <a:ext cx="70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8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54BD35DF-7E8E-456F-A3AD-71B3E15DA603}"/>
              </a:ext>
            </a:extLst>
          </p:cNvPr>
          <p:cNvSpPr/>
          <p:nvPr/>
        </p:nvSpPr>
        <p:spPr>
          <a:xfrm>
            <a:off x="0" y="616226"/>
            <a:ext cx="5805377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4548CA9-C10E-44C6-81D5-F62FE90D1220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4EF20E-3593-4C4B-B8ED-6E4A382E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Timescales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51EA1D-FF21-4302-B28F-5A3F4EDA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3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261E5E1-558E-4CA7-ACEB-2A62E6681D51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0E2FC24-DCB4-43D8-A90E-6F11319C26C1}"/>
              </a:ext>
            </a:extLst>
          </p:cNvPr>
          <p:cNvSpPr txBox="1"/>
          <p:nvPr/>
        </p:nvSpPr>
        <p:spPr>
          <a:xfrm>
            <a:off x="540929" y="4943824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Liang et al., Light: Science &amp; </a:t>
            </a:r>
            <a:r>
              <a:rPr lang="de-DE" sz="1050" dirty="0" err="1"/>
              <a:t>Applications</a:t>
            </a:r>
            <a:r>
              <a:rPr lang="de-DE" sz="1050" dirty="0"/>
              <a:t> 7, 42 (2018)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F069CA5-F9BA-46C8-ABE4-A01D06964BFC}"/>
              </a:ext>
            </a:extLst>
          </p:cNvPr>
          <p:cNvSpPr txBox="1"/>
          <p:nvPr/>
        </p:nvSpPr>
        <p:spPr>
          <a:xfrm>
            <a:off x="1682003" y="2054886"/>
            <a:ext cx="112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610C460-03AE-4A07-8EC6-35909F6EEBDF}"/>
              </a:ext>
            </a:extLst>
          </p:cNvPr>
          <p:cNvSpPr txBox="1"/>
          <p:nvPr/>
        </p:nvSpPr>
        <p:spPr>
          <a:xfrm>
            <a:off x="9290822" y="2054886"/>
            <a:ext cx="70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as</a:t>
            </a:r>
            <a:endParaRPr lang="de-DE" dirty="0"/>
          </a:p>
        </p:txBody>
      </p:sp>
      <p:pic>
        <p:nvPicPr>
          <p:cNvPr id="15" name="41377_2018_44_MOESM6_ESM">
            <a:hlinkClick r:id="" action="ppaction://media"/>
            <a:extLst>
              <a:ext uri="{FF2B5EF4-FFF2-40B4-BE49-F238E27FC236}">
                <a16:creationId xmlns:a16="http://schemas.microsoft.com/office/drawing/2014/main" id="{12D5E41D-1FF7-47D9-BF6C-7784AA9C8C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284" y="2619404"/>
            <a:ext cx="3380710" cy="1901650"/>
          </a:xfrm>
          <a:prstGeom prst="rect">
            <a:avLst/>
          </a:prstGeom>
        </p:spPr>
      </p:pic>
      <p:pic>
        <p:nvPicPr>
          <p:cNvPr id="12" name="LCLS _ UED _ Molecular Movie in HD">
            <a:hlinkClick r:id="" action="ppaction://media"/>
            <a:extLst>
              <a:ext uri="{FF2B5EF4-FFF2-40B4-BE49-F238E27FC236}">
                <a16:creationId xmlns:a16="http://schemas.microsoft.com/office/drawing/2014/main" id="{033073F1-0118-4FED-AF2F-127530B478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6821" y="2410776"/>
            <a:ext cx="3478358" cy="23189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3C8182F-85D5-4F75-86FA-BAC04A02A76E}"/>
              </a:ext>
            </a:extLst>
          </p:cNvPr>
          <p:cNvSpPr txBox="1"/>
          <p:nvPr/>
        </p:nvSpPr>
        <p:spPr>
          <a:xfrm>
            <a:off x="4632694" y="4943824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Wolf et al., Nature Chemistry 11, 504-509 (2019)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2BC541C-CEB7-4819-8394-7356C8A8CEC3}"/>
              </a:ext>
            </a:extLst>
          </p:cNvPr>
          <p:cNvSpPr txBox="1"/>
          <p:nvPr/>
        </p:nvSpPr>
        <p:spPr>
          <a:xfrm>
            <a:off x="5534978" y="2059339"/>
            <a:ext cx="112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fs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4D0D2FF-D1E3-4614-8AFC-698FE6FD5B20}"/>
              </a:ext>
            </a:extLst>
          </p:cNvPr>
          <p:cNvSpPr txBox="1"/>
          <p:nvPr/>
        </p:nvSpPr>
        <p:spPr>
          <a:xfrm>
            <a:off x="8043973" y="4943824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Wikimedia Commons</a:t>
            </a:r>
          </a:p>
        </p:txBody>
      </p:sp>
      <p:pic>
        <p:nvPicPr>
          <p:cNvPr id="16" name="Grafik 15" descr="Ein Bild, das Poolball, Poolbillardtisch, Sport, Möbel enthält.&#10;&#10;Automatisch generierte Beschreibung">
            <a:extLst>
              <a:ext uri="{FF2B5EF4-FFF2-40B4-BE49-F238E27FC236}">
                <a16:creationId xmlns:a16="http://schemas.microsoft.com/office/drawing/2014/main" id="{18302500-6065-489C-B0FF-BB0DFB17E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3" y="2459040"/>
            <a:ext cx="1821445" cy="20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4CD7641-ED53-4E60-A69D-116F5018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252" y="3333347"/>
            <a:ext cx="8106906" cy="288647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3F00BAF-96DC-4A55-8A0D-57434A25B1F5}"/>
              </a:ext>
            </a:extLst>
          </p:cNvPr>
          <p:cNvSpPr/>
          <p:nvPr/>
        </p:nvSpPr>
        <p:spPr>
          <a:xfrm>
            <a:off x="0" y="616226"/>
            <a:ext cx="7340600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C00905-4885-4836-8FFB-4D3192A96E67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2155A-E8CC-44E4-9EE1-EC59D96C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Idea</a:t>
            </a:r>
            <a:r>
              <a:rPr lang="de-DE" dirty="0"/>
              <a:t>: </a:t>
            </a:r>
            <a:r>
              <a:rPr lang="de-DE" dirty="0" err="1"/>
              <a:t>Exaggerate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!</a:t>
            </a:r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1D3FA158-C628-4E11-81C4-6CECB61A9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282770"/>
              </p:ext>
            </p:extLst>
          </p:nvPr>
        </p:nvGraphicFramePr>
        <p:xfrm>
          <a:off x="374842" y="1573005"/>
          <a:ext cx="4926174" cy="208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605">
                  <a:extLst>
                    <a:ext uri="{9D8B030D-6E8A-4147-A177-3AD203B41FA5}">
                      <a16:colId xmlns:a16="http://schemas.microsoft.com/office/drawing/2014/main" val="1842114023"/>
                    </a:ext>
                  </a:extLst>
                </a:gridCol>
                <a:gridCol w="984347">
                  <a:extLst>
                    <a:ext uri="{9D8B030D-6E8A-4147-A177-3AD203B41FA5}">
                      <a16:colId xmlns:a16="http://schemas.microsoft.com/office/drawing/2014/main" val="959462889"/>
                    </a:ext>
                  </a:extLst>
                </a:gridCol>
                <a:gridCol w="925824">
                  <a:extLst>
                    <a:ext uri="{9D8B030D-6E8A-4147-A177-3AD203B41FA5}">
                      <a16:colId xmlns:a16="http://schemas.microsoft.com/office/drawing/2014/main" val="3027807852"/>
                    </a:ext>
                  </a:extLst>
                </a:gridCol>
                <a:gridCol w="1532398">
                  <a:extLst>
                    <a:ext uri="{9D8B030D-6E8A-4147-A177-3AD203B41FA5}">
                      <a16:colId xmlns:a16="http://schemas.microsoft.com/office/drawing/2014/main" val="1988969025"/>
                    </a:ext>
                  </a:extLst>
                </a:gridCol>
              </a:tblGrid>
              <a:tr h="385622">
                <a:tc>
                  <a:txBody>
                    <a:bodyPr/>
                    <a:lstStyle/>
                    <a:p>
                      <a:r>
                        <a:rPr lang="de-DE" sz="1400" dirty="0" err="1"/>
                        <a:t>Physical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Quantity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Scaling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 (n=2)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 (n=400)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567033"/>
                  </a:ext>
                </a:extLst>
              </a:tr>
              <a:tr h="385622">
                <a:tc>
                  <a:txBody>
                    <a:bodyPr/>
                    <a:lstStyle/>
                    <a:p>
                      <a:r>
                        <a:rPr lang="de-DE" sz="1400" dirty="0"/>
                        <a:t>Binding </a:t>
                      </a:r>
                      <a:r>
                        <a:rPr lang="de-DE" sz="1400" dirty="0" err="1"/>
                        <a:t>energy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</a:t>
                      </a:r>
                      <a:r>
                        <a:rPr lang="de-DE" sz="1400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3.4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85 µeV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427011"/>
                  </a:ext>
                </a:extLst>
              </a:tr>
              <a:tr h="385622">
                <a:tc>
                  <a:txBody>
                    <a:bodyPr/>
                    <a:lstStyle/>
                    <a:p>
                      <a:r>
                        <a:rPr lang="de-DE" sz="1400" dirty="0"/>
                        <a:t>Mean Bohr </a:t>
                      </a:r>
                      <a:r>
                        <a:rPr lang="de-DE" sz="1400" dirty="0" err="1"/>
                        <a:t>radius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</a:t>
                      </a:r>
                      <a:r>
                        <a:rPr lang="de-DE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 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8.5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20792"/>
                  </a:ext>
                </a:extLst>
              </a:tr>
              <a:tr h="385622">
                <a:tc>
                  <a:txBody>
                    <a:bodyPr/>
                    <a:lstStyle/>
                    <a:p>
                      <a:r>
                        <a:rPr lang="de-DE" sz="1400" dirty="0"/>
                        <a:t>Revolution </a:t>
                      </a:r>
                      <a:r>
                        <a:rPr lang="de-DE" sz="1400" dirty="0" err="1"/>
                        <a:t>period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</a:t>
                      </a:r>
                      <a:r>
                        <a:rPr lang="de-DE" sz="1400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1.2 </a:t>
                      </a:r>
                      <a:r>
                        <a:rPr lang="de-DE" sz="1400" dirty="0" err="1"/>
                        <a:t>fs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9.7 </a:t>
                      </a:r>
                      <a:r>
                        <a:rPr lang="de-DE" sz="1400" dirty="0" err="1"/>
                        <a:t>ns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400964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r>
                        <a:rPr lang="de-DE" sz="1400" dirty="0" err="1"/>
                        <a:t>Radiative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lifetime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</a:t>
                      </a:r>
                      <a:r>
                        <a:rPr lang="de-DE" sz="1400" baseline="30000" dirty="0"/>
                        <a:t>3</a:t>
                      </a:r>
                    </a:p>
                    <a:p>
                      <a:r>
                        <a:rPr lang="de-DE" sz="1400" baseline="0" dirty="0" err="1"/>
                        <a:t>Circular</a:t>
                      </a:r>
                      <a:r>
                        <a:rPr lang="de-DE" sz="1400" baseline="0" dirty="0"/>
                        <a:t> n</a:t>
                      </a:r>
                      <a:r>
                        <a:rPr lang="de-DE" sz="1400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 </a:t>
                      </a:r>
                      <a:r>
                        <a:rPr lang="de-DE" sz="1400" dirty="0" err="1"/>
                        <a:t>ns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Effective</a:t>
                      </a:r>
                      <a:r>
                        <a:rPr lang="de-DE" sz="1400" dirty="0"/>
                        <a:t>: </a:t>
                      </a:r>
                    </a:p>
                    <a:p>
                      <a:r>
                        <a:rPr lang="de-DE" sz="1400" dirty="0"/>
                        <a:t>0.2 s @ 10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398314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901B00-2E55-4868-B6DB-F5702560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4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8291EF96-1C85-464E-BDC2-9F62441A9622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79379BA-5950-4D89-AA76-488BB69041EE}"/>
              </a:ext>
            </a:extLst>
          </p:cNvPr>
          <p:cNvSpPr txBox="1"/>
          <p:nvPr/>
        </p:nvSpPr>
        <p:spPr>
          <a:xfrm>
            <a:off x="6890986" y="2827490"/>
            <a:ext cx="50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Non-</a:t>
            </a:r>
            <a:r>
              <a:rPr lang="de-DE" b="1" dirty="0" err="1"/>
              <a:t>dispersive</a:t>
            </a:r>
            <a:r>
              <a:rPr lang="de-DE" b="1" dirty="0"/>
              <a:t>, so-</a:t>
            </a:r>
            <a:r>
              <a:rPr lang="de-DE" b="1" dirty="0" err="1"/>
              <a:t>called</a:t>
            </a:r>
            <a:r>
              <a:rPr lang="de-DE" b="1" dirty="0"/>
              <a:t> Trojan, </a:t>
            </a:r>
            <a:r>
              <a:rPr lang="de-DE" b="1" dirty="0" err="1"/>
              <a:t>states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n∼400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D2A38B-9FDA-490A-87B7-5DAC8BCC2007}"/>
              </a:ext>
            </a:extLst>
          </p:cNvPr>
          <p:cNvSpPr txBox="1"/>
          <p:nvPr/>
        </p:nvSpPr>
        <p:spPr>
          <a:xfrm>
            <a:off x="4271967" y="6034172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Wyker</a:t>
            </a:r>
            <a:r>
              <a:rPr lang="de-DE" sz="1050" dirty="0"/>
              <a:t> et al., </a:t>
            </a:r>
            <a:r>
              <a:rPr lang="de-DE" sz="1050" dirty="0" err="1"/>
              <a:t>Physical</a:t>
            </a:r>
            <a:r>
              <a:rPr lang="de-DE" sz="1050" dirty="0"/>
              <a:t> Review Letters 108, 043001 (2012)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9C6DE3-815B-49B2-A07A-EFE405FAE5B5}"/>
              </a:ext>
            </a:extLst>
          </p:cNvPr>
          <p:cNvSpPr txBox="1"/>
          <p:nvPr/>
        </p:nvSpPr>
        <p:spPr>
          <a:xfrm>
            <a:off x="311430" y="3663350"/>
            <a:ext cx="52373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Potassium </a:t>
            </a:r>
            <a:r>
              <a:rPr lang="de-DE" sz="1050" dirty="0" err="1"/>
              <a:t>values</a:t>
            </a:r>
            <a:r>
              <a:rPr lang="de-DE" sz="1050" dirty="0"/>
              <a:t> </a:t>
            </a:r>
            <a:r>
              <a:rPr lang="de-DE" sz="1050" dirty="0" err="1"/>
              <a:t>calculated</a:t>
            </a:r>
            <a:r>
              <a:rPr lang="de-DE" sz="1050" dirty="0"/>
              <a:t> </a:t>
            </a:r>
            <a:r>
              <a:rPr lang="de-DE" sz="1050" dirty="0" err="1"/>
              <a:t>using</a:t>
            </a:r>
            <a:r>
              <a:rPr lang="de-DE" sz="1050" dirty="0"/>
              <a:t> ARC; </a:t>
            </a:r>
            <a:r>
              <a:rPr lang="de-DE" sz="1050" dirty="0" err="1"/>
              <a:t>Šibalić</a:t>
            </a:r>
            <a:r>
              <a:rPr lang="de-DE" sz="1050" dirty="0"/>
              <a:t> et al., Computer Physics Communications 220, 319 (2017)</a:t>
            </a:r>
          </a:p>
        </p:txBody>
      </p:sp>
    </p:spTree>
    <p:extLst>
      <p:ext uri="{BB962C8B-B14F-4D97-AF65-F5344CB8AC3E}">
        <p14:creationId xmlns:p14="http://schemas.microsoft.com/office/powerpoint/2010/main" val="153278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BBC47CF4-CD6F-4BE2-ADCD-38DD6D1B8E33}"/>
              </a:ext>
            </a:extLst>
          </p:cNvPr>
          <p:cNvSpPr/>
          <p:nvPr/>
        </p:nvSpPr>
        <p:spPr>
          <a:xfrm>
            <a:off x="10577633" y="3313136"/>
            <a:ext cx="1081437" cy="261854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851164-25F8-4DBC-A2FE-EE9A85536C5F}"/>
              </a:ext>
            </a:extLst>
          </p:cNvPr>
          <p:cNvSpPr/>
          <p:nvPr/>
        </p:nvSpPr>
        <p:spPr>
          <a:xfrm>
            <a:off x="9301727" y="3320764"/>
            <a:ext cx="1275906" cy="26109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C9E223-D6CD-46EF-A8E8-9EA243D0A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8" b="44806"/>
          <a:stretch/>
        </p:blipFill>
        <p:spPr>
          <a:xfrm>
            <a:off x="4722179" y="3590183"/>
            <a:ext cx="7227054" cy="2007973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54BD35DF-7E8E-456F-A3AD-71B3E15DA603}"/>
              </a:ext>
            </a:extLst>
          </p:cNvPr>
          <p:cNvSpPr/>
          <p:nvPr/>
        </p:nvSpPr>
        <p:spPr>
          <a:xfrm>
            <a:off x="0" y="616226"/>
            <a:ext cx="5975498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4548CA9-C10E-44C6-81D5-F62FE90D1220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4EF20E-3593-4C4B-B8ED-6E4A382E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Imaging </a:t>
            </a:r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51EA1D-FF21-4302-B28F-5A3F4EDA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5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261E5E1-558E-4CA7-ACEB-2A62E6681D51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Ultrafast Dynamics - Tracking motion on the fs-timescale and below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4D0D2FF-D1E3-4614-8AFC-698FE6FD5B20}"/>
              </a:ext>
            </a:extLst>
          </p:cNvPr>
          <p:cNvSpPr txBox="1"/>
          <p:nvPr/>
        </p:nvSpPr>
        <p:spPr>
          <a:xfrm>
            <a:off x="4722179" y="5621508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Wikimedia Commons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17E7BCE-10BC-4EA2-9419-6C5D5FFCEBFE}"/>
              </a:ext>
            </a:extLst>
          </p:cNvPr>
          <p:cNvSpPr txBox="1"/>
          <p:nvPr/>
        </p:nvSpPr>
        <p:spPr>
          <a:xfrm>
            <a:off x="540276" y="3770758"/>
            <a:ext cx="4894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To</a:t>
            </a:r>
            <a:r>
              <a:rPr lang="de-DE" dirty="0"/>
              <a:t> do so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Short </a:t>
            </a:r>
            <a:r>
              <a:rPr lang="de-DE" dirty="0" err="1"/>
              <a:t>times</a:t>
            </a:r>
            <a:r>
              <a:rPr lang="de-DE" dirty="0"/>
              <a:t> (</a:t>
            </a:r>
            <a:r>
              <a:rPr lang="de-DE" dirty="0" err="1"/>
              <a:t>fs</a:t>
            </a:r>
            <a:r>
              <a:rPr lang="de-DE" dirty="0"/>
              <a:t> and </a:t>
            </a:r>
            <a:r>
              <a:rPr lang="de-DE" dirty="0" err="1"/>
              <a:t>below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Small </a:t>
            </a:r>
            <a:r>
              <a:rPr lang="de-DE" dirty="0" err="1"/>
              <a:t>wavelengths</a:t>
            </a:r>
            <a:r>
              <a:rPr lang="de-DE" dirty="0"/>
              <a:t> (down </a:t>
            </a:r>
            <a:r>
              <a:rPr lang="de-DE" dirty="0" err="1"/>
              <a:t>to</a:t>
            </a:r>
            <a:r>
              <a:rPr lang="de-DE" dirty="0"/>
              <a:t> Å)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/>
              <a:t>intensities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Coherent</a:t>
            </a:r>
            <a:r>
              <a:rPr lang="de-DE" dirty="0"/>
              <a:t>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2E9D568-4F26-45D2-B29B-C4D848A43DEE}"/>
              </a:ext>
            </a:extLst>
          </p:cNvPr>
          <p:cNvSpPr txBox="1"/>
          <p:nvPr/>
        </p:nvSpPr>
        <p:spPr>
          <a:xfrm>
            <a:off x="9301727" y="2887329"/>
            <a:ext cx="112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HHG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DA674A3-707A-47D9-B3C1-F7B1FC03AFCE}"/>
              </a:ext>
            </a:extLst>
          </p:cNvPr>
          <p:cNvSpPr txBox="1"/>
          <p:nvPr/>
        </p:nvSpPr>
        <p:spPr>
          <a:xfrm>
            <a:off x="10577633" y="2887329"/>
            <a:ext cx="112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FEL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370F0D8-E8A7-4306-B977-400046725F74}"/>
              </a:ext>
            </a:extLst>
          </p:cNvPr>
          <p:cNvSpPr txBox="1"/>
          <p:nvPr/>
        </p:nvSpPr>
        <p:spPr>
          <a:xfrm>
            <a:off x="540275" y="1730661"/>
            <a:ext cx="4894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(Sub)-</a:t>
            </a:r>
            <a:r>
              <a:rPr lang="de-DE" dirty="0" err="1"/>
              <a:t>fs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 in </a:t>
            </a:r>
            <a:r>
              <a:rPr lang="de-DE" dirty="0" err="1"/>
              <a:t>molecules</a:t>
            </a:r>
            <a:r>
              <a:rPr lang="de-DE" dirty="0"/>
              <a:t> and </a:t>
            </a:r>
            <a:r>
              <a:rPr lang="de-DE" dirty="0" err="1"/>
              <a:t>atoms</a:t>
            </a:r>
            <a:r>
              <a:rPr lang="de-DE" dirty="0"/>
              <a:t>, e.g.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Dissociation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molecules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Charge </a:t>
            </a:r>
            <a:r>
              <a:rPr lang="de-DE" dirty="0" err="1"/>
              <a:t>migration</a:t>
            </a:r>
            <a:r>
              <a:rPr lang="de-DE" dirty="0"/>
              <a:t> upon </a:t>
            </a:r>
            <a:r>
              <a:rPr lang="de-DE" dirty="0" err="1"/>
              <a:t>photoionization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Radiation </a:t>
            </a:r>
            <a:r>
              <a:rPr lang="de-DE" dirty="0" err="1"/>
              <a:t>damage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Movement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packets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1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 animBg="1"/>
      <p:bldP spid="27" grpId="0"/>
      <p:bldP spid="19" grpId="0"/>
      <p:bldP spid="2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268F964-D120-4D55-BDE9-F939E243C3E6}"/>
              </a:ext>
            </a:extLst>
          </p:cNvPr>
          <p:cNvSpPr/>
          <p:nvPr/>
        </p:nvSpPr>
        <p:spPr>
          <a:xfrm>
            <a:off x="-1" y="616226"/>
            <a:ext cx="7506119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9805E60-CE49-4237-8933-C994FE84311D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Ultrafast Imaging </a:t>
            </a:r>
            <a:r>
              <a:rPr lang="de-DE" dirty="0" err="1"/>
              <a:t>Techniques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6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C0D2D8D7-F568-40D5-987D-F2362C60A12A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8ED482-9D04-42AF-BD2A-0D556A36B0EA}"/>
              </a:ext>
            </a:extLst>
          </p:cNvPr>
          <p:cNvSpPr/>
          <p:nvPr/>
        </p:nvSpPr>
        <p:spPr>
          <a:xfrm>
            <a:off x="3145498" y="4783629"/>
            <a:ext cx="1421411" cy="668243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COLTRIMS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A39C3AC-3B0A-48D1-AB7B-F526BDCBD6D9}"/>
              </a:ext>
            </a:extLst>
          </p:cNvPr>
          <p:cNvSpPr/>
          <p:nvPr/>
        </p:nvSpPr>
        <p:spPr>
          <a:xfrm>
            <a:off x="139321" y="3972050"/>
            <a:ext cx="2938231" cy="103661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High-</a:t>
            </a:r>
            <a:r>
              <a:rPr lang="de-DE" b="1" dirty="0" err="1">
                <a:solidFill>
                  <a:schemeClr val="tx1"/>
                </a:solidFill>
              </a:rPr>
              <a:t>harmonic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emission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7D08D0-2025-4D67-BA21-4283C5AA17E6}"/>
              </a:ext>
            </a:extLst>
          </p:cNvPr>
          <p:cNvSpPr/>
          <p:nvPr/>
        </p:nvSpPr>
        <p:spPr>
          <a:xfrm>
            <a:off x="4727346" y="4726261"/>
            <a:ext cx="1686917" cy="644791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Quantum </a:t>
            </a:r>
            <a:r>
              <a:rPr lang="de-DE" sz="1400" dirty="0" err="1">
                <a:solidFill>
                  <a:schemeClr val="tx1"/>
                </a:solidFill>
              </a:rPr>
              <a:t>Stroboscope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CFCA1D-39B8-4EB0-8FAF-5E7986FF906E}"/>
              </a:ext>
            </a:extLst>
          </p:cNvPr>
          <p:cNvSpPr/>
          <p:nvPr/>
        </p:nvSpPr>
        <p:spPr>
          <a:xfrm>
            <a:off x="4626886" y="3841337"/>
            <a:ext cx="1768892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Photoelectron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holography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F9080BC-9955-48CE-873A-BA1FEBDA3942}"/>
              </a:ext>
            </a:extLst>
          </p:cNvPr>
          <p:cNvSpPr/>
          <p:nvPr/>
        </p:nvSpPr>
        <p:spPr>
          <a:xfrm>
            <a:off x="4511399" y="5713824"/>
            <a:ext cx="2051821" cy="74569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Attosecond</a:t>
            </a:r>
            <a:r>
              <a:rPr lang="de-DE" sz="1400" dirty="0">
                <a:solidFill>
                  <a:schemeClr val="tx1"/>
                </a:solidFill>
              </a:rPr>
              <a:t> Transient </a:t>
            </a:r>
            <a:r>
              <a:rPr lang="de-DE" sz="1400" dirty="0" err="1">
                <a:solidFill>
                  <a:schemeClr val="tx1"/>
                </a:solidFill>
              </a:rPr>
              <a:t>Spectroscopy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CE5515F-CCC4-4AE4-9BE0-227E372BAE7C}"/>
              </a:ext>
            </a:extLst>
          </p:cNvPr>
          <p:cNvSpPr/>
          <p:nvPr/>
        </p:nvSpPr>
        <p:spPr>
          <a:xfrm>
            <a:off x="5984183" y="2844601"/>
            <a:ext cx="2938231" cy="103661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(X-</a:t>
            </a:r>
            <a:r>
              <a:rPr lang="de-DE" b="1" dirty="0" err="1">
                <a:solidFill>
                  <a:schemeClr val="tx1"/>
                </a:solidFill>
              </a:rPr>
              <a:t>ray</a:t>
            </a:r>
            <a:r>
              <a:rPr lang="de-DE" b="1" dirty="0">
                <a:solidFill>
                  <a:schemeClr val="tx1"/>
                </a:solidFill>
              </a:rPr>
              <a:t>) Free </a:t>
            </a:r>
            <a:r>
              <a:rPr lang="de-DE" b="1" dirty="0" err="1">
                <a:solidFill>
                  <a:schemeClr val="tx1"/>
                </a:solidFill>
              </a:rPr>
              <a:t>Electron</a:t>
            </a:r>
            <a:r>
              <a:rPr lang="de-DE" b="1" dirty="0">
                <a:solidFill>
                  <a:schemeClr val="tx1"/>
                </a:solidFill>
              </a:rPr>
              <a:t> Lasers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9FBBC2-9B9E-4A42-B63B-6F3469FACD55}"/>
              </a:ext>
            </a:extLst>
          </p:cNvPr>
          <p:cNvSpPr/>
          <p:nvPr/>
        </p:nvSpPr>
        <p:spPr>
          <a:xfrm>
            <a:off x="2649960" y="5525441"/>
            <a:ext cx="1718994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Self-</a:t>
            </a:r>
            <a:r>
              <a:rPr lang="de-DE" sz="1400" dirty="0" err="1">
                <a:solidFill>
                  <a:schemeClr val="tx1"/>
                </a:solidFill>
              </a:rPr>
              <a:t>probing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spectroscopy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CCF5435-A055-42E7-9B86-E13BB548AF43}"/>
              </a:ext>
            </a:extLst>
          </p:cNvPr>
          <p:cNvSpPr/>
          <p:nvPr/>
        </p:nvSpPr>
        <p:spPr>
          <a:xfrm>
            <a:off x="6994510" y="1496375"/>
            <a:ext cx="2938231" cy="103661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Ultrafast Scanning </a:t>
            </a:r>
            <a:r>
              <a:rPr lang="de-DE" b="1" dirty="0" err="1">
                <a:solidFill>
                  <a:schemeClr val="tx1"/>
                </a:solidFill>
              </a:rPr>
              <a:t>Electron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Microscopy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C8AA59-7BB9-4FDC-8A90-40ECD3546777}"/>
              </a:ext>
            </a:extLst>
          </p:cNvPr>
          <p:cNvSpPr/>
          <p:nvPr/>
        </p:nvSpPr>
        <p:spPr>
          <a:xfrm>
            <a:off x="9048295" y="2746983"/>
            <a:ext cx="1768892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X-</a:t>
            </a:r>
            <a:r>
              <a:rPr lang="de-DE" sz="1400" dirty="0" err="1">
                <a:solidFill>
                  <a:schemeClr val="tx1"/>
                </a:solidFill>
              </a:rPr>
              <a:t>ray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4E748EF-DBFB-4F25-98D5-242A8A0B9CDE}"/>
              </a:ext>
            </a:extLst>
          </p:cNvPr>
          <p:cNvSpPr/>
          <p:nvPr/>
        </p:nvSpPr>
        <p:spPr>
          <a:xfrm>
            <a:off x="10333519" y="3361396"/>
            <a:ext cx="1768892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Electron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1CF810B-3DE4-4189-A658-82682BC9C866}"/>
              </a:ext>
            </a:extLst>
          </p:cNvPr>
          <p:cNvSpPr/>
          <p:nvPr/>
        </p:nvSpPr>
        <p:spPr>
          <a:xfrm>
            <a:off x="10183017" y="1728097"/>
            <a:ext cx="2069896" cy="895197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And </a:t>
            </a:r>
            <a:r>
              <a:rPr lang="de-DE" sz="1400" dirty="0" err="1">
                <a:solidFill>
                  <a:schemeClr val="tx1"/>
                </a:solidFill>
              </a:rPr>
              <a:t>many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more</a:t>
            </a:r>
            <a:r>
              <a:rPr lang="de-DE" sz="1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96A568D-EC41-4B05-A7DC-E652DBA27A4C}"/>
              </a:ext>
            </a:extLst>
          </p:cNvPr>
          <p:cNvSpPr txBox="1"/>
          <p:nvPr/>
        </p:nvSpPr>
        <p:spPr>
          <a:xfrm>
            <a:off x="675861" y="1908313"/>
            <a:ext cx="489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Many different </a:t>
            </a:r>
            <a:r>
              <a:rPr lang="de-DE" dirty="0" err="1"/>
              <a:t>technologies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ultrafast </a:t>
            </a:r>
            <a:r>
              <a:rPr lang="de-DE" dirty="0" err="1"/>
              <a:t>imaging</a:t>
            </a:r>
            <a:r>
              <a:rPr lang="de-DE" dirty="0"/>
              <a:t> ranging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-top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large-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8" name="Grafik 2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87F3BF3-DDBA-4B41-AB7D-84144527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69" y="4166176"/>
            <a:ext cx="5015818" cy="1959386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C39DD2F-CF5B-4F23-B9EF-0E81960A589A}"/>
              </a:ext>
            </a:extLst>
          </p:cNvPr>
          <p:cNvSpPr/>
          <p:nvPr/>
        </p:nvSpPr>
        <p:spPr>
          <a:xfrm>
            <a:off x="675861" y="5427431"/>
            <a:ext cx="1840710" cy="715600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Laser-</a:t>
            </a:r>
            <a:r>
              <a:rPr lang="de-DE" sz="1400" dirty="0" err="1">
                <a:solidFill>
                  <a:schemeClr val="tx1"/>
                </a:solidFill>
              </a:rPr>
              <a:t>induced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electron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00626DE-5B39-4C11-A1E1-CA1F74378F46}"/>
              </a:ext>
            </a:extLst>
          </p:cNvPr>
          <p:cNvSpPr txBox="1"/>
          <p:nvPr/>
        </p:nvSpPr>
        <p:spPr>
          <a:xfrm>
            <a:off x="6613679" y="6197198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European XFEL @ DESY Hamburg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E8A7B9D-BB03-4D6B-BCA1-83453A09EE22}"/>
              </a:ext>
            </a:extLst>
          </p:cNvPr>
          <p:cNvSpPr/>
          <p:nvPr/>
        </p:nvSpPr>
        <p:spPr>
          <a:xfrm>
            <a:off x="3154084" y="3957537"/>
            <a:ext cx="1412825" cy="705676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RABBIT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9" grpId="0" animBg="1"/>
      <p:bldP spid="31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268F964-D120-4D55-BDE9-F939E243C3E6}"/>
              </a:ext>
            </a:extLst>
          </p:cNvPr>
          <p:cNvSpPr/>
          <p:nvPr/>
        </p:nvSpPr>
        <p:spPr>
          <a:xfrm>
            <a:off x="-1" y="616226"/>
            <a:ext cx="7506119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9805E60-CE49-4237-8933-C994FE84311D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Ultrafast Imaging </a:t>
            </a:r>
            <a:r>
              <a:rPr lang="de-DE" dirty="0" err="1"/>
              <a:t>Techniques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7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C0D2D8D7-F568-40D5-987D-F2362C60A12A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8ED482-9D04-42AF-BD2A-0D556A36B0EA}"/>
              </a:ext>
            </a:extLst>
          </p:cNvPr>
          <p:cNvSpPr/>
          <p:nvPr/>
        </p:nvSpPr>
        <p:spPr>
          <a:xfrm>
            <a:off x="3145498" y="4783629"/>
            <a:ext cx="1421411" cy="66824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COLTRIMS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A39C3AC-3B0A-48D1-AB7B-F526BDCBD6D9}"/>
              </a:ext>
            </a:extLst>
          </p:cNvPr>
          <p:cNvSpPr/>
          <p:nvPr/>
        </p:nvSpPr>
        <p:spPr>
          <a:xfrm>
            <a:off x="139321" y="3972050"/>
            <a:ext cx="2938231" cy="10366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High </a:t>
            </a:r>
            <a:r>
              <a:rPr lang="de-DE" b="1" dirty="0" err="1">
                <a:solidFill>
                  <a:schemeClr val="bg1"/>
                </a:solidFill>
              </a:rPr>
              <a:t>harmonic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emission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7D08D0-2025-4D67-BA21-4283C5AA17E6}"/>
              </a:ext>
            </a:extLst>
          </p:cNvPr>
          <p:cNvSpPr/>
          <p:nvPr/>
        </p:nvSpPr>
        <p:spPr>
          <a:xfrm>
            <a:off x="4727346" y="4726261"/>
            <a:ext cx="1686917" cy="64479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Quantum </a:t>
            </a:r>
            <a:r>
              <a:rPr lang="de-DE" sz="1400" dirty="0" err="1">
                <a:solidFill>
                  <a:schemeClr val="bg1"/>
                </a:solidFill>
              </a:rPr>
              <a:t>Stroboscope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CFCA1D-39B8-4EB0-8FAF-5E7986FF906E}"/>
              </a:ext>
            </a:extLst>
          </p:cNvPr>
          <p:cNvSpPr/>
          <p:nvPr/>
        </p:nvSpPr>
        <p:spPr>
          <a:xfrm>
            <a:off x="4626886" y="3841337"/>
            <a:ext cx="1768892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Photoelectron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holography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F9080BC-9955-48CE-873A-BA1FEBDA3942}"/>
              </a:ext>
            </a:extLst>
          </p:cNvPr>
          <p:cNvSpPr/>
          <p:nvPr/>
        </p:nvSpPr>
        <p:spPr>
          <a:xfrm>
            <a:off x="4511399" y="5713824"/>
            <a:ext cx="2051821" cy="74569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Attosecond</a:t>
            </a:r>
            <a:r>
              <a:rPr lang="de-DE" sz="1400" dirty="0">
                <a:solidFill>
                  <a:schemeClr val="tx1"/>
                </a:solidFill>
              </a:rPr>
              <a:t> Transient </a:t>
            </a:r>
            <a:r>
              <a:rPr lang="de-DE" sz="1400" dirty="0" err="1">
                <a:solidFill>
                  <a:schemeClr val="tx1"/>
                </a:solidFill>
              </a:rPr>
              <a:t>Spectroscopy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CE5515F-CCC4-4AE4-9BE0-227E372BAE7C}"/>
              </a:ext>
            </a:extLst>
          </p:cNvPr>
          <p:cNvSpPr/>
          <p:nvPr/>
        </p:nvSpPr>
        <p:spPr>
          <a:xfrm>
            <a:off x="5984183" y="2844601"/>
            <a:ext cx="2938231" cy="10366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(X-</a:t>
            </a:r>
            <a:r>
              <a:rPr lang="de-DE" b="1" dirty="0" err="1">
                <a:solidFill>
                  <a:schemeClr val="bg1"/>
                </a:solidFill>
              </a:rPr>
              <a:t>ray</a:t>
            </a:r>
            <a:r>
              <a:rPr lang="de-DE" b="1" dirty="0">
                <a:solidFill>
                  <a:schemeClr val="bg1"/>
                </a:solidFill>
              </a:rPr>
              <a:t>) Free </a:t>
            </a:r>
            <a:r>
              <a:rPr lang="de-DE" b="1" dirty="0" err="1">
                <a:solidFill>
                  <a:schemeClr val="bg1"/>
                </a:solidFill>
              </a:rPr>
              <a:t>Electron</a:t>
            </a:r>
            <a:r>
              <a:rPr lang="de-DE" b="1" dirty="0">
                <a:solidFill>
                  <a:schemeClr val="bg1"/>
                </a:solidFill>
              </a:rPr>
              <a:t> Lasers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9FBBC2-9B9E-4A42-B63B-6F3469FACD55}"/>
              </a:ext>
            </a:extLst>
          </p:cNvPr>
          <p:cNvSpPr/>
          <p:nvPr/>
        </p:nvSpPr>
        <p:spPr>
          <a:xfrm>
            <a:off x="2649960" y="5525441"/>
            <a:ext cx="1718994" cy="76724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Self-</a:t>
            </a:r>
            <a:r>
              <a:rPr lang="de-DE" sz="1400" dirty="0" err="1">
                <a:solidFill>
                  <a:schemeClr val="bg1"/>
                </a:solidFill>
              </a:rPr>
              <a:t>probing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spectroscopy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CCF5435-A055-42E7-9B86-E13BB548AF43}"/>
              </a:ext>
            </a:extLst>
          </p:cNvPr>
          <p:cNvSpPr/>
          <p:nvPr/>
        </p:nvSpPr>
        <p:spPr>
          <a:xfrm>
            <a:off x="6994510" y="1496375"/>
            <a:ext cx="2938231" cy="103661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Ultrafast Scanning </a:t>
            </a:r>
            <a:r>
              <a:rPr lang="de-DE" b="1" dirty="0" err="1">
                <a:solidFill>
                  <a:schemeClr val="tx1"/>
                </a:solidFill>
              </a:rPr>
              <a:t>Electron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Microscopy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C8AA59-7BB9-4FDC-8A90-40ECD3546777}"/>
              </a:ext>
            </a:extLst>
          </p:cNvPr>
          <p:cNvSpPr/>
          <p:nvPr/>
        </p:nvSpPr>
        <p:spPr>
          <a:xfrm>
            <a:off x="9048295" y="2746983"/>
            <a:ext cx="1768892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X-</a:t>
            </a:r>
            <a:r>
              <a:rPr lang="de-DE" sz="1400" dirty="0" err="1">
                <a:solidFill>
                  <a:schemeClr val="tx1"/>
                </a:solidFill>
              </a:rPr>
              <a:t>ray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4E748EF-DBFB-4F25-98D5-242A8A0B9CDE}"/>
              </a:ext>
            </a:extLst>
          </p:cNvPr>
          <p:cNvSpPr/>
          <p:nvPr/>
        </p:nvSpPr>
        <p:spPr>
          <a:xfrm>
            <a:off x="10333519" y="3361396"/>
            <a:ext cx="1768892" cy="767249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tx1"/>
                </a:solidFill>
              </a:rPr>
              <a:t>Electron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1CF810B-3DE4-4189-A658-82682BC9C866}"/>
              </a:ext>
            </a:extLst>
          </p:cNvPr>
          <p:cNvSpPr/>
          <p:nvPr/>
        </p:nvSpPr>
        <p:spPr>
          <a:xfrm>
            <a:off x="10183017" y="1728097"/>
            <a:ext cx="2069896" cy="895197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And </a:t>
            </a:r>
            <a:r>
              <a:rPr lang="de-DE" sz="1400" dirty="0" err="1">
                <a:solidFill>
                  <a:schemeClr val="tx1"/>
                </a:solidFill>
              </a:rPr>
              <a:t>many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more</a:t>
            </a:r>
            <a:r>
              <a:rPr lang="de-DE" sz="1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96A568D-EC41-4B05-A7DC-E652DBA27A4C}"/>
              </a:ext>
            </a:extLst>
          </p:cNvPr>
          <p:cNvSpPr txBox="1"/>
          <p:nvPr/>
        </p:nvSpPr>
        <p:spPr>
          <a:xfrm>
            <a:off x="675861" y="1908313"/>
            <a:ext cx="4894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Many different </a:t>
            </a:r>
            <a:r>
              <a:rPr lang="de-DE" dirty="0" err="1"/>
              <a:t>technologies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ultrafast </a:t>
            </a:r>
            <a:r>
              <a:rPr lang="de-DE" dirty="0" err="1"/>
              <a:t>imaging</a:t>
            </a:r>
            <a:r>
              <a:rPr lang="de-DE" dirty="0"/>
              <a:t> ranging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-top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large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Focus on: High </a:t>
            </a:r>
            <a:r>
              <a:rPr lang="de-DE" dirty="0" err="1"/>
              <a:t>harmonics</a:t>
            </a:r>
            <a:r>
              <a:rPr lang="de-DE" dirty="0"/>
              <a:t>, XFELs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8" name="Grafik 2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87F3BF3-DDBA-4B41-AB7D-84144527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69" y="4166176"/>
            <a:ext cx="5015818" cy="1959386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C39DD2F-CF5B-4F23-B9EF-0E81960A589A}"/>
              </a:ext>
            </a:extLst>
          </p:cNvPr>
          <p:cNvSpPr/>
          <p:nvPr/>
        </p:nvSpPr>
        <p:spPr>
          <a:xfrm>
            <a:off x="675861" y="5427431"/>
            <a:ext cx="1840710" cy="715600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Laser-</a:t>
            </a:r>
            <a:r>
              <a:rPr lang="de-DE" sz="1400" dirty="0" err="1">
                <a:solidFill>
                  <a:schemeClr val="tx1"/>
                </a:solidFill>
              </a:rPr>
              <a:t>induced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electron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00626DE-5B39-4C11-A1E1-CA1F74378F46}"/>
              </a:ext>
            </a:extLst>
          </p:cNvPr>
          <p:cNvSpPr txBox="1"/>
          <p:nvPr/>
        </p:nvSpPr>
        <p:spPr>
          <a:xfrm>
            <a:off x="6613679" y="6197198"/>
            <a:ext cx="34041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European XFEL @ DESY Hamburg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E8A7B9D-BB03-4D6B-BCA1-83453A09EE22}"/>
              </a:ext>
            </a:extLst>
          </p:cNvPr>
          <p:cNvSpPr/>
          <p:nvPr/>
        </p:nvSpPr>
        <p:spPr>
          <a:xfrm>
            <a:off x="3154084" y="3957537"/>
            <a:ext cx="1412825" cy="705676"/>
          </a:xfrm>
          <a:prstGeom prst="ellipse">
            <a:avLst/>
          </a:prstGeom>
          <a:solidFill>
            <a:srgbClr val="A4A4A4"/>
          </a:solidFill>
          <a:ln>
            <a:solidFill>
              <a:srgbClr val="A4A4A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RABBITT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72A85A50-4634-4832-B875-6F2BC9129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44" y="1212381"/>
            <a:ext cx="6747511" cy="4888502"/>
          </a:xfr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F6FB2D2A-6845-444F-B51D-4023EDCA3953}"/>
              </a:ext>
            </a:extLst>
          </p:cNvPr>
          <p:cNvSpPr/>
          <p:nvPr/>
        </p:nvSpPr>
        <p:spPr>
          <a:xfrm>
            <a:off x="1" y="616226"/>
            <a:ext cx="9988550" cy="7056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1DE7DA-2C98-4A37-8800-64625B7F7697}"/>
              </a:ext>
            </a:extLst>
          </p:cNvPr>
          <p:cNvSpPr/>
          <p:nvPr/>
        </p:nvSpPr>
        <p:spPr>
          <a:xfrm>
            <a:off x="11082130" y="6356350"/>
            <a:ext cx="271670" cy="5016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1758CA-2F30-4535-B7A3-48C6B6EF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Frame </a:t>
            </a:r>
            <a:r>
              <a:rPr lang="de-DE" dirty="0" err="1"/>
              <a:t>by</a:t>
            </a:r>
            <a:r>
              <a:rPr lang="de-DE" dirty="0"/>
              <a:t> frame: The pump-probe </a:t>
            </a:r>
            <a:r>
              <a:rPr lang="de-DE" dirty="0" err="1"/>
              <a:t>setup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159AEE-79CA-4209-9F01-A1E79E27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9EAA-4ACA-4952-AD1F-137E3248DE06}" type="slidenum">
              <a:rPr lang="de-DE" smtClean="0"/>
              <a:t>8</a:t>
            </a:fld>
            <a:endParaRPr lang="de-DE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E890A0C-A4E0-4329-A3E1-4BE9C91CBAB7}"/>
              </a:ext>
            </a:extLst>
          </p:cNvPr>
          <p:cNvSpPr txBox="1">
            <a:spLocks/>
          </p:cNvSpPr>
          <p:nvPr/>
        </p:nvSpPr>
        <p:spPr>
          <a:xfrm>
            <a:off x="311430" y="6356350"/>
            <a:ext cx="4469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Ultrafast Dynamics - Tracking motion on the fs-timescale and below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7DBBF4A-D259-4B27-8127-7573884806DE}"/>
              </a:ext>
            </a:extLst>
          </p:cNvPr>
          <p:cNvSpPr txBox="1"/>
          <p:nvPr/>
        </p:nvSpPr>
        <p:spPr>
          <a:xfrm>
            <a:off x="2722244" y="6100883"/>
            <a:ext cx="484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© AG </a:t>
            </a:r>
            <a:r>
              <a:rPr lang="de-DE" sz="1050" dirty="0" err="1"/>
              <a:t>Krikunova</a:t>
            </a:r>
            <a:r>
              <a:rPr lang="de-DE" sz="1050" dirty="0"/>
              <a:t> and AG Möller, TU Berlin</a:t>
            </a:r>
          </a:p>
        </p:txBody>
      </p:sp>
    </p:spTree>
    <p:extLst>
      <p:ext uri="{BB962C8B-B14F-4D97-AF65-F5344CB8AC3E}">
        <p14:creationId xmlns:p14="http://schemas.microsoft.com/office/powerpoint/2010/main" val="2616678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2177</Words>
  <Application>Microsoft Office PowerPoint</Application>
  <PresentationFormat>Breitbild</PresentationFormat>
  <Paragraphs>365</Paragraphs>
  <Slides>28</Slides>
  <Notes>25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</vt:lpstr>
      <vt:lpstr>Ultrafast Dynamics</vt:lpstr>
      <vt:lpstr>Talk Outline</vt:lpstr>
      <vt:lpstr>Timescales of motion</vt:lpstr>
      <vt:lpstr>Timescales of motion</vt:lpstr>
      <vt:lpstr>Idea: Exaggerate properties!</vt:lpstr>
      <vt:lpstr>Imaging requirements</vt:lpstr>
      <vt:lpstr>Ultrafast Imaging Techniques</vt:lpstr>
      <vt:lpstr>Ultrafast Imaging Techniques</vt:lpstr>
      <vt:lpstr>Frame by frame: The pump-probe setup</vt:lpstr>
      <vt:lpstr>High-Harmonic Generation</vt:lpstr>
      <vt:lpstr>HHG – Three-Step Model</vt:lpstr>
      <vt:lpstr>HHG – Three-Step Model</vt:lpstr>
      <vt:lpstr>HHG – Motion in Laser Field</vt:lpstr>
      <vt:lpstr>Imaging – The reaction microscope</vt:lpstr>
      <vt:lpstr>Electronic motion in Ar+</vt:lpstr>
      <vt:lpstr>Electronic motion in Ar+</vt:lpstr>
      <vt:lpstr>Electronic motion in Ar+</vt:lpstr>
      <vt:lpstr>Imaging – Self-probing</vt:lpstr>
      <vt:lpstr>H2/D2 dissociation</vt:lpstr>
      <vt:lpstr>H2/D2 dissociation</vt:lpstr>
      <vt:lpstr>Question Time I</vt:lpstr>
      <vt:lpstr>X-ray Free Electron Lasers</vt:lpstr>
      <vt:lpstr>XFEL – Pulse Generation</vt:lpstr>
      <vt:lpstr>XFEL – Pulse Generation</vt:lpstr>
      <vt:lpstr>Photochemistry in motion</vt:lpstr>
      <vt:lpstr>Photochemistry in motion</vt:lpstr>
      <vt:lpstr>Conclusion and Outlook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Ultrafast Dynamics</dc:title>
  <dc:creator>Maximilian Muellenbach</dc:creator>
  <cp:lastModifiedBy>Maximilian Muellenbach</cp:lastModifiedBy>
  <cp:revision>535</cp:revision>
  <dcterms:created xsi:type="dcterms:W3CDTF">2021-05-23T17:08:59Z</dcterms:created>
  <dcterms:modified xsi:type="dcterms:W3CDTF">2021-06-01T13:38:13Z</dcterms:modified>
</cp:coreProperties>
</file>