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15" r:id="rId3"/>
    <p:sldId id="260" r:id="rId4"/>
    <p:sldId id="258" r:id="rId5"/>
    <p:sldId id="280" r:id="rId6"/>
    <p:sldId id="273" r:id="rId7"/>
    <p:sldId id="276" r:id="rId8"/>
    <p:sldId id="277" r:id="rId9"/>
    <p:sldId id="291" r:id="rId10"/>
    <p:sldId id="283" r:id="rId11"/>
    <p:sldId id="293" r:id="rId12"/>
    <p:sldId id="294" r:id="rId13"/>
    <p:sldId id="295" r:id="rId14"/>
    <p:sldId id="296" r:id="rId15"/>
    <p:sldId id="310" r:id="rId16"/>
    <p:sldId id="298" r:id="rId17"/>
    <p:sldId id="299" r:id="rId18"/>
    <p:sldId id="285" r:id="rId19"/>
    <p:sldId id="305" r:id="rId20"/>
    <p:sldId id="264" r:id="rId21"/>
    <p:sldId id="286" r:id="rId22"/>
    <p:sldId id="316" r:id="rId23"/>
    <p:sldId id="303" r:id="rId24"/>
    <p:sldId id="306" r:id="rId25"/>
    <p:sldId id="307" r:id="rId26"/>
    <p:sldId id="262" r:id="rId27"/>
    <p:sldId id="300" r:id="rId28"/>
    <p:sldId id="302" r:id="rId29"/>
    <p:sldId id="282" r:id="rId30"/>
    <p:sldId id="312" r:id="rId31"/>
    <p:sldId id="313" r:id="rId32"/>
    <p:sldId id="259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6505" autoAdjust="0"/>
  </p:normalViewPr>
  <p:slideViewPr>
    <p:cSldViewPr snapToGrid="0">
      <p:cViewPr varScale="1">
        <p:scale>
          <a:sx n="58" d="100"/>
          <a:sy n="58" d="100"/>
        </p:scale>
        <p:origin x="102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06AAD9-0D08-44BA-A8C2-862EA380E3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50B23-3722-406C-8195-829440922E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3A190-17E9-48F7-8337-D01871B03E9E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01149E-8401-4C29-BFBF-91F65D9E54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B529142-67B0-4B49-8B6C-5BC0355B1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37426-495E-4E3F-A119-D8D43392CA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62DF4-58AA-41A6-BDCC-9288DD2AA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0141B-DD63-4417-8649-5C85B7BA53A3}" type="slidenum">
              <a:rPr lang="de-DE" smtClean="0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44BE3-345D-47FB-837C-58960A56E67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314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0141B-DD63-4417-8649-5C85B7BA53A3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01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0141B-DD63-4417-8649-5C85B7BA53A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5458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de-DE" dirty="0"/>
              <a:t>Usage of tools: Frequency spectrums, different modes, resistances and impedances known from electric circuits. 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Central notion i want to share: It‘s always favorable to seek a wave description because there are so many tools to apply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c is constant, directly links wavelength and frequency</a:t>
            </a:r>
          </a:p>
          <a:p>
            <a:pPr marL="228600" indent="-228600">
              <a:buFont typeface="+mj-lt"/>
              <a:buAutoNum type="arabicPeriod"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With this knowledge: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0141B-DD63-4417-8649-5C85B7BA53A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225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0141B-DD63-4417-8649-5C85B7BA53A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590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1B4616A-7148-47F2-98D7-7AFD79BBF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Show flutes where we only have odd overtones?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0141B-DD63-4417-8649-5C85B7BA53A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03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0141B-DD63-4417-8649-5C85B7BA53A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783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0141B-DD63-4417-8649-5C85B7BA53A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49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0141B-DD63-4417-8649-5C85B7BA53A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99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CCDFD-0E1E-4E9C-80F8-EB3060CFE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80AD0A-BAE9-4910-93EB-C32D1AD23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49F17-5969-404F-ACF8-63F76E93A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14A36-CC06-4FC7-8CEB-8E8E1356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763BA-AFF8-4CD9-9AB6-158EF89C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55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A5FAF-F0AB-4997-B518-D82830A17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18D9E-6509-4EFD-AA19-0059F0C46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9FCD9-210B-4FC0-BB05-4C39A7FE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F6A4F-8057-4016-9422-F75A5A7A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56F32-B822-47FC-98D8-BE9DD16B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10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DA74FB-4D51-400C-8571-A835FA438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F36370-0BCC-4F0D-966B-B3F91F151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9358F-F190-4E52-A52E-F10CDD3A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A9439-DEB6-4F45-93A9-89183A92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E2130-4F0E-43CC-A187-BD790CEF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01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86D0-111A-44E2-B84B-699DD82F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E5425-F1D2-4052-8496-16FF2FA23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B8546-79C8-48AF-A079-DEEFC363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C82EE-95AD-44D5-A802-58626254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E5E9-A93E-4605-B3E9-C2B83FE5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91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CF88-3CE1-4D0B-8B46-EDAECA86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EF4ED-94AD-401B-8496-23FBF795F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82476-FB7B-483B-8F17-E00E7819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17189-4E1B-4C1E-8D61-33E738C7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5BB99-2A44-439F-B137-2CEC221D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07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3890D-7AEF-491A-8E3E-D14A855C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FCA47-9748-46DC-8576-E24141BF9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5D6C5-3940-4E13-93AD-5C6DEFD13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4F9FE-AB68-4EE1-BC41-A75076D2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A3CDF-B429-40EE-B520-A4F34FAB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C5F90-EDD5-46F1-A821-10F68D35C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752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A7A92-A4A8-4EC7-80C7-A0FB669A8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DA043-989F-43B7-A05E-082D1D9B4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5F670-9912-4571-94F0-C1252620A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3CE84-8178-4335-8A69-BD23244395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73056-415A-460F-B2C1-33E5AB9D4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8C1EFE-F73E-4D1E-88D7-77F1E9B3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187C9-7444-41EB-913C-8863D27D4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C7C90F-9565-4918-8A44-4814C77D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88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31F70-6C56-44D3-AF7C-89D8757C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A8813-83FE-4DAD-B46F-19859EF2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1ACBD-D58B-43F5-A307-DA037FE1E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2F792-D7A9-4C9E-A7AE-34283C89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1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3C94A-73D7-40FC-B1AB-2BDF2BF21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BBA183-EDA6-4F94-BE3A-1C331AB1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48AE8-0BB6-4907-81C4-ADA31F814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6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49C3-D997-45B9-A21E-07A0E798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D654E-6647-46E4-8633-C5B6D35D9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81BF1-2AA8-409C-98C1-C1407A3BE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2B53B-C9F2-4F5F-83E7-274736AA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08304-B227-4892-982A-077CF6A4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340D3-7738-4181-B993-93CCB2353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66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1236-BD76-44A2-A204-9FEA7B66D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B62A55-638B-4D0F-8A5E-1BC0F863B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38661-47D3-4E1A-93D5-DE599850F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98CCA-69D2-405B-9616-494D6BC0D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4551A-A97C-4308-906D-8EBAE1F1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DC3A4-9FC2-4EB3-A1DD-0440A4A8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67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09622-F9A4-4BF8-9C71-3FA764855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F17DA-1F67-48C1-9202-80DFEE3B7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6F130-1D05-476E-89D6-A469B9BEA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9E2CA-BAD0-4F2F-B6C7-BF1A0A7FF46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45780-3454-43E3-95BF-B09EBCD2D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2B42C-BC42-4012-AC11-2C45ADDA7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63448-9A63-4A85-BC6A-739B9AD755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368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x3oVGXr4mo" TargetMode="External"/><Relationship Id="rId13" Type="http://schemas.openxmlformats.org/officeDocument/2006/relationships/hyperlink" Target="https://www.youtube.com/watch?v=BHup81lEjqo" TargetMode="External"/><Relationship Id="rId3" Type="http://schemas.openxmlformats.org/officeDocument/2006/relationships/hyperlink" Target="https://newt.phys.unsw.edu.au/jw/basics.html" TargetMode="External"/><Relationship Id="rId7" Type="http://schemas.openxmlformats.org/officeDocument/2006/relationships/hyperlink" Target="https://www.oakemanor.com/events/music-bingo/question-mark-collage-of-music-notes-icons/" TargetMode="External"/><Relationship Id="rId12" Type="http://schemas.openxmlformats.org/officeDocument/2006/relationships/hyperlink" Target="https://mglerner.github.io/posts/drum-head-normal-modes-with-movies.html" TargetMode="External"/><Relationship Id="rId2" Type="http://schemas.openxmlformats.org/officeDocument/2006/relationships/hyperlink" Target="https://www.acs.psu.edu/drussell/demo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wt.phys.unsw.edu.au/jw/flutes.v.clarinets.html" TargetMode="External"/><Relationship Id="rId11" Type="http://schemas.openxmlformats.org/officeDocument/2006/relationships/hyperlink" Target="https://www.youtube.com/watch?v=LNNQvG0jWtw" TargetMode="External"/><Relationship Id="rId5" Type="http://schemas.openxmlformats.org/officeDocument/2006/relationships/hyperlink" Target="https://bagend.com/products/application/pipe-organ-supplemental-low-frequency-systems/" TargetMode="External"/><Relationship Id="rId10" Type="http://schemas.openxmlformats.org/officeDocument/2006/relationships/hyperlink" Target="https://www.youtube.com/watch?v=1PsGZq5sLrw" TargetMode="External"/><Relationship Id="rId4" Type="http://schemas.openxmlformats.org/officeDocument/2006/relationships/hyperlink" Target="http://wallpapercave.com/sound-wave-wallpaper" TargetMode="External"/><Relationship Id="rId9" Type="http://schemas.openxmlformats.org/officeDocument/2006/relationships/hyperlink" Target="https://www.youtube.com/watch?v=nGKffdaI4P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newt.phys.unsw.edu.au/jw/Bows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6845F-10C2-4802-91C9-821F28831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25"/>
            <a:ext cx="12222480" cy="76390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54FE2-D90B-439D-B28E-B50C5B0EF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31" y="2472312"/>
            <a:ext cx="515112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200" dirty="0">
                <a:solidFill>
                  <a:srgbClr val="FFFFFF"/>
                </a:solidFill>
              </a:rPr>
              <a:t>Music and sound from a physicist‘s point of 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5D34D2-3B9A-4E0C-837C-3CAE19744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931" y="6047100"/>
            <a:ext cx="4823229" cy="5405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A talk by Simon Brauburger</a:t>
            </a:r>
          </a:p>
        </p:txBody>
      </p:sp>
    </p:spTree>
    <p:extLst>
      <p:ext uri="{BB962C8B-B14F-4D97-AF65-F5344CB8AC3E}">
        <p14:creationId xmlns:p14="http://schemas.microsoft.com/office/powerpoint/2010/main" val="3083188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CEF7-F43A-4A6F-B227-EB8376A0C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200" dirty="0"/>
              <a:t>Overtone examples: String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CC8492B-803D-4063-AA91-031C6C8DEA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31818"/>
                <a:ext cx="4910667" cy="4351338"/>
              </a:xfrm>
            </p:spPr>
            <p:txBody>
              <a:bodyPr/>
              <a:lstStyle/>
              <a:p>
                <a:r>
                  <a:rPr lang="de-DE" sz="2600" dirty="0"/>
                  <a:t>Propagation velocity </a:t>
                </a:r>
                <a14:m>
                  <m:oMath xmlns:m="http://schemas.openxmlformats.org/officeDocument/2006/math">
                    <m:r>
                      <a:rPr lang="de-DE" sz="26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sz="2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2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de-DE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</m:oMath>
                </a14:m>
                <a:r>
                  <a:rPr lang="de-DE" sz="2600" dirty="0"/>
                  <a:t> </a:t>
                </a:r>
              </a:p>
              <a:p>
                <a:pPr lvl="1"/>
                <a:r>
                  <a:rPr lang="de-DE" sz="2200" dirty="0"/>
                  <a:t>T: tension force</a:t>
                </a:r>
              </a:p>
              <a:p>
                <a:pPr lvl="1"/>
                <a:r>
                  <a:rPr lang="de-DE" sz="2200" dirty="0"/>
                  <a:t>µ: linear mass density </a:t>
                </a:r>
              </a:p>
              <a:p>
                <a:r>
                  <a:rPr lang="de-DE" sz="2600" dirty="0"/>
                  <a:t>Fixing at 0 and L implies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26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br>
                  <a:rPr lang="de-DE" sz="2600" dirty="0"/>
                </a:br>
                <a:r>
                  <a:rPr lang="de-DE" sz="2600" dirty="0"/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26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de-DE" sz="26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260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de-DE" sz="2600" i="1" smtClean="0">
                        <a:latin typeface="Cambria Math" panose="02040503050406030204" pitchFamily="18" charset="0"/>
                      </a:rPr>
                      <m:t>⋅</m:t>
                    </m:r>
                    <m:rad>
                      <m:radPr>
                        <m:degHide m:val="on"/>
                        <m:ctrlPr>
                          <a:rPr lang="de-DE" sz="2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60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de-DE" sz="260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</m:oMath>
                </a14:m>
                <a:endParaRPr lang="de-DE" sz="2600" dirty="0"/>
              </a:p>
              <a:p>
                <a:pPr lvl="1"/>
                <a:r>
                  <a:rPr lang="de-DE" sz="2200" dirty="0"/>
                  <a:t>Thicker strings = lower frequency</a:t>
                </a:r>
              </a:p>
              <a:p>
                <a:pPr lvl="1"/>
                <a:r>
                  <a:rPr lang="de-DE" sz="2200" dirty="0"/>
                  <a:t>Shortening string by playing increases frequency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CC8492B-803D-4063-AA91-031C6C8DEA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31818"/>
                <a:ext cx="4910667" cy="4351338"/>
              </a:xfrm>
              <a:blipFill>
                <a:blip r:embed="rId2"/>
                <a:stretch>
                  <a:fillRect l="-18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846D0D7-05E2-43B7-B4AF-0F89F8F2E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66" y="2143046"/>
            <a:ext cx="5686545" cy="372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EC8A-A2B9-4BB1-A223-3476BD48B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Overtone examples: String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54FF9-C401-4023-9E85-BCC16E46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4351338"/>
          </a:xfrm>
        </p:spPr>
        <p:txBody>
          <a:bodyPr/>
          <a:lstStyle/>
          <a:p>
            <a:r>
              <a:rPr lang="de-DE" dirty="0"/>
              <a:t>Plucking string with pick or finger displaces string in triangular shape</a:t>
            </a:r>
          </a:p>
          <a:p>
            <a:r>
              <a:rPr lang="de-DE" dirty="0"/>
              <a:t>Fourier decomposition of shape yields coefficients of respective harmonic, which then make up the frequency spectrum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25127-A578-40CE-98FA-5214393D4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48" y="3428999"/>
            <a:ext cx="9351017" cy="3063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DD8D0-555A-4987-958A-9B17D8A52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49" y="3429000"/>
            <a:ext cx="9359901" cy="311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B0EF4-9795-46F8-8621-988869282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Overtone examples: String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AF60F-0ECE-4557-8306-806022D7A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69" y="1798320"/>
            <a:ext cx="10833587" cy="4694555"/>
          </a:xfrm>
        </p:spPr>
      </p:pic>
    </p:spTree>
    <p:extLst>
      <p:ext uri="{BB962C8B-B14F-4D97-AF65-F5344CB8AC3E}">
        <p14:creationId xmlns:p14="http://schemas.microsoft.com/office/powerpoint/2010/main" val="110790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DD96A-190C-4FFC-B5A4-AB193063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Overtone examples: String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73D3C2-2AD7-4B64-87F5-1998A50E8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60" y="1955511"/>
            <a:ext cx="3992879" cy="4537364"/>
          </a:xfrm>
        </p:spPr>
      </p:pic>
    </p:spTree>
    <p:extLst>
      <p:ext uri="{BB962C8B-B14F-4D97-AF65-F5344CB8AC3E}">
        <p14:creationId xmlns:p14="http://schemas.microsoft.com/office/powerpoint/2010/main" val="1736719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D2CF9-059A-4FD2-B2C8-3701A92CF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21039" cy="1325563"/>
          </a:xfrm>
        </p:spPr>
        <p:txBody>
          <a:bodyPr>
            <a:normAutofit/>
          </a:bodyPr>
          <a:lstStyle/>
          <a:p>
            <a:r>
              <a:rPr lang="de-DE" sz="4000" dirty="0"/>
              <a:t>Overtone Examples: Pipes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7E161-F92B-43D8-BFAC-13FCF287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1914525"/>
            <a:ext cx="664845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4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E904-EF2C-4DD9-8D09-BFE9B220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Overtone Examples: Pipes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76013051-2204-44DC-8ACD-0069F803A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02"/>
          <a:stretch/>
        </p:blipFill>
        <p:spPr>
          <a:xfrm>
            <a:off x="4749189" y="1911025"/>
            <a:ext cx="6859335" cy="426352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CF8904-4526-4376-8973-EF53ABDD304D}"/>
                  </a:ext>
                </a:extLst>
              </p:cNvPr>
              <p:cNvSpPr txBox="1"/>
              <p:nvPr/>
            </p:nvSpPr>
            <p:spPr>
              <a:xfrm>
                <a:off x="583476" y="1690688"/>
                <a:ext cx="4054207" cy="5217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400" dirty="0">
                    <a:solidFill>
                      <a:schemeClr val="bg1"/>
                    </a:solidFill>
                  </a:rPr>
                  <a:t>Resonance occurs when air is free to vibrate (constant waveform), stronger attenuation if it is not </a:t>
                </a:r>
              </a:p>
              <a:p>
                <a:r>
                  <a:rPr lang="de-DE" sz="2400" dirty="0">
                    <a:solidFill>
                      <a:schemeClr val="bg1"/>
                    </a:solidFill>
                  </a:rPr>
                  <a:t>Condititions: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sz="2400" dirty="0">
                    <a:solidFill>
                      <a:schemeClr val="bg1"/>
                    </a:solidFill>
                  </a:rPr>
                  <a:t>Pressure zero at open ends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sz="2400" dirty="0">
                    <a:solidFill>
                      <a:schemeClr val="bg1"/>
                    </a:solidFill>
                  </a:rPr>
                  <a:t>No movement at closed ends → pressure maximum/minimum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400" dirty="0">
                    <a:solidFill>
                      <a:schemeClr val="bg1"/>
                    </a:solidFill>
                  </a:rPr>
                  <a:t>Resonance frequencies:</a:t>
                </a:r>
              </a:p>
              <a:p>
                <a:pPr lvl="1"/>
                <a:r>
                  <a:rPr lang="de-DE" sz="2000" dirty="0">
                    <a:solidFill>
                      <a:schemeClr val="bg1"/>
                    </a:solidFill>
                  </a:rPr>
                  <a:t>f</a:t>
                </a:r>
                <a:r>
                  <a:rPr lang="de-DE" sz="2000" baseline="-25000" dirty="0">
                    <a:solidFill>
                      <a:schemeClr val="bg1"/>
                    </a:solidFill>
                  </a:rPr>
                  <a:t>open</a:t>
                </a:r>
                <a:r>
                  <a:rPr lang="de-DE" sz="2000" dirty="0">
                    <a:solidFill>
                      <a:schemeClr val="bg1"/>
                    </a:solidFill>
                  </a:rPr>
                  <a:t>      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𝑠𝑜𝑢𝑛𝑑</m:t>
                            </m:r>
                          </m:sub>
                        </m:sSub>
                      </m:num>
                      <m:den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de-DE" sz="2000" dirty="0">
                    <a:solidFill>
                      <a:schemeClr val="bg1"/>
                    </a:solidFill>
                  </a:rPr>
                  <a:t>f</a:t>
                </a:r>
                <a:r>
                  <a:rPr lang="de-DE" sz="2000" baseline="-25000" dirty="0">
                    <a:solidFill>
                      <a:schemeClr val="bg1"/>
                    </a:solidFill>
                  </a:rPr>
                  <a:t>semi-open  </a:t>
                </a:r>
                <a:r>
                  <a:rPr lang="de-DE" sz="2000" dirty="0">
                    <a:solidFill>
                      <a:schemeClr val="bg1"/>
                    </a:solidFill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𝑠𝑜𝑢𝑛𝑑</m:t>
                            </m:r>
                          </m:sub>
                        </m:sSub>
                      </m:num>
                      <m:den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∗(</m:t>
                    </m:r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  <a:p>
                <a:endParaRPr lang="de-DE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CF8904-4526-4376-8973-EF53ABDD3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76" y="1690688"/>
                <a:ext cx="4054207" cy="5217134"/>
              </a:xfrm>
              <a:prstGeom prst="rect">
                <a:avLst/>
              </a:prstGeom>
              <a:blipFill>
                <a:blip r:embed="rId4"/>
                <a:stretch>
                  <a:fillRect l="-2406" t="-935" r="-30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7AEE071-3FED-4A92-870C-938CC2B486A5}"/>
              </a:ext>
            </a:extLst>
          </p:cNvPr>
          <p:cNvSpPr txBox="1"/>
          <p:nvPr/>
        </p:nvSpPr>
        <p:spPr>
          <a:xfrm>
            <a:off x="9243152" y="3591499"/>
            <a:ext cx="19279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Even harmonics are absent</a:t>
            </a:r>
          </a:p>
        </p:txBody>
      </p:sp>
    </p:spTree>
    <p:extLst>
      <p:ext uri="{BB962C8B-B14F-4D97-AF65-F5344CB8AC3E}">
        <p14:creationId xmlns:p14="http://schemas.microsoft.com/office/powerpoint/2010/main" val="20539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0DE9-4270-4507-B9E2-7DE40DFE3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404" y="307802"/>
            <a:ext cx="10515600" cy="1325563"/>
          </a:xfrm>
        </p:spPr>
        <p:txBody>
          <a:bodyPr/>
          <a:lstStyle/>
          <a:p>
            <a:r>
              <a:rPr lang="de-DE" dirty="0"/>
              <a:t>Overtone Examples: Flute (Open pipe)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F6C6-300B-486A-8195-42B212FF7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Opening holes (white circles) of the flute forces pressure nodes and changes the allowed modes and the pitch of f</a:t>
            </a:r>
            <a:r>
              <a:rPr lang="de-DE" baseline="-25000" dirty="0"/>
              <a:t>0</a:t>
            </a:r>
            <a:r>
              <a:rPr lang="de-DE" dirty="0"/>
              <a:t>:</a:t>
            </a:r>
          </a:p>
          <a:p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729C4-D460-4E30-9A43-CD0D8EFF7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64" y="2671274"/>
            <a:ext cx="6351071" cy="1273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DC0E6E-10B9-4EDB-B2A8-1433E6767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64" y="4134155"/>
            <a:ext cx="6369481" cy="1094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8795A-8E42-4BED-B498-FBFE37DBC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54" y="5420467"/>
            <a:ext cx="6369481" cy="9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28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5BCD90-4305-4982-8E5F-BD9B9A252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Overtone Examples: Drum modes</a:t>
            </a:r>
          </a:p>
        </p:txBody>
      </p:sp>
      <p:pic>
        <p:nvPicPr>
          <p:cNvPr id="6" name="2020-12-19-20-49-45">
            <a:hlinkClick r:id="" action="ppaction://media"/>
            <a:extLst>
              <a:ext uri="{FF2B5EF4-FFF2-40B4-BE49-F238E27FC236}">
                <a16:creationId xmlns:a16="http://schemas.microsoft.com/office/drawing/2014/main" id="{4D2382A0-A651-4C2E-80B5-61DCF02D2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030438"/>
            <a:ext cx="4967687" cy="4113514"/>
          </a:xfrm>
          <a:prstGeom prst="rect">
            <a:avLst/>
          </a:prstGeom>
        </p:spPr>
      </p:pic>
      <p:pic>
        <p:nvPicPr>
          <p:cNvPr id="7" name="2020-12-19-20-50-30">
            <a:hlinkClick r:id="" action="ppaction://media"/>
            <a:extLst>
              <a:ext uri="{FF2B5EF4-FFF2-40B4-BE49-F238E27FC236}">
                <a16:creationId xmlns:a16="http://schemas.microsoft.com/office/drawing/2014/main" id="{C9F32108-BF70-4455-AB33-7E9DBDB6C6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6676" y="2030438"/>
            <a:ext cx="4967687" cy="411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2937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F78F4-6752-4ACF-B5C4-D2AC0BC0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Overtone Examples: Guitar modes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6D6623-B015-4006-B2C1-36E5E2557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564" y="1825625"/>
            <a:ext cx="66948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86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61A47-4A5A-48D4-9EE7-2D4082F0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900" dirty="0"/>
              <a:t>Frequency dependent sensitivity of human hearing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D3959A-132A-48AD-BB20-247FF1767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60" y="1690688"/>
            <a:ext cx="7117079" cy="4704050"/>
          </a:xfrm>
        </p:spPr>
      </p:pic>
    </p:spTree>
    <p:extLst>
      <p:ext uri="{BB962C8B-B14F-4D97-AF65-F5344CB8AC3E}">
        <p14:creationId xmlns:p14="http://schemas.microsoft.com/office/powerpoint/2010/main" val="2809281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BD54-E70C-4044-A99F-D62E01A86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426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"Music is a hidden practice of the soul, which does not know that it is doing mathematics.“ - Leibniz</a:t>
            </a:r>
            <a:endParaRPr lang="de-DE" sz="5400" dirty="0"/>
          </a:p>
          <a:p>
            <a:endParaRPr lang="de-DE" sz="5400" dirty="0"/>
          </a:p>
        </p:txBody>
      </p:sp>
    </p:spTree>
    <p:extLst>
      <p:ext uri="{BB962C8B-B14F-4D97-AF65-F5344CB8AC3E}">
        <p14:creationId xmlns:p14="http://schemas.microsoft.com/office/powerpoint/2010/main" val="1280303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5CB3-B67A-4011-BF98-8E391B90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0D2D0-556A-49F4-9272-7DE8D0F0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97128" cy="4351338"/>
          </a:xfrm>
        </p:spPr>
        <p:txBody>
          <a:bodyPr>
            <a:normAutofit fontScale="92500"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Sound consists of really tiny pressure and velocity fluctuations, leading to the description as a wave with constant velocity</a:t>
            </a:r>
          </a:p>
          <a:p>
            <a:r>
              <a:rPr lang="de-DE" sz="3200" dirty="0"/>
              <a:t>Different musical sounds are distinguished by their frequency spectrum</a:t>
            </a:r>
          </a:p>
          <a:p>
            <a:r>
              <a:rPr lang="de-DE" sz="3200" dirty="0"/>
              <a:t> This spectrum is a result of: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sz="2800" dirty="0"/>
              <a:t>Different drivings/excitations (plucking, blowing...)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sz="2800" dirty="0"/>
              <a:t>Resonances in different parts of the instrument (pipe, body, bridge,...)</a:t>
            </a:r>
          </a:p>
          <a:p>
            <a:r>
              <a:rPr lang="de-DE" sz="3200" dirty="0"/>
              <a:t>The physics of sound is a really underrated approach of understanding wave mechanics (personal opinion)</a:t>
            </a:r>
          </a:p>
        </p:txBody>
      </p:sp>
    </p:spTree>
    <p:extLst>
      <p:ext uri="{BB962C8B-B14F-4D97-AF65-F5344CB8AC3E}">
        <p14:creationId xmlns:p14="http://schemas.microsoft.com/office/powerpoint/2010/main" val="35763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BC2AB-9749-48CB-A374-016B67C4C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7A832-7610-474F-B84C-12756B79E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1800" dirty="0"/>
              <a:t>Text Books</a:t>
            </a:r>
          </a:p>
          <a:p>
            <a:pPr lvl="1"/>
            <a:r>
              <a:rPr lang="de-DE" sz="1600" dirty="0"/>
              <a:t>The Physics of Musical Instruments (2nd ed), Fletcher/Rossing, Springer 1998</a:t>
            </a:r>
          </a:p>
          <a:p>
            <a:pPr lvl="1"/>
            <a:r>
              <a:rPr lang="de-DE" sz="1600" dirty="0"/>
              <a:t>Acoustics (3rd ed), Pierce, Springer 2019</a:t>
            </a:r>
          </a:p>
          <a:p>
            <a:r>
              <a:rPr lang="de-DE" sz="2000" dirty="0"/>
              <a:t>Websites</a:t>
            </a:r>
          </a:p>
          <a:p>
            <a:pPr lvl="1"/>
            <a:r>
              <a:rPr lang="de-DE" sz="1600" dirty="0">
                <a:hlinkClick r:id="rId2"/>
              </a:rPr>
              <a:t>https://www.acs.psu.edu/drussell/demos.html</a:t>
            </a:r>
            <a:r>
              <a:rPr lang="de-DE" sz="1600" dirty="0"/>
              <a:t> (highly recommended)</a:t>
            </a:r>
          </a:p>
          <a:p>
            <a:pPr lvl="1"/>
            <a:r>
              <a:rPr lang="de-DE" sz="1600" dirty="0">
                <a:hlinkClick r:id="rId3"/>
              </a:rPr>
              <a:t>https://newt.phys.unsw.edu.au/jw/basics.html</a:t>
            </a:r>
            <a:r>
              <a:rPr lang="de-DE" sz="1600" dirty="0"/>
              <a:t>  (also highly recommended, both websites have lots of very insightful animations)</a:t>
            </a:r>
          </a:p>
          <a:p>
            <a:r>
              <a:rPr lang="de-DE" sz="1800" dirty="0"/>
              <a:t>Pictures</a:t>
            </a:r>
          </a:p>
          <a:p>
            <a:pPr lvl="1"/>
            <a:r>
              <a:rPr lang="de-DE" sz="1400" dirty="0"/>
              <a:t>Beginning slide: </a:t>
            </a:r>
            <a:r>
              <a:rPr lang="de-DE" sz="1400" dirty="0">
                <a:hlinkClick r:id="rId4"/>
              </a:rPr>
              <a:t>http://wallpapercave.com/sound-wave-wallpaper</a:t>
            </a:r>
            <a:endParaRPr lang="de-DE" sz="1400" dirty="0"/>
          </a:p>
          <a:p>
            <a:pPr lvl="1"/>
            <a:r>
              <a:rPr lang="de-DE" sz="1400" dirty="0"/>
              <a:t>Organ Pipes: </a:t>
            </a:r>
            <a:r>
              <a:rPr lang="de-DE" sz="1400" dirty="0">
                <a:hlinkClick r:id="rId5"/>
              </a:rPr>
              <a:t>https://bagend.com/products/application/pipe-organ-supplemental-low-frequency-systems/</a:t>
            </a:r>
            <a:endParaRPr lang="de-DE" sz="1400" dirty="0"/>
          </a:p>
          <a:p>
            <a:pPr lvl="1"/>
            <a:r>
              <a:rPr lang="de-DE" sz="1400" dirty="0"/>
              <a:t>Pipe modes: </a:t>
            </a:r>
            <a:r>
              <a:rPr lang="de-DE" sz="1400" dirty="0">
                <a:hlinkClick r:id="rId6"/>
              </a:rPr>
              <a:t>https://newt.phys.unsw.edu.au/jw/flutes.v.clarinets.html</a:t>
            </a:r>
            <a:endParaRPr lang="de-DE" sz="1400" dirty="0"/>
          </a:p>
          <a:p>
            <a:pPr lvl="1"/>
            <a:r>
              <a:rPr lang="de-DE" sz="1400" dirty="0"/>
              <a:t>Question mark sign: </a:t>
            </a:r>
            <a:r>
              <a:rPr lang="de-DE" sz="1400" dirty="0">
                <a:hlinkClick r:id="rId7"/>
              </a:rPr>
              <a:t>https://www.oakemanor.com/events/music-bingo/question-mark-collage-of-music-notes-icons/</a:t>
            </a:r>
            <a:endParaRPr lang="de-DE" sz="1400" dirty="0"/>
          </a:p>
          <a:p>
            <a:pPr lvl="1"/>
            <a:r>
              <a:rPr lang="de-DE" sz="1400" dirty="0"/>
              <a:t>Guitar body modes, circuit analogy: Book by Fletcher (see above), page 251+254</a:t>
            </a:r>
          </a:p>
          <a:p>
            <a:pPr lvl="1"/>
            <a:r>
              <a:rPr lang="de-DE" sz="1400" dirty="0"/>
              <a:t>Schlieren Photography: </a:t>
            </a:r>
            <a:r>
              <a:rPr lang="de-DE" sz="1400" dirty="0">
                <a:hlinkClick r:id="rId8"/>
              </a:rPr>
              <a:t>https://www.youtube.com/watch?v=px3oVGXr4mo</a:t>
            </a:r>
            <a:endParaRPr lang="de-DE" sz="1400" dirty="0"/>
          </a:p>
          <a:p>
            <a:r>
              <a:rPr lang="de-DE" sz="1800" dirty="0"/>
              <a:t>Videos/Gifs</a:t>
            </a:r>
          </a:p>
          <a:p>
            <a:pPr lvl="1"/>
            <a:r>
              <a:rPr lang="de-DE" sz="1600" dirty="0"/>
              <a:t>Moving speaker: </a:t>
            </a:r>
            <a:r>
              <a:rPr lang="de-DE" sz="1600" dirty="0">
                <a:hlinkClick r:id="rId9"/>
              </a:rPr>
              <a:t>https://www.youtube.com/watch?v=nGKffdaI4Pg</a:t>
            </a:r>
            <a:r>
              <a:rPr lang="de-DE" sz="1600" dirty="0"/>
              <a:t> </a:t>
            </a:r>
          </a:p>
          <a:p>
            <a:pPr lvl="1"/>
            <a:r>
              <a:rPr lang="de-DE" sz="1600" dirty="0"/>
              <a:t>Falling book: </a:t>
            </a:r>
            <a:r>
              <a:rPr lang="de-DE" sz="1600" dirty="0">
                <a:hlinkClick r:id="rId8"/>
              </a:rPr>
              <a:t>https://www.youtube.com/watch?v=px3oVGXr4mo</a:t>
            </a:r>
            <a:endParaRPr lang="de-DE" sz="1600" dirty="0"/>
          </a:p>
          <a:p>
            <a:pPr lvl="1"/>
            <a:r>
              <a:rPr lang="de-DE" sz="1600" dirty="0"/>
              <a:t>Wave propagation: </a:t>
            </a:r>
            <a:r>
              <a:rPr lang="de-DE" sz="1600" dirty="0">
                <a:hlinkClick r:id="rId10"/>
              </a:rPr>
              <a:t>https://www.youtube.com/watch?v=1PsGZq5sLrw</a:t>
            </a:r>
            <a:r>
              <a:rPr lang="de-DE" sz="1600" dirty="0"/>
              <a:t> </a:t>
            </a:r>
          </a:p>
          <a:p>
            <a:pPr lvl="1"/>
            <a:r>
              <a:rPr lang="de-DE" sz="1600" dirty="0"/>
              <a:t>Plucking guitar string: </a:t>
            </a:r>
            <a:r>
              <a:rPr lang="de-DE" sz="1600" dirty="0">
                <a:hlinkClick r:id="rId11"/>
              </a:rPr>
              <a:t>https://www.youtube.com/watch?v=LNNQvG0jWtw</a:t>
            </a:r>
            <a:r>
              <a:rPr lang="de-DE" sz="1600" dirty="0"/>
              <a:t> </a:t>
            </a:r>
          </a:p>
          <a:p>
            <a:pPr lvl="1"/>
            <a:r>
              <a:rPr lang="de-DE" sz="1600" dirty="0"/>
              <a:t>Drum modes: </a:t>
            </a:r>
            <a:r>
              <a:rPr lang="de-DE" sz="1600" dirty="0">
                <a:hlinkClick r:id="rId12"/>
              </a:rPr>
              <a:t>https://mglerner.github.io/posts/drum-head-normal-modes-with-movies.html</a:t>
            </a:r>
            <a:r>
              <a:rPr lang="de-DE" sz="1600" dirty="0"/>
              <a:t> </a:t>
            </a:r>
          </a:p>
          <a:p>
            <a:pPr lvl="1"/>
            <a:r>
              <a:rPr lang="de-DE" sz="1600" dirty="0"/>
              <a:t>Cat song: </a:t>
            </a:r>
            <a:r>
              <a:rPr lang="de-DE" sz="1600" dirty="0">
                <a:hlinkClick r:id="rId13"/>
              </a:rPr>
              <a:t>https://www.youtube.com/watch?v=BHup81lEjqo</a:t>
            </a:r>
            <a:endParaRPr lang="de-DE" sz="1600" dirty="0"/>
          </a:p>
          <a:p>
            <a:pPr lvl="1"/>
            <a:r>
              <a:rPr lang="de-DE" sz="1600" dirty="0"/>
              <a:t>All other Gifs: </a:t>
            </a:r>
            <a:r>
              <a:rPr lang="de-DE" sz="1600" dirty="0">
                <a:hlinkClick r:id="rId2"/>
              </a:rPr>
              <a:t>https://www.acs.psu.edu/drussell/demos.html</a:t>
            </a:r>
            <a:endParaRPr lang="de-DE" sz="1600" dirty="0"/>
          </a:p>
          <a:p>
            <a:pPr marL="0" indent="0">
              <a:buNone/>
            </a:pPr>
            <a:r>
              <a:rPr lang="de-DE" sz="2000" dirty="0"/>
              <a:t>All Websites accessed in between 13th and 20th December 2020</a:t>
            </a:r>
          </a:p>
          <a:p>
            <a:pPr lvl="1"/>
            <a:endParaRPr lang="de-DE" sz="1600" dirty="0"/>
          </a:p>
          <a:p>
            <a:endParaRPr lang="de-DE" sz="1800" dirty="0"/>
          </a:p>
          <a:p>
            <a:pPr lvl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06809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288BD-7CFE-4E0D-879B-B90AB7D9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Time for 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57E022-F489-4C6E-89F5-6F5C2819D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92" y="1825625"/>
            <a:ext cx="3066615" cy="4351338"/>
          </a:xfrm>
        </p:spPr>
      </p:pic>
    </p:spTree>
    <p:extLst>
      <p:ext uri="{BB962C8B-B14F-4D97-AF65-F5344CB8AC3E}">
        <p14:creationId xmlns:p14="http://schemas.microsoft.com/office/powerpoint/2010/main" val="1528744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0A8A-11E1-452E-A5EA-386EF341B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200" dirty="0"/>
              <a:t>Backup #1: Alternative description with Circuits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85C29360-C124-4680-9C46-EC0887931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0651" y="1825625"/>
            <a:ext cx="74906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64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9E8B-1A43-4264-953F-B6200270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#2: Stick-Slip motion of Violin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127854-67A8-410C-9064-FDF3B8B0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30275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>
                <a:hlinkClick r:id="rId2"/>
              </a:rPr>
              <a:t>https://newt.phys.unsw.edu.au/jw/Bows.html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818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705F0-8B0D-47DF-8398-D26306E7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#3: Schlieren Photography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62FBE9-E6A2-4108-B4C8-2D2B3F9A0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352" y="1825625"/>
            <a:ext cx="77772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62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D9C5-7318-455A-B1E1-910BB63B6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#4: </a:t>
            </a:r>
            <a:r>
              <a:rPr lang="de-DE" dirty="0">
                <a:solidFill>
                  <a:schemeClr val="bg1"/>
                </a:solidFill>
              </a:rPr>
              <a:t>Linear Acoustic Equations: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9301A4-13F6-4FBE-9411-EECA3578B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7293" y="2801572"/>
            <a:ext cx="4417413" cy="3403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093DF0-C570-4A33-BA09-9B486D8FF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073" y="1760287"/>
            <a:ext cx="5915851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14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B06D8-1480-4D36-899A-1C16B2FF75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116378" cy="4351338"/>
              </a:xfrm>
            </p:spPr>
            <p:txBody>
              <a:bodyPr>
                <a:noAutofit/>
              </a:bodyPr>
              <a:lstStyle/>
              <a:p>
                <a:r>
                  <a:rPr lang="de-DE" sz="2400" dirty="0"/>
                  <a:t>To understand transmission, we need the definition of </a:t>
                </a:r>
                <a:r>
                  <a:rPr lang="de-DE" sz="2400" i="1" dirty="0"/>
                  <a:t>Impedance: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de-DE" sz="2400" b="0" i="1" dirty="0"/>
              </a:p>
              <a:p>
                <a:pPr lvl="1"/>
                <a:r>
                  <a:rPr lang="de-DE" sz="2000" dirty="0"/>
                  <a:t>„How much pressure difference is needed for a certain velocity“</a:t>
                </a:r>
              </a:p>
              <a:p>
                <a:pPr lvl="1"/>
                <a:r>
                  <a:rPr lang="de-DE" sz="2000" dirty="0"/>
                  <a:t>Similar to electrodynamic impedance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den>
                    </m:f>
                  </m:oMath>
                </a14:m>
                <a:endParaRPr lang="de-DE" sz="2000" dirty="0"/>
              </a:p>
              <a:p>
                <a:pPr lvl="1"/>
                <a:r>
                  <a:rPr lang="de-DE" sz="2000" dirty="0"/>
                  <a:t>In 1D-case only material dependent</a:t>
                </a:r>
              </a:p>
              <a:p>
                <a:r>
                  <a:rPr lang="de-DE" sz="2400" dirty="0"/>
                  <a:t>We consider the 1D-case here:</a:t>
                </a:r>
                <a:br>
                  <a:rPr lang="de-DE" sz="2400" dirty="0"/>
                </a:br>
                <a:r>
                  <a:rPr lang="de-DE" sz="2400" dirty="0"/>
                  <a:t>wave traveling in one medium</a:t>
                </a:r>
                <a:br>
                  <a:rPr lang="de-DE" sz="2400" dirty="0"/>
                </a:br>
                <a:r>
                  <a:rPr lang="de-DE" sz="2400" dirty="0"/>
                  <a:t>(with impedance z</a:t>
                </a:r>
                <a:r>
                  <a:rPr lang="de-DE" sz="2400" baseline="-25000" dirty="0"/>
                  <a:t>1</a:t>
                </a:r>
                <a:r>
                  <a:rPr lang="de-DE" sz="2400" dirty="0"/>
                  <a:t>)</a:t>
                </a:r>
                <a:br>
                  <a:rPr lang="de-DE" sz="2400" dirty="0"/>
                </a:br>
                <a:r>
                  <a:rPr lang="de-DE" sz="2400" dirty="0"/>
                  <a:t>and then entering a second medium </a:t>
                </a:r>
                <a:br>
                  <a:rPr lang="de-DE" sz="2400" dirty="0"/>
                </a:br>
                <a:r>
                  <a:rPr lang="de-DE" sz="2400" dirty="0"/>
                  <a:t>(with impedance z</a:t>
                </a:r>
                <a:r>
                  <a:rPr lang="de-DE" sz="2400" baseline="-25000" dirty="0"/>
                  <a:t>2</a:t>
                </a:r>
                <a:r>
                  <a:rPr lang="de-DE" sz="2400" dirty="0"/>
                  <a:t>) </a:t>
                </a:r>
              </a:p>
              <a:p>
                <a:r>
                  <a:rPr lang="de-DE" sz="2400" dirty="0"/>
                  <a:t>Conditions at interface:</a:t>
                </a:r>
              </a:p>
              <a:p>
                <a:pPr marL="914400" lvl="1" indent="-4572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de-DE" sz="1800" dirty="0"/>
                  <a:t>Continuity of pressure: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800" dirty="0"/>
                  <a:t> </a:t>
                </a:r>
              </a:p>
              <a:p>
                <a:pPr marL="914400" lvl="1" indent="-4572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de-DE" sz="1800" dirty="0"/>
                  <a:t>Continuity of velocity: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800" dirty="0"/>
                  <a:t> ↔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de-DE" sz="18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de-DE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de-DE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B06D8-1480-4D36-899A-1C16B2FF75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116378" cy="4351338"/>
              </a:xfrm>
              <a:blipFill>
                <a:blip r:embed="rId2"/>
                <a:stretch>
                  <a:fillRect l="-713" t="-840" b="-110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43737E93-66C5-47B2-80C8-354D727AF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Transmission of sound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943066-17F9-4AD1-9C07-C981128C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464" y="3429000"/>
            <a:ext cx="5453113" cy="233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5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B06D8-1480-4D36-899A-1C16B2FF75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87124"/>
                <a:ext cx="11116378" cy="4351338"/>
              </a:xfrm>
            </p:spPr>
            <p:txBody>
              <a:bodyPr>
                <a:noAutofit/>
              </a:bodyPr>
              <a:lstStyle/>
              <a:p>
                <a:r>
                  <a:rPr lang="de-DE" sz="2400" dirty="0"/>
                  <a:t>Percentage of transmitted intensity: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de-DE" sz="2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de-DE" sz="2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de-DE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de-DE" sz="2000" dirty="0"/>
              </a:p>
              <a:p>
                <a:r>
                  <a:rPr lang="de-DE" sz="2400" dirty="0"/>
                  <a:t>The smaller the difference between impedances, the more transmission</a:t>
                </a:r>
              </a:p>
              <a:p>
                <a:pPr lvl="1"/>
                <a:r>
                  <a:rPr lang="de-DE" sz="1800" dirty="0"/>
                  <a:t>Propagation in free space: 100% transmission</a:t>
                </a:r>
              </a:p>
              <a:p>
                <a:pPr lvl="1"/>
                <a:r>
                  <a:rPr lang="de-DE" sz="1800" dirty="0"/>
                  <a:t>Reflection at a wall</a:t>
                </a:r>
              </a:p>
              <a:p>
                <a:pPr lvl="1"/>
                <a:r>
                  <a:rPr lang="de-DE" sz="1800" dirty="0"/>
                  <a:t>Example: z</a:t>
                </a:r>
                <a:r>
                  <a:rPr lang="de-DE" sz="1800" baseline="-25000" dirty="0"/>
                  <a:t>2</a:t>
                </a:r>
                <a:r>
                  <a:rPr lang="de-DE" sz="1800" dirty="0"/>
                  <a:t>=100 z</a:t>
                </a:r>
                <a:r>
                  <a:rPr lang="de-DE" sz="1800" baseline="-25000" dirty="0"/>
                  <a:t>1</a:t>
                </a:r>
                <a:r>
                  <a:rPr lang="de-DE" sz="1800" dirty="0"/>
                  <a:t> →</a:t>
                </a:r>
                <a14:m>
                  <m:oMath xmlns:m="http://schemas.openxmlformats.org/officeDocument/2006/math"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sz="1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400</m:t>
                        </m:r>
                      </m:num>
                      <m:den>
                        <m:sSup>
                          <m:sSup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101</m:t>
                            </m:r>
                          </m:e>
                          <m:sup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180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≈4%</m:t>
                    </m:r>
                  </m:oMath>
                </a14:m>
                <a:endParaRPr lang="de-DE" sz="1800" dirty="0"/>
              </a:p>
              <a:p>
                <a:r>
                  <a:rPr lang="de-DE" sz="2400" dirty="0"/>
                  <a:t>„Impedance bridging“ can be used: inserting medium with impedance z</a:t>
                </a:r>
                <a:r>
                  <a:rPr lang="de-DE" sz="2400" baseline="-25000" dirty="0"/>
                  <a:t>12</a:t>
                </a:r>
                <a:r>
                  <a:rPr lang="de-DE" sz="2400" dirty="0"/>
                  <a:t> in between increases transmission</a:t>
                </a:r>
              </a:p>
              <a:p>
                <a:pPr lvl="1"/>
                <a:r>
                  <a:rPr lang="de-DE" sz="1600" dirty="0"/>
                  <a:t>Example: z</a:t>
                </a:r>
                <a:r>
                  <a:rPr lang="de-DE" sz="1600" baseline="-25000" dirty="0"/>
                  <a:t>12</a:t>
                </a:r>
                <a:r>
                  <a:rPr lang="de-DE" sz="1600" dirty="0"/>
                  <a:t>=10 z</a:t>
                </a:r>
                <a:r>
                  <a:rPr lang="de-DE" sz="1600" baseline="-25000" dirty="0"/>
                  <a:t>1</a:t>
                </a:r>
                <a:r>
                  <a:rPr lang="de-DE" sz="1600" dirty="0"/>
                  <a:t> 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sz="1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sz="1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=4∗</m:t>
                    </m:r>
                    <m:f>
                      <m:f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sSup>
                          <m:sSup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e>
                          <m:sup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∗4∗</m:t>
                    </m:r>
                    <m:f>
                      <m:f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num>
                      <m:den>
                        <m:sSup>
                          <m:sSup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110</m:t>
                            </m:r>
                          </m:e>
                          <m:sup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16∗</m:t>
                    </m:r>
                    <m:f>
                      <m:fPr>
                        <m:ctrlPr>
                          <a:rPr lang="de-DE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  <m:sup>
                            <m:r>
                              <a:rPr lang="de-DE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11 %</m:t>
                    </m:r>
                  </m:oMath>
                </a14:m>
                <a:endParaRPr lang="de-DE" sz="1800" dirty="0"/>
              </a:p>
              <a:p>
                <a:r>
                  <a:rPr lang="de-DE" sz="2400" dirty="0"/>
                  <a:t>instrument bodies decreasing impedance mismatch between oscillating parts and air</a:t>
                </a:r>
              </a:p>
              <a:p>
                <a:pPr lvl="1"/>
                <a:r>
                  <a:rPr lang="de-DE" sz="1800" dirty="0"/>
                  <a:t>In 3D much more complicated, frequency dependent, antiproportional to surface A</a:t>
                </a:r>
              </a:p>
              <a:p>
                <a:pPr lvl="1"/>
                <a:r>
                  <a:rPr lang="de-DE" sz="1800" dirty="0"/>
                  <a:t>Examples: Horns, cell phone on table, guitar</a:t>
                </a:r>
              </a:p>
              <a:p>
                <a:pPr lvl="1"/>
                <a:endParaRPr lang="de-DE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B06D8-1480-4D36-899A-1C16B2FF75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87124"/>
                <a:ext cx="11116378" cy="4351338"/>
              </a:xfrm>
              <a:blipFill>
                <a:blip r:embed="rId2"/>
                <a:stretch>
                  <a:fillRect l="-768" t="-280" b="-39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43737E93-66C5-47B2-80C8-354D727AF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Transmission of sound</a:t>
            </a:r>
          </a:p>
        </p:txBody>
      </p:sp>
    </p:spTree>
    <p:extLst>
      <p:ext uri="{BB962C8B-B14F-4D97-AF65-F5344CB8AC3E}">
        <p14:creationId xmlns:p14="http://schemas.microsoft.com/office/powerpoint/2010/main" val="281728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206-C85C-4C21-A125-00EC143A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Cat song</a:t>
            </a:r>
          </a:p>
        </p:txBody>
      </p:sp>
      <p:pic>
        <p:nvPicPr>
          <p:cNvPr id="4" name="Venetian Snares - Look (from Songs About My Cats 2001)">
            <a:hlinkClick r:id="" action="ppaction://media"/>
            <a:extLst>
              <a:ext uri="{FF2B5EF4-FFF2-40B4-BE49-F238E27FC236}">
                <a16:creationId xmlns:a16="http://schemas.microsoft.com/office/drawing/2014/main" id="{A2356CDA-4493-4F38-8604-4561B660F68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43" end="5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833" y="1825625"/>
            <a:ext cx="8304333" cy="4667250"/>
          </a:xfrm>
        </p:spPr>
      </p:pic>
    </p:spTree>
    <p:extLst>
      <p:ext uri="{BB962C8B-B14F-4D97-AF65-F5344CB8AC3E}">
        <p14:creationId xmlns:p14="http://schemas.microsoft.com/office/powerpoint/2010/main" val="185041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B7DB-75D9-4975-9871-8B1A34C6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5C3D5-8CC4-45C2-89FD-921C5063E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What is sound?</a:t>
            </a:r>
          </a:p>
          <a:p>
            <a:r>
              <a:rPr lang="de-DE" sz="3600" dirty="0">
                <a:solidFill>
                  <a:schemeClr val="bg1"/>
                </a:solidFill>
              </a:rPr>
              <a:t>Sound wave equation</a:t>
            </a:r>
          </a:p>
          <a:p>
            <a:r>
              <a:rPr lang="de-DE" sz="3600" dirty="0">
                <a:solidFill>
                  <a:schemeClr val="bg1"/>
                </a:solidFill>
              </a:rPr>
              <a:t>Different kinds of sound</a:t>
            </a:r>
          </a:p>
          <a:p>
            <a:r>
              <a:rPr lang="de-DE" sz="3600" dirty="0">
                <a:solidFill>
                  <a:schemeClr val="bg1"/>
                </a:solidFill>
              </a:rPr>
              <a:t>Examples:</a:t>
            </a:r>
            <a:endParaRPr lang="de-DE" sz="3200" dirty="0">
              <a:solidFill>
                <a:schemeClr val="bg1"/>
              </a:solidFill>
            </a:endParaRPr>
          </a:p>
          <a:p>
            <a:pPr lvl="1"/>
            <a:r>
              <a:rPr lang="de-DE" sz="2800" dirty="0"/>
              <a:t>S</a:t>
            </a:r>
            <a:r>
              <a:rPr lang="de-DE" sz="2800" dirty="0">
                <a:solidFill>
                  <a:schemeClr val="bg1"/>
                </a:solidFill>
              </a:rPr>
              <a:t>tring </a:t>
            </a:r>
          </a:p>
          <a:p>
            <a:pPr lvl="1"/>
            <a:r>
              <a:rPr lang="de-DE" sz="2800" dirty="0">
                <a:solidFill>
                  <a:schemeClr val="bg1"/>
                </a:solidFill>
              </a:rPr>
              <a:t>Pipe</a:t>
            </a:r>
          </a:p>
          <a:p>
            <a:pPr lvl="1"/>
            <a:r>
              <a:rPr lang="de-DE" sz="2800" dirty="0">
                <a:solidFill>
                  <a:schemeClr val="bg1"/>
                </a:solidFill>
              </a:rPr>
              <a:t>Drum </a:t>
            </a:r>
          </a:p>
          <a:p>
            <a:pPr lvl="1"/>
            <a:r>
              <a:rPr lang="de-DE" sz="2800" dirty="0">
                <a:solidFill>
                  <a:schemeClr val="bg1"/>
                </a:solidFill>
              </a:rPr>
              <a:t>Guitar</a:t>
            </a:r>
            <a:endParaRPr lang="de-DE" sz="3200" dirty="0">
              <a:solidFill>
                <a:schemeClr val="bg1"/>
              </a:solidFill>
            </a:endParaRPr>
          </a:p>
          <a:p>
            <a:r>
              <a:rPr lang="de-DE" sz="3600" dirty="0">
                <a:solidFill>
                  <a:schemeClr val="bg1"/>
                </a:solidFill>
              </a:rPr>
              <a:t>Conclusion</a:t>
            </a:r>
          </a:p>
          <a:p>
            <a:r>
              <a:rPr lang="de-DE" sz="3600" dirty="0"/>
              <a:t>Discussion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94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08CA29-F649-4BAA-97E4-DC2AE290D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95" y="340518"/>
            <a:ext cx="7941809" cy="6176963"/>
          </a:xfrm>
        </p:spPr>
      </p:pic>
    </p:spTree>
    <p:extLst>
      <p:ext uri="{BB962C8B-B14F-4D97-AF65-F5344CB8AC3E}">
        <p14:creationId xmlns:p14="http://schemas.microsoft.com/office/powerpoint/2010/main" val="1410587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4323AE-F46B-43C7-92EF-F23DEB450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458" y="330689"/>
            <a:ext cx="7967084" cy="6196621"/>
          </a:xfrm>
        </p:spPr>
      </p:pic>
    </p:spTree>
    <p:extLst>
      <p:ext uri="{BB962C8B-B14F-4D97-AF65-F5344CB8AC3E}">
        <p14:creationId xmlns:p14="http://schemas.microsoft.com/office/powerpoint/2010/main" val="3758704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C6191-BBFA-4384-87D8-396A51CE2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Pressure and decibels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AB7EB5-9FBC-4129-9699-DF1F845A66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7239000" cy="4351338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de-DE" dirty="0"/>
                  <a:t>reference value hearing treshold at p</a:t>
                </a:r>
                <a:r>
                  <a:rPr lang="de-DE" baseline="-25000" dirty="0"/>
                  <a:t>0</a:t>
                </a:r>
                <a:r>
                  <a:rPr lang="de-DE" dirty="0"/>
                  <a:t>=10</a:t>
                </a:r>
                <a:r>
                  <a:rPr lang="de-DE" baseline="30000" dirty="0"/>
                  <a:t>-5 </a:t>
                </a:r>
                <a:r>
                  <a:rPr lang="de-DE" dirty="0"/>
                  <a:t>pa </a:t>
                </a:r>
              </a:p>
              <a:p>
                <a:pPr marL="0" indent="0">
                  <a:buNone/>
                </a:pPr>
                <a:r>
                  <a:rPr lang="de-DE" dirty="0"/>
                  <a:t>	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𝑎𝑡𝑚</m:t>
                            </m:r>
                          </m:sub>
                        </m:sSub>
                      </m:den>
                    </m:f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endParaRPr lang="de-DE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de-DE" dirty="0"/>
                  <a:t>	→ linear approximation possible</a:t>
                </a:r>
                <a:endParaRPr lang="de-DE" dirty="0">
                  <a:solidFill>
                    <a:schemeClr val="bg1"/>
                  </a:solidFill>
                </a:endParaRPr>
              </a:p>
              <a:p>
                <a:r>
                  <a:rPr lang="de-DE" dirty="0">
                    <a:solidFill>
                      <a:schemeClr val="bg1"/>
                    </a:solidFill>
                  </a:rPr>
                  <a:t>Decibel scale is used to describe pressure</a:t>
                </a:r>
                <a:br>
                  <a:rPr lang="de-DE" dirty="0">
                    <a:solidFill>
                      <a:schemeClr val="bg1"/>
                    </a:solidFill>
                  </a:rPr>
                </a:br>
                <a:r>
                  <a:rPr lang="de-DE" dirty="0">
                    <a:solidFill>
                      <a:schemeClr val="bg1"/>
                    </a:solidFill>
                  </a:rPr>
                  <a:t>difference magnitude</a:t>
                </a:r>
              </a:p>
              <a:p>
                <a:pPr lvl="1"/>
                <a:r>
                  <a:rPr lang="de-DE" dirty="0">
                    <a:solidFill>
                      <a:schemeClr val="bg1"/>
                    </a:solidFill>
                  </a:rPr>
                  <a:t>Hearing treshold is at 0 dB </a:t>
                </a:r>
              </a:p>
              <a:p>
                <a:pPr lvl="1"/>
                <a:r>
                  <a:rPr lang="de-DE" dirty="0"/>
                  <a:t>20 dB is a difference of one order of magnitude</a:t>
                </a:r>
                <a:endParaRPr lang="de-DE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de-DE" dirty="0"/>
                  <a:t>Brownian motion is around -23 dB, so only</a:t>
                </a:r>
                <a:br>
                  <a:rPr lang="de-DE" dirty="0"/>
                </a:br>
                <a:r>
                  <a:rPr lang="de-DE" dirty="0"/>
                  <a:t>one magnitude below treshold!</a:t>
                </a:r>
                <a:endParaRPr lang="de-DE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de-DE" sz="36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AB7EB5-9FBC-4129-9699-DF1F845A66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7239000" cy="4351338"/>
              </a:xfrm>
              <a:blipFill>
                <a:blip r:embed="rId3"/>
                <a:stretch>
                  <a:fillRect l="-1516" t="-2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0D93014-A4DD-490D-8F8C-E2B0E8AF2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6" y="353999"/>
            <a:ext cx="3800746" cy="61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1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9D912-9436-4B9D-A332-7432C036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What is sound?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5B69A-7544-4CD9-A1F1-B8F00D897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63" y="2226014"/>
            <a:ext cx="5116970" cy="28825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25DA3-F2EA-4436-B04D-3DE0B1895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89533" cy="4253442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Particles moving into a certain direction</a:t>
            </a:r>
          </a:p>
          <a:p>
            <a:r>
              <a:rPr lang="de-DE" dirty="0">
                <a:solidFill>
                  <a:schemeClr val="bg1"/>
                </a:solidFill>
              </a:rPr>
              <a:t>But: ambient air is densely packed,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thus particles quickly collide with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other ones and transfer their energy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>
                <a:solidFill>
                  <a:schemeClr val="bg1"/>
                </a:solidFill>
              </a:rPr>
              <a:t>Free path length for N</a:t>
            </a:r>
            <a:r>
              <a:rPr lang="de-DE" baseline="-25000" dirty="0">
                <a:solidFill>
                  <a:schemeClr val="bg1"/>
                </a:solidFill>
              </a:rPr>
              <a:t>2 </a:t>
            </a:r>
            <a:r>
              <a:rPr lang="de-DE" dirty="0">
                <a:solidFill>
                  <a:schemeClr val="bg1"/>
                </a:solidFill>
              </a:rPr>
              <a:t>at 1 bar is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around 60nm → </a:t>
            </a:r>
            <a:r>
              <a:rPr lang="de-DE" dirty="0">
                <a:solidFill>
                  <a:schemeClr val="bg1"/>
                </a:solidFill>
                <a:cs typeface="Adobe Arabic" panose="02040503050201020203" pitchFamily="18" charset="-78"/>
              </a:rPr>
              <a:t>&gt;</a:t>
            </a:r>
            <a:r>
              <a:rPr lang="de-DE" dirty="0">
                <a:solidFill>
                  <a:schemeClr val="bg1"/>
                </a:solidFill>
              </a:rPr>
              <a:t>10</a:t>
            </a:r>
            <a:r>
              <a:rPr lang="de-DE" baseline="30000" dirty="0"/>
              <a:t>5</a:t>
            </a:r>
            <a:r>
              <a:rPr lang="de-DE" baseline="30000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collisions per cm)</a:t>
            </a:r>
          </a:p>
          <a:p>
            <a:r>
              <a:rPr lang="de-DE" dirty="0">
                <a:solidFill>
                  <a:schemeClr val="bg1"/>
                </a:solidFill>
              </a:rPr>
              <a:t>Air at room temperature already moves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 by itself, but only has little fluctuations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 around the mean velocity of zero (thermodynamics)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FF5CF-1D96-437B-873A-7FF5D4B54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763" y="2226014"/>
            <a:ext cx="5116970" cy="2913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95D68-0ED5-445C-AF57-9AE19B202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63" y="2256581"/>
            <a:ext cx="5116970" cy="28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7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0617-E27C-4D83-A5B0-F95464573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What is sound?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1D07FB-7557-4B6B-9139-544C6E661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8" y="2164080"/>
            <a:ext cx="11018520" cy="3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D5581-A9EE-40F3-9240-FEFEFC1B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Sound wave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F16493-59E7-43BE-AC8C-3FA4249EC5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016251"/>
                <a:ext cx="10515600" cy="29765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de-DE" dirty="0"/>
                  <a:t>The description of sound as a wave seems obvious, but is pretty significant and allows to use all tools available to deal with waves</a:t>
                </a:r>
              </a:p>
              <a:p>
                <a:r>
                  <a:rPr lang="de-DE" dirty="0"/>
                  <a:t>Sound velocity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𝑎𝑡𝑚</m:t>
                                </m:r>
                              </m:sub>
                            </m:sSub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e>
                    </m:ra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≈331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de-DE" dirty="0"/>
                  <a:t> (at 0°C, temperature-dependent)</a:t>
                </a:r>
              </a:p>
              <a:p>
                <a:pPr lvl="1"/>
                <a:r>
                  <a:rPr lang="de-DE" dirty="0"/>
                  <a:t>For each medium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 constant and not frequency dependent, which makes the life of acousticians a lot easier</a:t>
                </a:r>
              </a:p>
              <a:p>
                <a:pPr lvl="1"/>
                <a:r>
                  <a:rPr lang="de-DE" dirty="0"/>
                  <a:t>adiabatic coefficient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=1.4</m:t>
                    </m:r>
                  </m:oMath>
                </a14:m>
                <a:r>
                  <a:rPr lang="de-DE" dirty="0"/>
                  <a:t> (for air), as sound actually is an adiabatic process:</a:t>
                </a:r>
                <a:br>
                  <a:rPr lang="de-DE" dirty="0"/>
                </a:br>
                <a:r>
                  <a:rPr lang="de-DE" dirty="0"/>
                  <a:t>for audible frequencies pressure changes too fast for the temperature to adapt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F16493-59E7-43BE-AC8C-3FA4249EC5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016251"/>
                <a:ext cx="10515600" cy="2976563"/>
              </a:xfrm>
              <a:blipFill>
                <a:blip r:embed="rId3"/>
                <a:stretch>
                  <a:fillRect l="-928" t="-4098" r="-12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3B50CB6-2712-4126-8BB3-68203E90E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296" y="1524433"/>
            <a:ext cx="3889407" cy="11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9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0D8780-5800-4642-914C-058DDDCB4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81" y="1690688"/>
            <a:ext cx="7901238" cy="445103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ACD217F-2E3E-4A1A-9E7B-CBE9F617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Different kinds of sound</a:t>
            </a:r>
          </a:p>
        </p:txBody>
      </p:sp>
    </p:spTree>
    <p:extLst>
      <p:ext uri="{BB962C8B-B14F-4D97-AF65-F5344CB8AC3E}">
        <p14:creationId xmlns:p14="http://schemas.microsoft.com/office/powerpoint/2010/main" val="165128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84D0-F92D-4EFE-B7E4-3BB9C83D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Different kinds of sound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4B9B07-A11E-4639-BC2A-75AA528062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106025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sz="3200" dirty="0"/>
                  <a:t>Easiest way to characterise sounds is their frequency spectrum</a:t>
                </a:r>
              </a:p>
              <a:p>
                <a:r>
                  <a:rPr lang="de-DE" sz="3200" dirty="0"/>
                  <a:t>Each musical tone has a fundamental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3200" dirty="0"/>
                  <a:t> more present in the spectrum. We perceive this as the pitch of the tone </a:t>
                </a:r>
              </a:p>
              <a:p>
                <a:r>
                  <a:rPr lang="de-DE" sz="3200" dirty="0"/>
                  <a:t>What distinguishes tones of the same pitch from each other?</a:t>
                </a:r>
              </a:p>
              <a:p>
                <a:pPr marL="0" indent="0">
                  <a:buNone/>
                </a:pPr>
                <a:r>
                  <a:rPr lang="de-DE" sz="3200" dirty="0"/>
                  <a:t>   → Different amplitudes of overtones, integer multiples of 	fundamental frequency: </a:t>
                </a:r>
                <a14:m>
                  <m:oMath xmlns:m="http://schemas.openxmlformats.org/officeDocument/2006/math">
                    <m:r>
                      <a:rPr lang="de-DE" sz="3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3200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de-DE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3200" baseline="-25000" dirty="0"/>
                  <a:t> </a:t>
                </a:r>
                <a:r>
                  <a:rPr lang="de-DE" sz="3200" dirty="0"/>
                  <a:t>(also called harmonics)</a:t>
                </a:r>
                <a:endParaRPr lang="de-DE" sz="3200" baseline="-25000" dirty="0"/>
              </a:p>
              <a:p>
                <a:endParaRPr lang="de-DE" sz="3200" i="1" baseline="-25000" dirty="0"/>
              </a:p>
              <a:p>
                <a:pPr marL="0" indent="0">
                  <a:buNone/>
                </a:pPr>
                <a:endParaRPr lang="de-DE" sz="3200" baseline="-25000" dirty="0"/>
              </a:p>
              <a:p>
                <a:pPr marL="0" indent="0">
                  <a:buNone/>
                </a:pPr>
                <a:endParaRPr lang="de-DE" sz="3200" baseline="-25000" dirty="0"/>
              </a:p>
              <a:p>
                <a:pPr marL="0" indent="0">
                  <a:buNone/>
                </a:pPr>
                <a:endParaRPr lang="de-DE" sz="2800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4B9B07-A11E-4639-BC2A-75AA528062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106025" cy="4351338"/>
              </a:xfrm>
              <a:blipFill>
                <a:blip r:embed="rId3"/>
                <a:stretch>
                  <a:fillRect l="-1388" t="-3782" r="-6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2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CEF7-F43A-4A6F-B227-EB8376A0C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200" dirty="0"/>
              <a:t>Overtone examples: String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5052C2-6CB3-45A3-822C-BA665E171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543459"/>
            <a:ext cx="8915400" cy="5022341"/>
          </a:xfrm>
        </p:spPr>
      </p:pic>
    </p:spTree>
    <p:extLst>
      <p:ext uri="{BB962C8B-B14F-4D97-AF65-F5344CB8AC3E}">
        <p14:creationId xmlns:p14="http://schemas.microsoft.com/office/powerpoint/2010/main" val="3559690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1311</Words>
  <Application>Microsoft Office PowerPoint</Application>
  <PresentationFormat>Widescreen</PresentationFormat>
  <Paragraphs>146</Paragraphs>
  <Slides>32</Slides>
  <Notes>10</Notes>
  <HiddenSlides>6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Office Theme</vt:lpstr>
      <vt:lpstr>Music and sound from a physicist‘s point of view</vt:lpstr>
      <vt:lpstr>PowerPoint Presentation</vt:lpstr>
      <vt:lpstr>Outline</vt:lpstr>
      <vt:lpstr>What is sound?</vt:lpstr>
      <vt:lpstr>What is sound?</vt:lpstr>
      <vt:lpstr>Sound wave equation</vt:lpstr>
      <vt:lpstr>Different kinds of sound</vt:lpstr>
      <vt:lpstr>Different kinds of sound</vt:lpstr>
      <vt:lpstr>Overtone examples: String</vt:lpstr>
      <vt:lpstr>Overtone examples: String</vt:lpstr>
      <vt:lpstr>Overtone examples: String</vt:lpstr>
      <vt:lpstr>Overtone examples: String</vt:lpstr>
      <vt:lpstr>Overtone examples: String</vt:lpstr>
      <vt:lpstr>Overtone Examples: Pipes</vt:lpstr>
      <vt:lpstr>Overtone Examples: Pipes</vt:lpstr>
      <vt:lpstr>Overtone Examples: Flute (Open pipe)</vt:lpstr>
      <vt:lpstr>Overtone Examples: Drum modes</vt:lpstr>
      <vt:lpstr>Overtone Examples: Guitar modes</vt:lpstr>
      <vt:lpstr>Frequency dependent sensitivity of human hearing</vt:lpstr>
      <vt:lpstr>Conclusion</vt:lpstr>
      <vt:lpstr>Sources</vt:lpstr>
      <vt:lpstr>Time for Questions</vt:lpstr>
      <vt:lpstr>Backup #1: Alternative description with Circuits</vt:lpstr>
      <vt:lpstr>Backup #2: Stick-Slip motion of Violin</vt:lpstr>
      <vt:lpstr>Backup #3: Schlieren Photography</vt:lpstr>
      <vt:lpstr>Backup #4: Linear Acoustic Equations:</vt:lpstr>
      <vt:lpstr>Transmission of sound</vt:lpstr>
      <vt:lpstr>Transmission of sound</vt:lpstr>
      <vt:lpstr>Cat song</vt:lpstr>
      <vt:lpstr>PowerPoint Presentation</vt:lpstr>
      <vt:lpstr>PowerPoint Presentation</vt:lpstr>
      <vt:lpstr>Pressure and decibels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Acoustics and Physics of Musical Instruments</dc:title>
  <dc:creator>Simon B</dc:creator>
  <cp:lastModifiedBy>Simon B</cp:lastModifiedBy>
  <cp:revision>150</cp:revision>
  <dcterms:created xsi:type="dcterms:W3CDTF">2020-12-14T16:11:17Z</dcterms:created>
  <dcterms:modified xsi:type="dcterms:W3CDTF">2020-12-23T14:44:16Z</dcterms:modified>
</cp:coreProperties>
</file>