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7" r:id="rId1"/>
  </p:sldMasterIdLst>
  <p:notesMasterIdLst>
    <p:notesMasterId r:id="rId43"/>
  </p:notesMasterIdLst>
  <p:sldIdLst>
    <p:sldId id="296" r:id="rId2"/>
    <p:sldId id="322" r:id="rId3"/>
    <p:sldId id="297" r:id="rId4"/>
    <p:sldId id="290" r:id="rId5"/>
    <p:sldId id="271" r:id="rId6"/>
    <p:sldId id="292" r:id="rId7"/>
    <p:sldId id="282" r:id="rId8"/>
    <p:sldId id="283" r:id="rId9"/>
    <p:sldId id="284" r:id="rId10"/>
    <p:sldId id="332" r:id="rId11"/>
    <p:sldId id="303" r:id="rId12"/>
    <p:sldId id="313" r:id="rId13"/>
    <p:sldId id="336" r:id="rId14"/>
    <p:sldId id="338" r:id="rId15"/>
    <p:sldId id="304" r:id="rId16"/>
    <p:sldId id="295" r:id="rId17"/>
    <p:sldId id="309" r:id="rId18"/>
    <p:sldId id="311" r:id="rId19"/>
    <p:sldId id="312" r:id="rId20"/>
    <p:sldId id="333" r:id="rId21"/>
    <p:sldId id="318" r:id="rId22"/>
    <p:sldId id="323" r:id="rId23"/>
    <p:sldId id="287" r:id="rId24"/>
    <p:sldId id="329" r:id="rId25"/>
    <p:sldId id="316" r:id="rId26"/>
    <p:sldId id="315" r:id="rId27"/>
    <p:sldId id="321" r:id="rId28"/>
    <p:sldId id="328" r:id="rId29"/>
    <p:sldId id="320" r:id="rId30"/>
    <p:sldId id="308" r:id="rId31"/>
    <p:sldId id="327" r:id="rId32"/>
    <p:sldId id="339" r:id="rId33"/>
    <p:sldId id="305" r:id="rId34"/>
    <p:sldId id="324" r:id="rId35"/>
    <p:sldId id="326" r:id="rId36"/>
    <p:sldId id="301" r:id="rId37"/>
    <p:sldId id="317" r:id="rId38"/>
    <p:sldId id="281" r:id="rId39"/>
    <p:sldId id="288" r:id="rId40"/>
    <p:sldId id="337" r:id="rId41"/>
    <p:sldId id="34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A715499-8010-46EF-A25F-C498247F50F9}">
          <p14:sldIdLst>
            <p14:sldId id="296"/>
            <p14:sldId id="322"/>
            <p14:sldId id="297"/>
            <p14:sldId id="290"/>
            <p14:sldId id="271"/>
            <p14:sldId id="292"/>
            <p14:sldId id="282"/>
            <p14:sldId id="283"/>
            <p14:sldId id="284"/>
            <p14:sldId id="332"/>
            <p14:sldId id="303"/>
            <p14:sldId id="313"/>
            <p14:sldId id="336"/>
            <p14:sldId id="338"/>
            <p14:sldId id="304"/>
            <p14:sldId id="295"/>
            <p14:sldId id="309"/>
            <p14:sldId id="311"/>
            <p14:sldId id="312"/>
            <p14:sldId id="333"/>
            <p14:sldId id="318"/>
            <p14:sldId id="323"/>
            <p14:sldId id="287"/>
            <p14:sldId id="329"/>
            <p14:sldId id="316"/>
            <p14:sldId id="315"/>
            <p14:sldId id="321"/>
            <p14:sldId id="328"/>
            <p14:sldId id="320"/>
            <p14:sldId id="308"/>
            <p14:sldId id="327"/>
            <p14:sldId id="339"/>
            <p14:sldId id="305"/>
            <p14:sldId id="324"/>
            <p14:sldId id="326"/>
            <p14:sldId id="301"/>
            <p14:sldId id="317"/>
            <p14:sldId id="281"/>
            <p14:sldId id="288"/>
            <p14:sldId id="337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14" autoAdjust="0"/>
    <p:restoredTop sz="89646" autoAdjust="0"/>
  </p:normalViewPr>
  <p:slideViewPr>
    <p:cSldViewPr snapToGrid="0">
      <p:cViewPr varScale="1">
        <p:scale>
          <a:sx n="74" d="100"/>
          <a:sy n="74" d="100"/>
        </p:scale>
        <p:origin x="11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DC69C-E6F8-4333-BEA7-9FD2AF3A5DC1}" type="datetimeFigureOut">
              <a:rPr lang="de-DE" smtClean="0"/>
              <a:t>10.01.2022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0295F-C23A-47A6-BC3B-698CD28E48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27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475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62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 infrared lasers have a wavelength of -1.2 m and the trapped particles are spherical beads of -4m.</a:t>
                </a:r>
              </a:p>
              <a:p>
                <a:endParaRPr lang="en-US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endParaRPr>
              </a:p>
              <a:p>
                <a:r>
                  <a:rPr lang="en-US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Conservation of linear momentum in arbitrary volume </a:t>
                </a:r>
              </a:p>
              <a:p>
                <a:r>
                  <a:rPr lang="en-US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Time average force</a:t>
                </a:r>
              </a:p>
              <a:p>
                <a:r>
                  <a:rPr lang="en-US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Infinite planar surface integration to get P radiation pressure and assuming incident plane wave </a:t>
                </a:r>
              </a:p>
              <a:p>
                <a:endParaRPr lang="en-US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endParaRPr>
              </a:p>
              <a:p>
                <a:endParaRPr lang="en-US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endParaRPr>
              </a:p>
              <a:p>
                <a:pPr/>
                <a:r>
                  <a:rPr lang="de-DE" sz="1200" i="0">
                    <a:latin typeface="Cambria Math" panose="02040503050406030204" pitchFamily="18" charset="0"/>
                  </a:rPr>
                  <a:t>𝑑/𝑑𝑡 𝑃_𝑚𝑒𝑐ℎ</a:t>
                </a:r>
                <a:r>
                  <a:rPr lang="de-DE" sz="1200" b="0" i="0">
                    <a:latin typeface="Cambria Math" panose="02040503050406030204" pitchFamily="18" charset="0"/>
                  </a:rPr>
                  <a:t>  ; </a:t>
                </a:r>
                <a:r>
                  <a:rPr lang="de-DE" sz="1200" i="0">
                    <a:latin typeface="Cambria Math" panose="02040503050406030204" pitchFamily="18" charset="0"/>
                  </a:rPr>
                  <a:t>𝑃_𝑓𝑖𝑒𝑙𝑑=1/𝑐^2  ∫16_𝑉▒〖[𝐸</a:t>
                </a:r>
                <a:r>
                  <a:rPr lang="de-DE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de-DE" sz="1200" i="0">
                    <a:latin typeface="Cambria Math" panose="02040503050406030204" pitchFamily="18" charset="0"/>
                  </a:rPr>
                  <a:t> 𝐻 ]  𝑑𝑉〗  </a:t>
                </a:r>
                <a:endParaRPr lang="de-DE" sz="1200" b="0" dirty="0"/>
              </a:p>
              <a:p>
                <a:endParaRPr lang="en-US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endParaRPr>
              </a:p>
              <a:p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relation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d/t P </a:t>
                </a:r>
                <a:r>
                  <a:rPr lang="de-DE" dirty="0" err="1"/>
                  <a:t>field</a:t>
                </a:r>
                <a:r>
                  <a:rPr lang="de-DE" dirty="0"/>
                  <a:t> and P </a:t>
                </a:r>
                <a:r>
                  <a:rPr lang="de-DE" dirty="0" err="1"/>
                  <a:t>mech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possible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derive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integral </a:t>
                </a:r>
                <a:r>
                  <a:rPr lang="de-DE" i="0">
                    <a:latin typeface="Cambria Math" panose="02040503050406030204" pitchFamily="18" charset="0"/>
                  </a:rPr>
                  <a:t>∫1▒〖</a:t>
                </a:r>
                <a:r>
                  <a:rPr lang="de-DE" b="0" i="0">
                    <a:latin typeface="Cambria Math" panose="02040503050406030204" pitchFamily="18" charset="0"/>
                  </a:rPr>
                  <a:t>𝑑𝑖𝑣 𝑇 𝑑𝑉〗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T </a:t>
                </a:r>
                <a:r>
                  <a:rPr lang="de-DE" dirty="0" err="1"/>
                  <a:t>being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Maxwell stress </a:t>
                </a:r>
                <a:r>
                  <a:rPr lang="de-DE" dirty="0" err="1"/>
                  <a:t>tensor</a:t>
                </a:r>
                <a:r>
                  <a:rPr lang="de-DE" dirty="0"/>
                  <a:t> and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calculate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the</a:t>
                </a:r>
                <a:r>
                  <a:rPr lang="de-DE" baseline="0" dirty="0"/>
                  <a:t> time </a:t>
                </a:r>
                <a:r>
                  <a:rPr lang="de-DE" baseline="0" dirty="0" err="1"/>
                  <a:t>averaged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force</a:t>
                </a:r>
                <a:r>
                  <a:rPr lang="de-DE" baseline="0" dirty="0"/>
                  <a:t> </a:t>
                </a:r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415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02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034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348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471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090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942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222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17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99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512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241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571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177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711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491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941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110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763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2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172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Hallo </a:t>
            </a:r>
            <a:r>
              <a:rPr lang="de-DE" dirty="0" err="1"/>
              <a:t>hallo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460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4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445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09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649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9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0295F-C23A-47A6-BC3B-698CD28E48D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74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C09-0DA7-4C01-913B-8D30D7AD3521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10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BBC-1F3B-450F-B166-67B98A6EA54C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41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2599-4EA9-4409-8731-7ECC6B6C2206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3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C501-75CE-48ED-8D02-3957765AC93B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276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80B6-6F0D-4613-89C1-2FDFFF6AB59C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17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66F2-71A4-4F6B-B0CA-19232990324A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408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2508-1002-410D-8F68-3B13A95CE2F2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448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D9E7-466B-43EE-9312-71A0D6A56470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53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EC18-DFBC-434A-82CE-26D1D57A7555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44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F9C-8A33-487C-B9FF-F6F0CEE10DEF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78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07CF-64E1-4115-B58D-2B5CE9F653A7}" type="datetime1">
              <a:rPr lang="de-DE" smtClean="0"/>
              <a:t>10.01.2022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56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B329-FC0B-4A46-B950-323236FEB4FA}" type="datetime1">
              <a:rPr lang="de-DE" smtClean="0"/>
              <a:t>10.01.2022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67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F864-33B5-442E-AB77-713E69E6B7E8}" type="datetime1">
              <a:rPr lang="de-DE" smtClean="0"/>
              <a:t>10.01.2022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01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5EAC-9F13-45FE-8666-736C3E488E93}" type="datetime1">
              <a:rPr lang="de-DE" smtClean="0"/>
              <a:t>10.01.2022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64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6A96-2FE6-4D36-AB43-EF157F5A115F}" type="datetime1">
              <a:rPr lang="de-DE" smtClean="0"/>
              <a:t>10.01.2022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60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3058-B14F-42AA-87A8-1B6E569B4C00}" type="datetime1">
              <a:rPr lang="de-DE" smtClean="0"/>
              <a:t>10.01.2022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65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DEF08-C189-4B1D-8897-2D5F93D977D9}" type="datetime1">
              <a:rPr lang="de-DE" smtClean="0"/>
              <a:t>10.01.2022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5901EF2-FAD3-45A5-B716-076D18D675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11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anced Technique Involving Femtosecond Laser and Optical ...">
            <a:extLst>
              <a:ext uri="{FF2B5EF4-FFF2-40B4-BE49-F238E27FC236}">
                <a16:creationId xmlns:a16="http://schemas.microsoft.com/office/drawing/2014/main" id="{761318FD-201B-4C08-9D6A-26139AD00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r="5323" b="2332"/>
          <a:stretch/>
        </p:blipFill>
        <p:spPr bwMode="auto">
          <a:xfrm>
            <a:off x="5097780" y="-1"/>
            <a:ext cx="7091044" cy="6858001"/>
          </a:xfrm>
          <a:custGeom>
            <a:avLst/>
            <a:gdLst/>
            <a:ahLst/>
            <a:cxnLst/>
            <a:rect l="l" t="t" r="r" b="b"/>
            <a:pathLst>
              <a:path w="7091044" h="6858001">
                <a:moveTo>
                  <a:pt x="405750" y="0"/>
                </a:moveTo>
                <a:lnTo>
                  <a:pt x="7091044" y="0"/>
                </a:lnTo>
                <a:lnTo>
                  <a:pt x="7091044" y="6858001"/>
                </a:lnTo>
                <a:lnTo>
                  <a:pt x="53572" y="6858001"/>
                </a:lnTo>
                <a:lnTo>
                  <a:pt x="1828991" y="4521201"/>
                </a:lnTo>
                <a:close/>
                <a:moveTo>
                  <a:pt x="0" y="0"/>
                </a:moveTo>
                <a:lnTo>
                  <a:pt x="405750" y="0"/>
                </a:lnTo>
                <a:lnTo>
                  <a:pt x="0" y="4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0E4051-8134-4B09-91FE-9BD026501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6" y="1678666"/>
            <a:ext cx="5123515" cy="2369093"/>
          </a:xfrm>
        </p:spPr>
        <p:txBody>
          <a:bodyPr>
            <a:normAutofit/>
          </a:bodyPr>
          <a:lstStyle/>
          <a:p>
            <a:r>
              <a:rPr lang="de-DE" sz="4800" dirty="0"/>
              <a:t>Optical </a:t>
            </a:r>
            <a:r>
              <a:rPr lang="de-DE" sz="4800" dirty="0" err="1"/>
              <a:t>tweezers</a:t>
            </a:r>
            <a:r>
              <a:rPr lang="de-DE" sz="4800" dirty="0"/>
              <a:t> in </a:t>
            </a:r>
            <a:r>
              <a:rPr lang="de-DE" sz="4800" dirty="0" err="1"/>
              <a:t>biophysical</a:t>
            </a:r>
            <a:r>
              <a:rPr lang="de-DE" sz="4800" dirty="0"/>
              <a:t> </a:t>
            </a:r>
            <a:r>
              <a:rPr lang="de-DE" sz="4800" dirty="0" err="1"/>
              <a:t>context</a:t>
            </a:r>
            <a:endParaRPr lang="de-DE" sz="48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CBC29D9-B441-4913-9547-44721CA3B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5113217" cy="1096901"/>
          </a:xfrm>
        </p:spPr>
        <p:txBody>
          <a:bodyPr>
            <a:normAutofit/>
          </a:bodyPr>
          <a:lstStyle/>
          <a:p>
            <a:r>
              <a:rPr lang="de-DE" sz="1600" dirty="0"/>
              <a:t>Seminar 21.12.21 </a:t>
            </a:r>
          </a:p>
          <a:p>
            <a:r>
              <a:rPr lang="de-DE" sz="1600" dirty="0"/>
              <a:t>Johanna Buck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7A85E05-9D34-4977-8352-DB3956997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DED616-E554-4DB6-9F28-08F38A64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23">
            <a:extLst>
              <a:ext uri="{FF2B5EF4-FFF2-40B4-BE49-F238E27FC236}">
                <a16:creationId xmlns:a16="http://schemas.microsoft.com/office/drawing/2014/main" id="{8CDA3497-1EDA-4EB3-9C27-4D9835D30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25">
            <a:extLst>
              <a:ext uri="{FF2B5EF4-FFF2-40B4-BE49-F238E27FC236}">
                <a16:creationId xmlns:a16="http://schemas.microsoft.com/office/drawing/2014/main" id="{41F9764E-9AA0-49A3-9EA2-885EE991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Isosceles Triangle 24">
            <a:extLst>
              <a:ext uri="{FF2B5EF4-FFF2-40B4-BE49-F238E27FC236}">
                <a16:creationId xmlns:a16="http://schemas.microsoft.com/office/drawing/2014/main" id="{FA3A4F4A-4DC4-43F2-AC2D-06211A812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84CFB374-B343-457A-B567-B4D784B1F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0597FEEE-1E11-4396-BB69-B43FA92F9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9">
            <a:extLst>
              <a:ext uri="{FF2B5EF4-FFF2-40B4-BE49-F238E27FC236}">
                <a16:creationId xmlns:a16="http://schemas.microsoft.com/office/drawing/2014/main" id="{A2DB2F81-3E68-4044-B7C2-03DEEC50D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29">
            <a:extLst>
              <a:ext uri="{FF2B5EF4-FFF2-40B4-BE49-F238E27FC236}">
                <a16:creationId xmlns:a16="http://schemas.microsoft.com/office/drawing/2014/main" id="{DC2F7294-2397-4C96-AB1E-E66CDEA3B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9788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9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21">
            <a:extLst>
              <a:ext uri="{FF2B5EF4-FFF2-40B4-BE49-F238E27FC236}">
                <a16:creationId xmlns:a16="http://schemas.microsoft.com/office/drawing/2014/main" id="{3950DEE9-4790-4F3D-BB9C-277CE26D1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B2947D-C69F-4DE5-B778-CA81D2B48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2E9926-3F70-429C-9B4A-968C30AEC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36A49A-07DD-405C-A974-AFBFB8470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4F0DCBA7-F85F-4941-B2B8-77962EAC4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85FA4F41-8776-4057-AAD5-D965AE99E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B88FDBB5-C49A-4F9A-90E5-FEE55A874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611D0489-23DB-49BD-80F9-E97704F64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15C2CFC5-35EA-4855-B56C-83797675D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7727F369-F776-4822-8787-66D11FC5C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1121880E-0D03-43F9-A7F6-06704D5D8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E3A6A2F3-7113-45D9-B2C7-F97F855E4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72F05F31-1D5A-42E0-AF3C-F3F1FD339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1" b="13756"/>
          <a:stretch/>
        </p:blipFill>
        <p:spPr bwMode="auto">
          <a:xfrm>
            <a:off x="681163" y="2725307"/>
            <a:ext cx="9034376" cy="37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el 8">
            <a:extLst>
              <a:ext uri="{FF2B5EF4-FFF2-40B4-BE49-F238E27FC236}">
                <a16:creationId xmlns:a16="http://schemas.microsoft.com/office/drawing/2014/main" id="{B9CA36DB-53A8-4D62-9B33-6DFA8A32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60" y="540907"/>
            <a:ext cx="8596668" cy="1320800"/>
          </a:xfrm>
        </p:spPr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The </a:t>
            </a:r>
            <a:r>
              <a:rPr lang="de-DE" dirty="0" err="1">
                <a:solidFill>
                  <a:srgbClr val="002060"/>
                </a:solidFill>
              </a:rPr>
              <a:t>Gaussian</a:t>
            </a:r>
            <a:r>
              <a:rPr lang="de-DE" dirty="0">
                <a:solidFill>
                  <a:srgbClr val="002060"/>
                </a:solidFill>
              </a:rPr>
              <a:t> beam </a:t>
            </a:r>
          </a:p>
        </p:txBody>
      </p:sp>
      <p:pic>
        <p:nvPicPr>
          <p:cNvPr id="4" name="Picture 2" descr="Mathematic model of the Gaussian laser-beam distribution ...">
            <a:extLst>
              <a:ext uri="{FF2B5EF4-FFF2-40B4-BE49-F238E27FC236}">
                <a16:creationId xmlns:a16="http://schemas.microsoft.com/office/drawing/2014/main" id="{AB04CCA8-2AF1-4D6E-ACC4-84EF58AE1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t="-1051" b="42852"/>
          <a:stretch/>
        </p:blipFill>
        <p:spPr bwMode="auto">
          <a:xfrm>
            <a:off x="576503" y="1221576"/>
            <a:ext cx="5915120" cy="253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DA63EDB-997F-4012-A828-B78E8E280001}"/>
                  </a:ext>
                </a:extLst>
              </p:cNvPr>
              <p:cNvSpPr txBox="1"/>
              <p:nvPr/>
            </p:nvSpPr>
            <p:spPr>
              <a:xfrm>
                <a:off x="7215857" y="1221576"/>
                <a:ext cx="2277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𝑅𝑎𝑦𝑙𝑒𝑖𝑔h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DA63EDB-997F-4012-A828-B78E8E280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857" y="1221576"/>
                <a:ext cx="2277931" cy="276999"/>
              </a:xfrm>
              <a:prstGeom prst="rect">
                <a:avLst/>
              </a:prstGeom>
              <a:blipFill>
                <a:blip r:embed="rId5"/>
                <a:stretch>
                  <a:fillRect l="-1877" r="-3217" b="-3478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04E2CDA0-3AB8-4C7D-A8B8-98E858AC7A5A}"/>
                  </a:ext>
                </a:extLst>
              </p:cNvPr>
              <p:cNvSpPr txBox="1"/>
              <p:nvPr/>
            </p:nvSpPr>
            <p:spPr>
              <a:xfrm>
                <a:off x="7198831" y="1676254"/>
                <a:ext cx="18324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𝑏𝑒𝑎𝑚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𝑤𝑎𝑖𝑠𝑡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04E2CDA0-3AB8-4C7D-A8B8-98E858AC7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831" y="1676254"/>
                <a:ext cx="1832489" cy="276999"/>
              </a:xfrm>
              <a:prstGeom prst="rect">
                <a:avLst/>
              </a:prstGeom>
              <a:blipFill>
                <a:blip r:embed="rId6"/>
                <a:stretch>
                  <a:fillRect l="-997" r="-2326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2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0594D6A-3ADF-44A5-BB15-B1B3E207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83096"/>
            <a:ext cx="8596668" cy="1320800"/>
          </a:xfrm>
        </p:spPr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Radiation </a:t>
            </a:r>
            <a:r>
              <a:rPr lang="de-DE" dirty="0" err="1">
                <a:solidFill>
                  <a:srgbClr val="002060"/>
                </a:solidFill>
              </a:rPr>
              <a:t>pressure</a:t>
            </a:r>
            <a:r>
              <a:rPr lang="de-DE" dirty="0">
                <a:solidFill>
                  <a:srgbClr val="00206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198E8E3-CACF-4F87-B69D-3E34DC41033F}"/>
                  </a:ext>
                </a:extLst>
              </p:cNvPr>
              <p:cNvSpPr txBox="1"/>
              <p:nvPr/>
            </p:nvSpPr>
            <p:spPr>
              <a:xfrm>
                <a:off x="904424" y="1604462"/>
                <a:ext cx="10080568" cy="3649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600" dirty="0"/>
                  <a:t>Force on matter due </a:t>
                </a:r>
                <a:r>
                  <a:rPr lang="de-DE" sz="3600" dirty="0" err="1"/>
                  <a:t>to</a:t>
                </a:r>
                <a:r>
                  <a:rPr lang="de-DE" sz="3600" dirty="0"/>
                  <a:t> EM-</a:t>
                </a:r>
                <a:r>
                  <a:rPr lang="de-DE" sz="3600" dirty="0" err="1"/>
                  <a:t>wave</a:t>
                </a:r>
                <a:endParaRPr lang="de-DE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𝑚𝑒𝑐h</m:t>
                          </m:r>
                        </m:sub>
                      </m:sSub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sz="3600" b="0" dirty="0"/>
              </a:p>
              <a:p>
                <a:endParaRPr lang="de-DE" sz="3600" b="0" dirty="0"/>
              </a:p>
              <a:p>
                <a:endParaRPr lang="de-DE" sz="3600" dirty="0"/>
              </a:p>
              <a:p>
                <a:r>
                  <a:rPr lang="de-DE" sz="3600" dirty="0"/>
                  <a:t>Radiation </a:t>
                </a:r>
                <a:r>
                  <a:rPr lang="de-DE" sz="3600" dirty="0" err="1"/>
                  <a:t>pressure</a:t>
                </a:r>
                <a:r>
                  <a:rPr lang="de-DE" sz="3600" dirty="0"/>
                  <a:t>: </a:t>
                </a:r>
              </a:p>
              <a:p>
                <a14:m>
                  <m:oMath xmlns:m="http://schemas.openxmlformats.org/officeDocument/2006/math"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 [ 1+ </m:t>
                    </m:r>
                    <m:d>
                      <m:dPr>
                        <m:begChr m:val="|"/>
                        <m:endChr m:val="|"/>
                        <m:ctrlPr>
                          <a:rPr lang="de-DE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sz="3600" dirty="0"/>
                  <a:t> ]</a:t>
                </a: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198E8E3-CACF-4F87-B69D-3E34DC410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24" y="1604462"/>
                <a:ext cx="10080568" cy="3649076"/>
              </a:xfrm>
              <a:prstGeom prst="rect">
                <a:avLst/>
              </a:prstGeom>
              <a:blipFill>
                <a:blip r:embed="rId3"/>
                <a:stretch>
                  <a:fillRect l="-1814" t="-2337" b="-20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913FC70-55A4-4302-89B1-1D3E2B368751}"/>
                  </a:ext>
                </a:extLst>
              </p:cNvPr>
              <p:cNvSpPr txBox="1"/>
              <p:nvPr/>
            </p:nvSpPr>
            <p:spPr>
              <a:xfrm>
                <a:off x="5555442" y="5093452"/>
                <a:ext cx="37185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𝑟𝑒𝑓𝑙𝑒𝑐𝑡𝑖𝑜𝑛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𝐼𝑛𝑡𝑒𝑛𝑠𝑖𝑡𝑦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913FC70-55A4-4302-89B1-1D3E2B368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442" y="5093452"/>
                <a:ext cx="3718560" cy="646331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733CF6D-8AF4-4C51-B5A5-F521DEFB972A}"/>
                  </a:ext>
                </a:extLst>
              </p:cNvPr>
              <p:cNvSpPr txBox="1"/>
              <p:nvPr/>
            </p:nvSpPr>
            <p:spPr>
              <a:xfrm>
                <a:off x="5555442" y="2865594"/>
                <a:ext cx="37185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𝑐h𝑎𝑟𝑔𝑒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𝑠𝑖𝑛𝑔𝑙𝑒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𝑝𝑎𝑟𝑡𝑖𝑐𝑙𝑒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𝑣𝑒𝑙𝑜𝑐𝑖𝑡𝑦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733CF6D-8AF4-4C51-B5A5-F521DEFB9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442" y="2865594"/>
                <a:ext cx="3718560" cy="646331"/>
              </a:xfrm>
              <a:prstGeom prst="rect">
                <a:avLst/>
              </a:prstGeom>
              <a:blipFill>
                <a:blip r:embed="rId5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2A3FEE19-3DB3-470E-BE39-8B908878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11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E0C96B2-1B15-41D8-85BC-6901D4A1C5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638" y="1930400"/>
                <a:ext cx="9599275" cy="5064617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Ray Optics Regime D&gt;&gt;λ</a:t>
                </a:r>
              </a:p>
              <a:p>
                <a:endParaRPr lang="en-US" sz="3200" dirty="0"/>
              </a:p>
              <a:p>
                <a:r>
                  <a:rPr lang="de-DE" sz="3200" dirty="0">
                    <a:solidFill>
                      <a:schemeClr val="tx1"/>
                    </a:solidFill>
                  </a:rPr>
                  <a:t>Rayleigh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scattering</a:t>
                </a:r>
                <a:r>
                  <a:rPr lang="de-DE" sz="3200" dirty="0">
                    <a:solidFill>
                      <a:schemeClr val="tx1"/>
                    </a:solidFill>
                  </a:rPr>
                  <a:t> D&lt;&lt;</a:t>
                </a:r>
                <a:r>
                  <a:rPr lang="el-GR" sz="3200" dirty="0">
                    <a:solidFill>
                      <a:schemeClr val="tx1"/>
                    </a:solidFill>
                  </a:rPr>
                  <a:t>λ</a:t>
                </a:r>
                <a:endParaRPr lang="de-DE" sz="3200" dirty="0">
                  <a:solidFill>
                    <a:schemeClr val="tx1"/>
                  </a:solidFill>
                </a:endParaRPr>
              </a:p>
              <a:p>
                <a:endParaRPr lang="de-DE" sz="3200" dirty="0">
                  <a:solidFill>
                    <a:schemeClr val="tx1"/>
                  </a:solidFill>
                </a:endParaRPr>
              </a:p>
              <a:p>
                <a:r>
                  <a:rPr lang="de-DE" sz="3200" dirty="0"/>
                  <a:t>Mie-Theory:  </a:t>
                </a:r>
                <a:r>
                  <a:rPr lang="de-DE" sz="3200" dirty="0">
                    <a:solidFill>
                      <a:schemeClr val="tx1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de-DE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l-GR" sz="3200" dirty="0">
                    <a:solidFill>
                      <a:schemeClr val="tx1"/>
                    </a:solidFill>
                  </a:rPr>
                  <a:t>λ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endParaRPr lang="de-DE" sz="32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E0C96B2-1B15-41D8-85BC-6901D4A1C5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638" y="1930400"/>
                <a:ext cx="9599275" cy="5064617"/>
              </a:xfrm>
              <a:blipFill>
                <a:blip r:embed="rId3"/>
                <a:stretch>
                  <a:fillRect l="-1017" t="-15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8">
            <a:extLst>
              <a:ext uri="{FF2B5EF4-FFF2-40B4-BE49-F238E27FC236}">
                <a16:creationId xmlns:a16="http://schemas.microsoft.com/office/drawing/2014/main" id="{2A339828-EE16-4247-9A2B-109B5426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Radiation </a:t>
            </a:r>
            <a:r>
              <a:rPr lang="de-DE" dirty="0" err="1">
                <a:solidFill>
                  <a:srgbClr val="002060"/>
                </a:solidFill>
              </a:rPr>
              <a:t>pressure</a:t>
            </a:r>
            <a:r>
              <a:rPr lang="de-DE" dirty="0">
                <a:solidFill>
                  <a:srgbClr val="002060"/>
                </a:solidFill>
              </a:rPr>
              <a:t> in different </a:t>
            </a:r>
            <a:r>
              <a:rPr lang="de-DE" dirty="0" err="1">
                <a:solidFill>
                  <a:srgbClr val="002060"/>
                </a:solidFill>
              </a:rPr>
              <a:t>regimes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73B0C0BA-1DE0-46A7-83AA-DB5F62F5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12</a:t>
            </a:fld>
            <a:endParaRPr lang="de-DE" sz="2500" dirty="0">
              <a:solidFill>
                <a:srgbClr val="002060"/>
              </a:solidFill>
            </a:endParaRPr>
          </a:p>
        </p:txBody>
      </p:sp>
      <p:pic>
        <p:nvPicPr>
          <p:cNvPr id="5" name="Picture 2" descr="figure1">
            <a:extLst>
              <a:ext uri="{FF2B5EF4-FFF2-40B4-BE49-F238E27FC236}">
                <a16:creationId xmlns:a16="http://schemas.microsoft.com/office/drawing/2014/main" id="{DFAA055E-CDDB-454C-B26E-A8B500EA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72" y="1681856"/>
            <a:ext cx="6109790" cy="41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F49BC-C095-460B-A39C-14A6AF52D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3" y="451588"/>
            <a:ext cx="11599024" cy="128963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Ray Optics Regime (D&gt;&gt;λ)</a:t>
            </a:r>
            <a:endParaRPr lang="de-DE" sz="3600" dirty="0">
              <a:solidFill>
                <a:srgbClr val="00206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BD4E5BC-6991-40EA-A109-390D30E132D8}"/>
              </a:ext>
            </a:extLst>
          </p:cNvPr>
          <p:cNvSpPr/>
          <p:nvPr/>
        </p:nvSpPr>
        <p:spPr>
          <a:xfrm>
            <a:off x="3904891" y="2835215"/>
            <a:ext cx="2662686" cy="26224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0C6588D-E151-4BF8-A2D4-A3A04947D95A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460740" y="3219261"/>
            <a:ext cx="283409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81BFE5C-F5FD-4D03-A3A7-24C1BF0F80AB}"/>
              </a:ext>
            </a:extLst>
          </p:cNvPr>
          <p:cNvCxnSpPr>
            <a:cxnSpLocks/>
          </p:cNvCxnSpPr>
          <p:nvPr/>
        </p:nvCxnSpPr>
        <p:spPr>
          <a:xfrm flipH="1" flipV="1">
            <a:off x="3966983" y="2598944"/>
            <a:ext cx="751072" cy="150115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963C844-2931-45BD-BB52-3A135AC36354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4294832" y="2810143"/>
            <a:ext cx="143701" cy="4091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50460F38-7C20-4E09-B93D-504C95CF0739}"/>
              </a:ext>
            </a:extLst>
          </p:cNvPr>
          <p:cNvCxnSpPr>
            <a:cxnSpLocks/>
          </p:cNvCxnSpPr>
          <p:nvPr/>
        </p:nvCxnSpPr>
        <p:spPr>
          <a:xfrm>
            <a:off x="4294831" y="3224077"/>
            <a:ext cx="2257391" cy="1011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8B2F143-D029-4B80-8162-93295888D9CC}"/>
              </a:ext>
            </a:extLst>
          </p:cNvPr>
          <p:cNvCxnSpPr>
            <a:cxnSpLocks/>
          </p:cNvCxnSpPr>
          <p:nvPr/>
        </p:nvCxnSpPr>
        <p:spPr>
          <a:xfrm>
            <a:off x="6556601" y="4234595"/>
            <a:ext cx="808840" cy="7412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DED3307E-0B10-48A4-84E0-5FCFC683D7E6}"/>
              </a:ext>
            </a:extLst>
          </p:cNvPr>
          <p:cNvSpPr txBox="1"/>
          <p:nvPr/>
        </p:nvSpPr>
        <p:spPr>
          <a:xfrm>
            <a:off x="7006780" y="4248045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2</a:t>
            </a:r>
            <a:r>
              <a:rPr lang="en-GB" dirty="0"/>
              <a:t> </a:t>
            </a:r>
            <a:endParaRPr lang="de-DE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6F93ED7-110C-4557-B907-95CC2E25D159}"/>
              </a:ext>
            </a:extLst>
          </p:cNvPr>
          <p:cNvSpPr txBox="1"/>
          <p:nvPr/>
        </p:nvSpPr>
        <p:spPr>
          <a:xfrm>
            <a:off x="4389565" y="2464934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r1 </a:t>
            </a:r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A8AB1C2-B857-4DB0-82A9-731A7AAE7FC3}"/>
              </a:ext>
            </a:extLst>
          </p:cNvPr>
          <p:cNvSpPr txBox="1"/>
          <p:nvPr/>
        </p:nvSpPr>
        <p:spPr>
          <a:xfrm>
            <a:off x="5021355" y="3273381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1</a:t>
            </a:r>
            <a:endParaRPr lang="de-DE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585C9D6-A3E2-4B01-8720-2F86C22AF4DD}"/>
              </a:ext>
            </a:extLst>
          </p:cNvPr>
          <p:cNvSpPr txBox="1"/>
          <p:nvPr/>
        </p:nvSpPr>
        <p:spPr>
          <a:xfrm>
            <a:off x="1437108" y="2835214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0</a:t>
            </a:r>
            <a:endParaRPr lang="de-DE" dirty="0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E4827D4-30DF-433A-9D81-FF8EF2758A06}"/>
              </a:ext>
            </a:extLst>
          </p:cNvPr>
          <p:cNvSpPr txBox="1"/>
          <p:nvPr/>
        </p:nvSpPr>
        <p:spPr>
          <a:xfrm>
            <a:off x="4798915" y="4989911"/>
            <a:ext cx="104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particle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C4B560-CD74-4C02-BD6D-09D602657880}"/>
              </a:ext>
            </a:extLst>
          </p:cNvPr>
          <p:cNvSpPr txBox="1"/>
          <p:nvPr/>
        </p:nvSpPr>
        <p:spPr>
          <a:xfrm>
            <a:off x="4020786" y="4449338"/>
            <a:ext cx="548091" cy="366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n2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3611299-0571-4F09-8DC4-DFAE26FE4E8B}"/>
              </a:ext>
            </a:extLst>
          </p:cNvPr>
          <p:cNvSpPr txBox="1"/>
          <p:nvPr/>
        </p:nvSpPr>
        <p:spPr>
          <a:xfrm>
            <a:off x="3694105" y="4606724"/>
            <a:ext cx="58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n1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1F3A459-7C71-43E1-89DC-5FD96BF2C204}"/>
              </a:ext>
            </a:extLst>
          </p:cNvPr>
          <p:cNvSpPr txBox="1"/>
          <p:nvPr/>
        </p:nvSpPr>
        <p:spPr>
          <a:xfrm>
            <a:off x="1046672" y="5482717"/>
            <a:ext cx="292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Refraction</a:t>
            </a:r>
            <a:r>
              <a:rPr lang="de-DE" dirty="0"/>
              <a:t> </a:t>
            </a:r>
            <a:r>
              <a:rPr lang="de-DE" dirty="0" err="1"/>
              <a:t>indices</a:t>
            </a:r>
            <a:r>
              <a:rPr lang="de-DE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8760CE2C-3BD5-4B0A-B711-B81CC8D98F3A}"/>
                  </a:ext>
                </a:extLst>
              </p:cNvPr>
              <p:cNvSpPr txBox="1"/>
              <p:nvPr/>
            </p:nvSpPr>
            <p:spPr>
              <a:xfrm>
                <a:off x="3103933" y="5497432"/>
                <a:ext cx="8297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8760CE2C-3BD5-4B0A-B711-B81CC8D98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3" y="5497432"/>
                <a:ext cx="829714" cy="276999"/>
              </a:xfrm>
              <a:prstGeom prst="rect">
                <a:avLst/>
              </a:prstGeom>
              <a:blipFill>
                <a:blip r:embed="rId3"/>
                <a:stretch>
                  <a:fillRect l="-3676" r="-2941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oliennummernplatzhalter 3">
            <a:extLst>
              <a:ext uri="{FF2B5EF4-FFF2-40B4-BE49-F238E27FC236}">
                <a16:creationId xmlns:a16="http://schemas.microsoft.com/office/drawing/2014/main" id="{30ACFAF4-A973-4181-A9EA-08415ACC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13</a:t>
            </a:fld>
            <a:endParaRPr lang="de-DE" sz="2500" dirty="0">
              <a:solidFill>
                <a:srgbClr val="002060"/>
              </a:solidFill>
            </a:endParaRPr>
          </a:p>
        </p:txBody>
      </p: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7B39D886-5719-4EC1-A63C-A477ED5601A0}"/>
              </a:ext>
            </a:extLst>
          </p:cNvPr>
          <p:cNvCxnSpPr>
            <a:cxnSpLocks/>
          </p:cNvCxnSpPr>
          <p:nvPr/>
        </p:nvCxnSpPr>
        <p:spPr>
          <a:xfrm>
            <a:off x="7278954" y="2139200"/>
            <a:ext cx="999806" cy="89918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FCF07072-C5D8-48F0-A4CB-83B5C594A8C0}"/>
              </a:ext>
            </a:extLst>
          </p:cNvPr>
          <p:cNvCxnSpPr>
            <a:cxnSpLocks/>
          </p:cNvCxnSpPr>
          <p:nvPr/>
        </p:nvCxnSpPr>
        <p:spPr>
          <a:xfrm flipV="1">
            <a:off x="7251262" y="2112584"/>
            <a:ext cx="2080506" cy="23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92AF4A0A-A822-4372-BEBE-B44BCE4E8E9C}"/>
              </a:ext>
            </a:extLst>
          </p:cNvPr>
          <p:cNvCxnSpPr>
            <a:cxnSpLocks/>
          </p:cNvCxnSpPr>
          <p:nvPr/>
        </p:nvCxnSpPr>
        <p:spPr>
          <a:xfrm flipV="1">
            <a:off x="8272258" y="2691599"/>
            <a:ext cx="245194" cy="32763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2E7C0AB6-2A9F-406E-90D7-E3E7D20132BA}"/>
              </a:ext>
            </a:extLst>
          </p:cNvPr>
          <p:cNvCxnSpPr>
            <a:cxnSpLocks/>
          </p:cNvCxnSpPr>
          <p:nvPr/>
        </p:nvCxnSpPr>
        <p:spPr>
          <a:xfrm flipV="1">
            <a:off x="8517452" y="2085970"/>
            <a:ext cx="814316" cy="625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feld 139">
            <a:extLst>
              <a:ext uri="{FF2B5EF4-FFF2-40B4-BE49-F238E27FC236}">
                <a16:creationId xmlns:a16="http://schemas.microsoft.com/office/drawing/2014/main" id="{E895C06E-808B-445C-B591-3205FC6DFA32}"/>
              </a:ext>
            </a:extLst>
          </p:cNvPr>
          <p:cNvSpPr txBox="1"/>
          <p:nvPr/>
        </p:nvSpPr>
        <p:spPr>
          <a:xfrm>
            <a:off x="7365441" y="2494926"/>
            <a:ext cx="6648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B1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5F96CB83-A550-4318-B155-8A1C9C03479D}"/>
              </a:ext>
            </a:extLst>
          </p:cNvPr>
          <p:cNvSpPr txBox="1"/>
          <p:nvPr/>
        </p:nvSpPr>
        <p:spPr>
          <a:xfrm>
            <a:off x="8865400" y="2381624"/>
            <a:ext cx="55474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∆p 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328155C6-2B07-4DF4-A33C-BE9E2E5D78ED}"/>
              </a:ext>
            </a:extLst>
          </p:cNvPr>
          <p:cNvSpPr txBox="1"/>
          <p:nvPr/>
        </p:nvSpPr>
        <p:spPr>
          <a:xfrm>
            <a:off x="8365247" y="2818151"/>
            <a:ext cx="7381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Br1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DB518C6B-5DB7-4595-A109-ACB64B67C03B}"/>
              </a:ext>
            </a:extLst>
          </p:cNvPr>
          <p:cNvSpPr txBox="1"/>
          <p:nvPr/>
        </p:nvSpPr>
        <p:spPr>
          <a:xfrm>
            <a:off x="7840244" y="1410083"/>
            <a:ext cx="7381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B0</a:t>
            </a:r>
            <a:r>
              <a:rPr lang="en-GB" sz="2400" dirty="0"/>
              <a:t> </a:t>
            </a:r>
            <a:endParaRPr lang="de-DE" sz="2400" dirty="0"/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E41E75D3-0085-459C-964A-37F4C8D257BA}"/>
              </a:ext>
            </a:extLst>
          </p:cNvPr>
          <p:cNvCxnSpPr>
            <a:cxnSpLocks/>
          </p:cNvCxnSpPr>
          <p:nvPr/>
        </p:nvCxnSpPr>
        <p:spPr>
          <a:xfrm flipH="1">
            <a:off x="6306788" y="4236800"/>
            <a:ext cx="256070" cy="1392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272AE242-30F8-406C-8B8B-C221DF16A307}"/>
              </a:ext>
            </a:extLst>
          </p:cNvPr>
          <p:cNvCxnSpPr>
            <a:cxnSpLocks/>
          </p:cNvCxnSpPr>
          <p:nvPr/>
        </p:nvCxnSpPr>
        <p:spPr>
          <a:xfrm>
            <a:off x="7722269" y="4234595"/>
            <a:ext cx="1006156" cy="835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46F8BEE7-F452-4632-9276-F8A21D0872E0}"/>
              </a:ext>
            </a:extLst>
          </p:cNvPr>
          <p:cNvCxnSpPr>
            <a:cxnSpLocks/>
          </p:cNvCxnSpPr>
          <p:nvPr/>
        </p:nvCxnSpPr>
        <p:spPr>
          <a:xfrm flipH="1">
            <a:off x="8446141" y="5063790"/>
            <a:ext cx="264458" cy="1226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A79CEF2E-D96A-429B-A6D3-A0E3BB5BB412}"/>
              </a:ext>
            </a:extLst>
          </p:cNvPr>
          <p:cNvCxnSpPr>
            <a:cxnSpLocks/>
          </p:cNvCxnSpPr>
          <p:nvPr/>
        </p:nvCxnSpPr>
        <p:spPr>
          <a:xfrm>
            <a:off x="7729904" y="4240756"/>
            <a:ext cx="1690239" cy="3644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CFB003B2-70FC-44AE-80B0-F2037C08FFFE}"/>
              </a:ext>
            </a:extLst>
          </p:cNvPr>
          <p:cNvCxnSpPr>
            <a:cxnSpLocks/>
          </p:cNvCxnSpPr>
          <p:nvPr/>
        </p:nvCxnSpPr>
        <p:spPr>
          <a:xfrm flipV="1">
            <a:off x="8457727" y="4584875"/>
            <a:ext cx="962416" cy="543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FB0514AE-0DB5-4799-BD8F-CA076A1BFB9F}"/>
              </a:ext>
            </a:extLst>
          </p:cNvPr>
          <p:cNvSpPr txBox="1"/>
          <p:nvPr/>
        </p:nvSpPr>
        <p:spPr>
          <a:xfrm>
            <a:off x="8944145" y="4749271"/>
            <a:ext cx="55474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∆p 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0A3EFBDF-387B-4C8A-9332-E0D01E8F1F79}"/>
              </a:ext>
            </a:extLst>
          </p:cNvPr>
          <p:cNvSpPr txBox="1"/>
          <p:nvPr/>
        </p:nvSpPr>
        <p:spPr>
          <a:xfrm>
            <a:off x="7827848" y="4522929"/>
            <a:ext cx="6648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B2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3AA586CD-FA7A-45D0-9F64-253BD10024E7}"/>
              </a:ext>
            </a:extLst>
          </p:cNvPr>
          <p:cNvSpPr txBox="1"/>
          <p:nvPr/>
        </p:nvSpPr>
        <p:spPr>
          <a:xfrm>
            <a:off x="8506375" y="4975820"/>
            <a:ext cx="664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Br2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FC3E9597-1D41-48AC-8485-9769E2057A10}"/>
              </a:ext>
            </a:extLst>
          </p:cNvPr>
          <p:cNvSpPr txBox="1"/>
          <p:nvPr/>
        </p:nvSpPr>
        <p:spPr>
          <a:xfrm>
            <a:off x="8398985" y="3889297"/>
            <a:ext cx="7381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B1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9BEAEA02-E007-4143-909A-B2317B2D64DE}"/>
              </a:ext>
            </a:extLst>
          </p:cNvPr>
          <p:cNvSpPr txBox="1"/>
          <p:nvPr/>
        </p:nvSpPr>
        <p:spPr>
          <a:xfrm>
            <a:off x="5930415" y="4215543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r2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140" grpId="0"/>
      <p:bldP spid="143" grpId="0"/>
      <p:bldP spid="146" grpId="0"/>
      <p:bldP spid="62" grpId="0"/>
      <p:bldP spid="79" grpId="0"/>
      <p:bldP spid="80" grpId="0"/>
      <p:bldP spid="81" grpId="0"/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F49BC-C095-460B-A39C-14A6AF52D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3" y="451588"/>
            <a:ext cx="11599024" cy="128963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Ray Optics Regime (D&gt;&gt;λ)</a:t>
            </a:r>
            <a:endParaRPr lang="de-DE" sz="3600" dirty="0">
              <a:solidFill>
                <a:srgbClr val="00206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BD4E5BC-6991-40EA-A109-390D30E132D8}"/>
              </a:ext>
            </a:extLst>
          </p:cNvPr>
          <p:cNvSpPr/>
          <p:nvPr/>
        </p:nvSpPr>
        <p:spPr>
          <a:xfrm>
            <a:off x="3904891" y="2835215"/>
            <a:ext cx="2662686" cy="26224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0C6588D-E151-4BF8-A2D4-A3A04947D95A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460740" y="3219261"/>
            <a:ext cx="283409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81BFE5C-F5FD-4D03-A3A7-24C1BF0F80AB}"/>
              </a:ext>
            </a:extLst>
          </p:cNvPr>
          <p:cNvCxnSpPr>
            <a:cxnSpLocks/>
          </p:cNvCxnSpPr>
          <p:nvPr/>
        </p:nvCxnSpPr>
        <p:spPr>
          <a:xfrm flipH="1" flipV="1">
            <a:off x="3966983" y="2598944"/>
            <a:ext cx="751072" cy="150115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963C844-2931-45BD-BB52-3A135AC36354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4294832" y="2810143"/>
            <a:ext cx="143701" cy="4091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50460F38-7C20-4E09-B93D-504C95CF0739}"/>
              </a:ext>
            </a:extLst>
          </p:cNvPr>
          <p:cNvCxnSpPr>
            <a:cxnSpLocks/>
          </p:cNvCxnSpPr>
          <p:nvPr/>
        </p:nvCxnSpPr>
        <p:spPr>
          <a:xfrm>
            <a:off x="4294831" y="3224077"/>
            <a:ext cx="2257391" cy="10117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8B2F143-D029-4B80-8162-93295888D9CC}"/>
              </a:ext>
            </a:extLst>
          </p:cNvPr>
          <p:cNvCxnSpPr>
            <a:cxnSpLocks/>
          </p:cNvCxnSpPr>
          <p:nvPr/>
        </p:nvCxnSpPr>
        <p:spPr>
          <a:xfrm>
            <a:off x="6556601" y="4234595"/>
            <a:ext cx="973557" cy="7032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DED3307E-0B10-48A4-84E0-5FCFC683D7E6}"/>
              </a:ext>
            </a:extLst>
          </p:cNvPr>
          <p:cNvSpPr txBox="1"/>
          <p:nvPr/>
        </p:nvSpPr>
        <p:spPr>
          <a:xfrm>
            <a:off x="7006780" y="4248045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2</a:t>
            </a:r>
            <a:r>
              <a:rPr lang="en-GB" dirty="0"/>
              <a:t> </a:t>
            </a:r>
            <a:endParaRPr lang="de-DE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6F93ED7-110C-4557-B907-95CC2E25D159}"/>
              </a:ext>
            </a:extLst>
          </p:cNvPr>
          <p:cNvSpPr txBox="1"/>
          <p:nvPr/>
        </p:nvSpPr>
        <p:spPr>
          <a:xfrm>
            <a:off x="4389565" y="2464934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r1 </a:t>
            </a:r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A8AB1C2-B857-4DB0-82A9-731A7AAE7FC3}"/>
              </a:ext>
            </a:extLst>
          </p:cNvPr>
          <p:cNvSpPr txBox="1"/>
          <p:nvPr/>
        </p:nvSpPr>
        <p:spPr>
          <a:xfrm>
            <a:off x="5021355" y="3273381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1</a:t>
            </a:r>
            <a:endParaRPr lang="de-DE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585C9D6-A3E2-4B01-8720-2F86C22AF4DD}"/>
              </a:ext>
            </a:extLst>
          </p:cNvPr>
          <p:cNvSpPr txBox="1"/>
          <p:nvPr/>
        </p:nvSpPr>
        <p:spPr>
          <a:xfrm>
            <a:off x="1437108" y="2835214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0</a:t>
            </a:r>
            <a:endParaRPr lang="de-DE" dirty="0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E4827D4-30DF-433A-9D81-FF8EF2758A06}"/>
              </a:ext>
            </a:extLst>
          </p:cNvPr>
          <p:cNvSpPr txBox="1"/>
          <p:nvPr/>
        </p:nvSpPr>
        <p:spPr>
          <a:xfrm>
            <a:off x="4798915" y="4989911"/>
            <a:ext cx="104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particle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C4B560-CD74-4C02-BD6D-09D602657880}"/>
              </a:ext>
            </a:extLst>
          </p:cNvPr>
          <p:cNvSpPr txBox="1"/>
          <p:nvPr/>
        </p:nvSpPr>
        <p:spPr>
          <a:xfrm>
            <a:off x="4020786" y="4449338"/>
            <a:ext cx="548091" cy="366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n2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3611299-0571-4F09-8DC4-DFAE26FE4E8B}"/>
              </a:ext>
            </a:extLst>
          </p:cNvPr>
          <p:cNvSpPr txBox="1"/>
          <p:nvPr/>
        </p:nvSpPr>
        <p:spPr>
          <a:xfrm>
            <a:off x="3694105" y="4606724"/>
            <a:ext cx="58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n1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1F3A459-7C71-43E1-89DC-5FD96BF2C204}"/>
              </a:ext>
            </a:extLst>
          </p:cNvPr>
          <p:cNvSpPr txBox="1"/>
          <p:nvPr/>
        </p:nvSpPr>
        <p:spPr>
          <a:xfrm>
            <a:off x="1046672" y="5482717"/>
            <a:ext cx="292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Refraction</a:t>
            </a:r>
            <a:r>
              <a:rPr lang="de-DE" dirty="0"/>
              <a:t> </a:t>
            </a:r>
            <a:r>
              <a:rPr lang="de-DE" dirty="0" err="1"/>
              <a:t>indices</a:t>
            </a:r>
            <a:r>
              <a:rPr lang="de-DE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8760CE2C-3BD5-4B0A-B711-B81CC8D98F3A}"/>
                  </a:ext>
                </a:extLst>
              </p:cNvPr>
              <p:cNvSpPr txBox="1"/>
              <p:nvPr/>
            </p:nvSpPr>
            <p:spPr>
              <a:xfrm>
                <a:off x="3103933" y="5497432"/>
                <a:ext cx="8297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8760CE2C-3BD5-4B0A-B711-B81CC8D98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3" y="5497432"/>
                <a:ext cx="829714" cy="276999"/>
              </a:xfrm>
              <a:prstGeom prst="rect">
                <a:avLst/>
              </a:prstGeom>
              <a:blipFill>
                <a:blip r:embed="rId3"/>
                <a:stretch>
                  <a:fillRect l="-3676" r="-2941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oliennummernplatzhalter 3">
            <a:extLst>
              <a:ext uri="{FF2B5EF4-FFF2-40B4-BE49-F238E27FC236}">
                <a16:creationId xmlns:a16="http://schemas.microsoft.com/office/drawing/2014/main" id="{30ACFAF4-A973-4181-A9EA-08415ACC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14</a:t>
            </a:fld>
            <a:endParaRPr lang="de-DE" sz="2500" dirty="0">
              <a:solidFill>
                <a:srgbClr val="002060"/>
              </a:solidFill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749D3F39-BB3A-402F-B1EF-AD6C853E3CB8}"/>
              </a:ext>
            </a:extLst>
          </p:cNvPr>
          <p:cNvCxnSpPr>
            <a:cxnSpLocks/>
          </p:cNvCxnSpPr>
          <p:nvPr/>
        </p:nvCxnSpPr>
        <p:spPr>
          <a:xfrm flipV="1">
            <a:off x="6562858" y="3714795"/>
            <a:ext cx="837996" cy="495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61E89E2B-EDFB-43F1-B372-F6789C714B30}"/>
              </a:ext>
            </a:extLst>
          </p:cNvPr>
          <p:cNvSpPr txBox="1"/>
          <p:nvPr/>
        </p:nvSpPr>
        <p:spPr>
          <a:xfrm>
            <a:off x="6726082" y="3528224"/>
            <a:ext cx="55474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F </a:t>
            </a:r>
            <a:endParaRPr lang="de-DE" sz="2000" dirty="0">
              <a:solidFill>
                <a:srgbClr val="FF0000"/>
              </a:solidFill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50928744-C332-4D57-A1BC-E99D714428CE}"/>
              </a:ext>
            </a:extLst>
          </p:cNvPr>
          <p:cNvCxnSpPr>
            <a:cxnSpLocks/>
          </p:cNvCxnSpPr>
          <p:nvPr/>
        </p:nvCxnSpPr>
        <p:spPr>
          <a:xfrm flipV="1">
            <a:off x="4294831" y="2664083"/>
            <a:ext cx="882379" cy="5397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E41E75D3-0085-459C-964A-37F4C8D257BA}"/>
              </a:ext>
            </a:extLst>
          </p:cNvPr>
          <p:cNvCxnSpPr>
            <a:cxnSpLocks/>
          </p:cNvCxnSpPr>
          <p:nvPr/>
        </p:nvCxnSpPr>
        <p:spPr>
          <a:xfrm flipH="1">
            <a:off x="6306788" y="4236800"/>
            <a:ext cx="256070" cy="1392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9BEAEA02-E007-4143-909A-B2317B2D64DE}"/>
              </a:ext>
            </a:extLst>
          </p:cNvPr>
          <p:cNvSpPr txBox="1"/>
          <p:nvPr/>
        </p:nvSpPr>
        <p:spPr>
          <a:xfrm>
            <a:off x="5930415" y="4215543"/>
            <a:ext cx="548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r2 </a:t>
            </a:r>
            <a:endParaRPr lang="de-DE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233B8E3-CB5B-49BD-8A02-446EECA2DD17}"/>
              </a:ext>
            </a:extLst>
          </p:cNvPr>
          <p:cNvSpPr txBox="1"/>
          <p:nvPr/>
        </p:nvSpPr>
        <p:spPr>
          <a:xfrm>
            <a:off x="4818759" y="2288479"/>
            <a:ext cx="55474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F </a:t>
            </a:r>
            <a:endParaRPr lang="de-DE" sz="2000" dirty="0">
              <a:solidFill>
                <a:srgbClr val="FF0000"/>
              </a:solidFill>
            </a:endParaRPr>
          </a:p>
        </p:txBody>
      </p: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59D0E707-FF2D-45A9-9BBE-3291A83D2D47}"/>
              </a:ext>
            </a:extLst>
          </p:cNvPr>
          <p:cNvCxnSpPr>
            <a:cxnSpLocks/>
          </p:cNvCxnSpPr>
          <p:nvPr/>
        </p:nvCxnSpPr>
        <p:spPr>
          <a:xfrm>
            <a:off x="7278954" y="2139200"/>
            <a:ext cx="999806" cy="89918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83A4719E-F6A6-48DF-BF94-89226BD56AA6}"/>
              </a:ext>
            </a:extLst>
          </p:cNvPr>
          <p:cNvCxnSpPr>
            <a:cxnSpLocks/>
          </p:cNvCxnSpPr>
          <p:nvPr/>
        </p:nvCxnSpPr>
        <p:spPr>
          <a:xfrm flipV="1">
            <a:off x="7251262" y="2112584"/>
            <a:ext cx="2080506" cy="23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49272697-787A-4EDD-B5B5-2DC986A17C4A}"/>
              </a:ext>
            </a:extLst>
          </p:cNvPr>
          <p:cNvCxnSpPr>
            <a:cxnSpLocks/>
          </p:cNvCxnSpPr>
          <p:nvPr/>
        </p:nvCxnSpPr>
        <p:spPr>
          <a:xfrm flipV="1">
            <a:off x="8272258" y="2691599"/>
            <a:ext cx="245194" cy="32763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889AF627-9A98-497A-BDC5-2F2CC924BD74}"/>
              </a:ext>
            </a:extLst>
          </p:cNvPr>
          <p:cNvCxnSpPr>
            <a:cxnSpLocks/>
          </p:cNvCxnSpPr>
          <p:nvPr/>
        </p:nvCxnSpPr>
        <p:spPr>
          <a:xfrm flipV="1">
            <a:off x="8517452" y="2085970"/>
            <a:ext cx="814316" cy="625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>
            <a:extLst>
              <a:ext uri="{FF2B5EF4-FFF2-40B4-BE49-F238E27FC236}">
                <a16:creationId xmlns:a16="http://schemas.microsoft.com/office/drawing/2014/main" id="{BEA450B8-44DD-4E4B-8A3D-333B73DEFEE4}"/>
              </a:ext>
            </a:extLst>
          </p:cNvPr>
          <p:cNvSpPr txBox="1"/>
          <p:nvPr/>
        </p:nvSpPr>
        <p:spPr>
          <a:xfrm>
            <a:off x="7365441" y="2494926"/>
            <a:ext cx="6648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B1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AF17955C-F267-4E3F-9D71-FD0D4A98615F}"/>
              </a:ext>
            </a:extLst>
          </p:cNvPr>
          <p:cNvSpPr txBox="1"/>
          <p:nvPr/>
        </p:nvSpPr>
        <p:spPr>
          <a:xfrm>
            <a:off x="8865400" y="2381624"/>
            <a:ext cx="55474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∆p 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D1CA309F-64BF-4315-8DE2-F4311E0ACB31}"/>
              </a:ext>
            </a:extLst>
          </p:cNvPr>
          <p:cNvSpPr txBox="1"/>
          <p:nvPr/>
        </p:nvSpPr>
        <p:spPr>
          <a:xfrm>
            <a:off x="8365247" y="2818151"/>
            <a:ext cx="7381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Br1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267D6695-1577-4336-8327-21D0081E2FDA}"/>
              </a:ext>
            </a:extLst>
          </p:cNvPr>
          <p:cNvSpPr txBox="1"/>
          <p:nvPr/>
        </p:nvSpPr>
        <p:spPr>
          <a:xfrm>
            <a:off x="7840244" y="1410083"/>
            <a:ext cx="7381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B0</a:t>
            </a:r>
            <a:r>
              <a:rPr lang="en-GB" sz="2400" dirty="0"/>
              <a:t> </a:t>
            </a:r>
            <a:endParaRPr lang="de-DE" sz="2400" dirty="0"/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E50FCDF6-40B4-47A8-B60F-46E74462FA71}"/>
              </a:ext>
            </a:extLst>
          </p:cNvPr>
          <p:cNvCxnSpPr>
            <a:cxnSpLocks/>
          </p:cNvCxnSpPr>
          <p:nvPr/>
        </p:nvCxnSpPr>
        <p:spPr>
          <a:xfrm>
            <a:off x="7722269" y="4234595"/>
            <a:ext cx="1006156" cy="835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1EE4D66C-00FE-47EA-A31E-C0130DA881DA}"/>
              </a:ext>
            </a:extLst>
          </p:cNvPr>
          <p:cNvCxnSpPr>
            <a:cxnSpLocks/>
          </p:cNvCxnSpPr>
          <p:nvPr/>
        </p:nvCxnSpPr>
        <p:spPr>
          <a:xfrm flipH="1">
            <a:off x="8446141" y="5063790"/>
            <a:ext cx="264458" cy="1226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0A7387C1-8841-49D3-B9FD-754626D8FCB7}"/>
              </a:ext>
            </a:extLst>
          </p:cNvPr>
          <p:cNvCxnSpPr>
            <a:cxnSpLocks/>
          </p:cNvCxnSpPr>
          <p:nvPr/>
        </p:nvCxnSpPr>
        <p:spPr>
          <a:xfrm>
            <a:off x="7729904" y="4240756"/>
            <a:ext cx="1690239" cy="3644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81988F7A-DA31-4F2A-9DB7-30074E439E0F}"/>
              </a:ext>
            </a:extLst>
          </p:cNvPr>
          <p:cNvCxnSpPr>
            <a:cxnSpLocks/>
          </p:cNvCxnSpPr>
          <p:nvPr/>
        </p:nvCxnSpPr>
        <p:spPr>
          <a:xfrm flipV="1">
            <a:off x="8457727" y="4584875"/>
            <a:ext cx="962416" cy="543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72">
            <a:extLst>
              <a:ext uri="{FF2B5EF4-FFF2-40B4-BE49-F238E27FC236}">
                <a16:creationId xmlns:a16="http://schemas.microsoft.com/office/drawing/2014/main" id="{274D8DB9-ADA2-495D-8215-67FD902FB79D}"/>
              </a:ext>
            </a:extLst>
          </p:cNvPr>
          <p:cNvSpPr txBox="1"/>
          <p:nvPr/>
        </p:nvSpPr>
        <p:spPr>
          <a:xfrm>
            <a:off x="8944145" y="4749271"/>
            <a:ext cx="55474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∆p 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75EC2743-9105-4ED1-A7B0-605730F0AD14}"/>
              </a:ext>
            </a:extLst>
          </p:cNvPr>
          <p:cNvSpPr txBox="1"/>
          <p:nvPr/>
        </p:nvSpPr>
        <p:spPr>
          <a:xfrm>
            <a:off x="7827848" y="4522929"/>
            <a:ext cx="6648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B2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D0E22344-05FE-430F-AC1A-9D32B18474B0}"/>
              </a:ext>
            </a:extLst>
          </p:cNvPr>
          <p:cNvSpPr txBox="1"/>
          <p:nvPr/>
        </p:nvSpPr>
        <p:spPr>
          <a:xfrm>
            <a:off x="8506375" y="4975820"/>
            <a:ext cx="664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Br2</a:t>
            </a:r>
            <a:r>
              <a:rPr lang="en-GB" sz="2400" dirty="0"/>
              <a:t> </a:t>
            </a:r>
            <a:endParaRPr lang="de-DE" sz="2400" dirty="0"/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B98AB660-1269-4139-885F-A83821BA2C0E}"/>
              </a:ext>
            </a:extLst>
          </p:cNvPr>
          <p:cNvSpPr txBox="1"/>
          <p:nvPr/>
        </p:nvSpPr>
        <p:spPr>
          <a:xfrm>
            <a:off x="8398985" y="3889297"/>
            <a:ext cx="7381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</a:t>
            </a:r>
            <a:r>
              <a:rPr lang="en-GB" sz="2400" baseline="-25000" dirty="0"/>
              <a:t>B1</a:t>
            </a:r>
            <a:r>
              <a:rPr lang="en-GB" sz="2400" dirty="0"/>
              <a:t>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774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11803CD-A7B1-4E7D-A99F-BCB4BAB3059D}"/>
              </a:ext>
            </a:extLst>
          </p:cNvPr>
          <p:cNvSpPr txBox="1">
            <a:spLocks/>
          </p:cNvSpPr>
          <p:nvPr/>
        </p:nvSpPr>
        <p:spPr>
          <a:xfrm>
            <a:off x="391693" y="451588"/>
            <a:ext cx="11599024" cy="1289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Ray Optics Regime (D&gt;&gt;λ)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6" name="Picture 2" descr="\includegraphics[width=\textwidth]{figs/chapter2/splitrays.eps}">
            <a:extLst>
              <a:ext uri="{FF2B5EF4-FFF2-40B4-BE49-F238E27FC236}">
                <a16:creationId xmlns:a16="http://schemas.microsoft.com/office/drawing/2014/main" id="{31F107FC-4460-46CC-8222-4E5B3DB37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-1927" b="66263"/>
          <a:stretch/>
        </p:blipFill>
        <p:spPr bwMode="auto">
          <a:xfrm>
            <a:off x="673367" y="2303115"/>
            <a:ext cx="10416656" cy="22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1FF5916E-ACD4-4A07-9AB1-00606F40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15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E2B5F45-FFA4-45F7-B8CE-37896FDF0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\includegraphics[width=\textwidth]{figs/chapter2/rayopticstrapping.eps}">
            <a:extLst>
              <a:ext uri="{FF2B5EF4-FFF2-40B4-BE49-F238E27FC236}">
                <a16:creationId xmlns:a16="http://schemas.microsoft.com/office/drawing/2014/main" id="{ABCACCD4-4A7B-40AA-82ED-5345FB4E1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254"/>
            <a:ext cx="12192000" cy="32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561CCC3C-783A-4DA7-934E-7449B2A9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16</a:t>
            </a:fld>
            <a:endParaRPr lang="de-DE" sz="2500" dirty="0">
              <a:solidFill>
                <a:srgbClr val="002060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C3A0E02-458F-42BE-A386-E081B298C832}"/>
              </a:ext>
            </a:extLst>
          </p:cNvPr>
          <p:cNvSpPr txBox="1">
            <a:spLocks/>
          </p:cNvSpPr>
          <p:nvPr/>
        </p:nvSpPr>
        <p:spPr>
          <a:xfrm>
            <a:off x="391693" y="451588"/>
            <a:ext cx="11599024" cy="1289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Why is this an optical trap? 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647EE8-F391-4CF0-8D72-633F048BB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60" y="4874260"/>
            <a:ext cx="2817088" cy="181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43750-B221-4CC8-BC1C-D6C41012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solidFill>
                  <a:schemeClr val="tx1"/>
                </a:solidFill>
              </a:rPr>
              <a:t>Rayleigh </a:t>
            </a:r>
            <a:r>
              <a:rPr lang="de-DE" sz="3600" dirty="0" err="1">
                <a:solidFill>
                  <a:schemeClr val="tx1"/>
                </a:solidFill>
              </a:rPr>
              <a:t>scattering</a:t>
            </a:r>
            <a:r>
              <a:rPr lang="de-DE" sz="3600" dirty="0">
                <a:solidFill>
                  <a:schemeClr val="tx1"/>
                </a:solidFill>
              </a:rPr>
              <a:t> (D &lt;&lt; </a:t>
            </a:r>
            <a:r>
              <a:rPr lang="el-GR" sz="3600" dirty="0">
                <a:solidFill>
                  <a:schemeClr val="tx1"/>
                </a:solidFill>
              </a:rPr>
              <a:t>λ</a:t>
            </a:r>
            <a:r>
              <a:rPr lang="de-DE" sz="3600" dirty="0">
                <a:solidFill>
                  <a:schemeClr val="tx1"/>
                </a:solidFill>
              </a:rPr>
              <a:t>) </a:t>
            </a:r>
            <a:br>
              <a:rPr lang="de-DE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759C2BD-10C0-4591-A313-B78D263DE9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5941" y="3634010"/>
                <a:ext cx="8596668" cy="1905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𝑔𝑟𝑎𝑑</m:t>
                        </m:r>
                      </m:sub>
                    </m:sSub>
                  </m:oMath>
                </a14:m>
                <a:r>
                  <a:rPr lang="de-DE" sz="3200" dirty="0"/>
                  <a:t>	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𝑠𝑐𝑎𝑡</m:t>
                        </m:r>
                      </m:sub>
                    </m:sSub>
                  </m:oMath>
                </a14:m>
                <a:endParaRPr lang="de-DE" sz="32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759C2BD-10C0-4591-A313-B78D263DE9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5941" y="3634010"/>
                <a:ext cx="8596668" cy="190578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D76E248-B86C-467D-BA61-2290166E03DF}"/>
                  </a:ext>
                </a:extLst>
              </p:cNvPr>
              <p:cNvSpPr txBox="1"/>
              <p:nvPr/>
            </p:nvSpPr>
            <p:spPr>
              <a:xfrm>
                <a:off x="833197" y="1930400"/>
                <a:ext cx="7279001" cy="8865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4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de-DE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4000" b="0" i="0" smtClean="0">
                        <a:latin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de-DE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de-DE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4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de-DE" sz="4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sz="4000" dirty="0"/>
                  <a:t>) )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D76E248-B86C-467D-BA61-2290166E0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97" y="1930400"/>
                <a:ext cx="7279001" cy="886589"/>
              </a:xfrm>
              <a:prstGeom prst="rect">
                <a:avLst/>
              </a:prstGeom>
              <a:blipFill>
                <a:blip r:embed="rId4"/>
                <a:stretch>
                  <a:fillRect t="-3448" b="-179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DFABF44B-D48B-437E-8821-99342A1F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677" y="2179272"/>
            <a:ext cx="3889302" cy="39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BB58AED6-AF15-43A3-B25E-46B2C8B44968}"/>
              </a:ext>
            </a:extLst>
          </p:cNvPr>
          <p:cNvSpPr/>
          <p:nvPr/>
        </p:nvSpPr>
        <p:spPr>
          <a:xfrm rot="19266265">
            <a:off x="2012850" y="3200950"/>
            <a:ext cx="924781" cy="973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CED478A4-B510-4A9C-B624-44811ABB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17</a:t>
            </a:fld>
            <a:endParaRPr lang="de-DE" sz="2500" dirty="0">
              <a:solidFill>
                <a:srgbClr val="002060"/>
              </a:solidFill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AE6AB365-EDC8-4761-B7B9-0770354E9540}"/>
              </a:ext>
            </a:extLst>
          </p:cNvPr>
          <p:cNvSpPr/>
          <p:nvPr/>
        </p:nvSpPr>
        <p:spPr>
          <a:xfrm rot="13452945">
            <a:off x="4939318" y="3227996"/>
            <a:ext cx="924781" cy="973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832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A7A676-6F4F-4A7D-909D-BD7CEDB8B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\includegraphics[width=\textwidth]{figs/chapter2/rayleighregime2.eps}">
            <a:extLst>
              <a:ext uri="{FF2B5EF4-FFF2-40B4-BE49-F238E27FC236}">
                <a16:creationId xmlns:a16="http://schemas.microsoft.com/office/drawing/2014/main" id="{EB2890F9-2CAC-4A47-99F2-7EFC662E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1660382"/>
            <a:ext cx="10448469" cy="39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24F61516-D1B2-4241-A6C1-69C6AD26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18</a:t>
            </a:fld>
            <a:endParaRPr lang="de-DE" sz="2500" dirty="0">
              <a:solidFill>
                <a:srgbClr val="002060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ED5E498-FCCD-4AC9-92BD-3C8AD4FF2C14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Rayleigh scattering (D &lt;&lt; </a:t>
            </a:r>
            <a:r>
              <a:rPr lang="el-GR">
                <a:solidFill>
                  <a:schemeClr val="tx1"/>
                </a:solidFill>
              </a:rPr>
              <a:t>λ</a:t>
            </a:r>
            <a:r>
              <a:rPr lang="de-DE">
                <a:solidFill>
                  <a:schemeClr val="tx1"/>
                </a:solidFill>
              </a:rPr>
              <a:t>) </a:t>
            </a:r>
            <a:br>
              <a:rPr lang="de-DE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762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B3A4B34-DD51-4CBE-8BA5-2E94BD3A588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Mie Theory </a:t>
                </a:r>
                <a:r>
                  <a:rPr lang="de-DE" sz="3600" dirty="0">
                    <a:solidFill>
                      <a:schemeClr val="tx1"/>
                    </a:solidFill>
                  </a:rPr>
                  <a:t>D </a:t>
                </a:r>
                <a14:m>
                  <m:oMath xmlns:m="http://schemas.openxmlformats.org/officeDocument/2006/math">
                    <m:r>
                      <a:rPr lang="de-DE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dirty="0">
                    <a:solidFill>
                      <a:schemeClr val="tx1"/>
                    </a:solidFill>
                  </a:rPr>
                  <a:t>λ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B3A4B34-DD51-4CBE-8BA5-2E94BD3A58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28" t="-64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25081-DB49-4E0B-9FCF-0CB3682F3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Solution with Lorentz-Mie Theory</a:t>
            </a:r>
          </a:p>
          <a:p>
            <a:r>
              <a:rPr lang="en-US" sz="2400" dirty="0"/>
              <a:t>Differences: </a:t>
            </a:r>
          </a:p>
          <a:p>
            <a:pPr lvl="1"/>
            <a:r>
              <a:rPr lang="en-US" sz="2000" dirty="0"/>
              <a:t>Laser beam is a vector field, no scalar description possible</a:t>
            </a:r>
          </a:p>
          <a:p>
            <a:pPr lvl="1"/>
            <a:r>
              <a:rPr lang="en-US" sz="2000" dirty="0"/>
              <a:t>Dielectric particle interacts with laser beam -&gt; provokes another EM-field</a:t>
            </a:r>
          </a:p>
          <a:p>
            <a:pPr lvl="1"/>
            <a:r>
              <a:rPr lang="en-US" sz="2200" dirty="0"/>
              <a:t>Electromagnetic field no longer isotropic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545142EC-30E3-4879-AFE6-62E6E3DC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19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8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1AECE-FD55-4D7C-818F-190C040E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red vlood cell single">
            <a:hlinkClick r:id="" action="ppaction://media"/>
            <a:extLst>
              <a:ext uri="{FF2B5EF4-FFF2-40B4-BE49-F238E27FC236}">
                <a16:creationId xmlns:a16="http://schemas.microsoft.com/office/drawing/2014/main" id="{4C0E2C7B-7402-49EA-B18A-A55C03F321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34" y="493965"/>
            <a:ext cx="7672582" cy="5754436"/>
          </a:xfrm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C02CEEF8-8757-4454-B780-1665D645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</a:t>
            </a:fld>
            <a:endParaRPr lang="de-DE" sz="2500" dirty="0">
              <a:solidFill>
                <a:srgbClr val="00206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3304113-F12A-4750-9FAA-204BB7062287}"/>
              </a:ext>
            </a:extLst>
          </p:cNvPr>
          <p:cNvSpPr txBox="1"/>
          <p:nvPr/>
        </p:nvSpPr>
        <p:spPr>
          <a:xfrm>
            <a:off x="677334" y="6248400"/>
            <a:ext cx="804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moved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an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tweezer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39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E7CFCFD-0C82-415F-8F2A-2164C47BA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80" y="1402144"/>
            <a:ext cx="5275964" cy="514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4200FC2-F91B-4FD7-97E0-B36B6BD7F6C4}"/>
              </a:ext>
            </a:extLst>
          </p:cNvPr>
          <p:cNvSpPr/>
          <p:nvPr/>
        </p:nvSpPr>
        <p:spPr>
          <a:xfrm>
            <a:off x="6522607" y="2745235"/>
            <a:ext cx="2396408" cy="1589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EC799D7-F844-41B4-96CA-4DDB40D59283}"/>
              </a:ext>
            </a:extLst>
          </p:cNvPr>
          <p:cNvSpPr/>
          <p:nvPr/>
        </p:nvSpPr>
        <p:spPr>
          <a:xfrm>
            <a:off x="5519598" y="4775201"/>
            <a:ext cx="2101017" cy="984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30ADA19-61B3-449D-8D4D-1924D6B5016B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Measurement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forces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9FF30-2347-4681-B40E-F71F20EE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solidFill>
                  <a:srgbClr val="002060"/>
                </a:solidFill>
              </a:rPr>
              <a:t>Biological </a:t>
            </a:r>
            <a:r>
              <a:rPr lang="de-DE" sz="4000" dirty="0" err="1">
                <a:solidFill>
                  <a:srgbClr val="002060"/>
                </a:solidFill>
              </a:rPr>
              <a:t>application</a:t>
            </a:r>
            <a:endParaRPr lang="de-DE" sz="4000" dirty="0">
              <a:solidFill>
                <a:srgbClr val="00206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A5F69D-9C6C-48CA-9D6B-3E9F232C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Dynamic </a:t>
            </a:r>
            <a:r>
              <a:rPr lang="de-DE" sz="2800" dirty="0" err="1"/>
              <a:t>technique</a:t>
            </a:r>
            <a:endParaRPr lang="de-DE" sz="2800" dirty="0"/>
          </a:p>
          <a:p>
            <a:r>
              <a:rPr lang="de-DE" sz="2800" dirty="0"/>
              <a:t>In vivo possible but </a:t>
            </a:r>
            <a:r>
              <a:rPr lang="de-DE" sz="2800" dirty="0" err="1"/>
              <a:t>challenging</a:t>
            </a:r>
            <a:endParaRPr lang="de-DE" sz="2800" dirty="0"/>
          </a:p>
          <a:p>
            <a:r>
              <a:rPr lang="de-DE" sz="2800" dirty="0" err="1"/>
              <a:t>Diversity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particles</a:t>
            </a:r>
            <a:endParaRPr lang="de-DE" sz="2800" dirty="0"/>
          </a:p>
          <a:p>
            <a:r>
              <a:rPr lang="de-DE" sz="2800" dirty="0"/>
              <a:t>Many </a:t>
            </a:r>
            <a:r>
              <a:rPr lang="de-DE" sz="2800" dirty="0" err="1"/>
              <a:t>weak</a:t>
            </a:r>
            <a:r>
              <a:rPr lang="de-DE" sz="2800" dirty="0"/>
              <a:t> </a:t>
            </a:r>
            <a:r>
              <a:rPr lang="de-DE" sz="2800" dirty="0" err="1"/>
              <a:t>forces</a:t>
            </a:r>
            <a:r>
              <a:rPr lang="de-DE" sz="2800" dirty="0"/>
              <a:t> </a:t>
            </a:r>
          </a:p>
        </p:txBody>
      </p:sp>
      <p:pic>
        <p:nvPicPr>
          <p:cNvPr id="5" name="Picture 2" descr="Optical Tweezers for Single-Cell, Multicellular ...">
            <a:extLst>
              <a:ext uri="{FF2B5EF4-FFF2-40B4-BE49-F238E27FC236}">
                <a16:creationId xmlns:a16="http://schemas.microsoft.com/office/drawing/2014/main" id="{FA7A2C5D-5A80-4B2B-B545-D03E49AB1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96" y="2026920"/>
            <a:ext cx="55816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9417B01-D1CE-4163-91B6-AEF81586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21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8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00B27-D451-4BA8-9088-42539F8A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0F92B-4539-41F4-8C93-1E75A266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kinesin">
            <a:hlinkClick r:id="" action="ppaction://media"/>
            <a:extLst>
              <a:ext uri="{FF2B5EF4-FFF2-40B4-BE49-F238E27FC236}">
                <a16:creationId xmlns:a16="http://schemas.microsoft.com/office/drawing/2014/main" id="{FAE22A80-92C8-4A42-A8A7-A7FCD9443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994" y="609600"/>
            <a:ext cx="7639008" cy="5729255"/>
          </a:xfrm>
          <a:prstGeom prst="rect">
            <a:avLst/>
          </a:prstGeom>
        </p:spPr>
      </p:pic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EC33714F-B81B-4310-A13D-A2381EB3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22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3429A-04D0-4EA4-A053-05D4BF22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Force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the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motor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protein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kinesin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19050AE-CCB9-4EEC-A952-7E51A4377622}"/>
              </a:ext>
            </a:extLst>
          </p:cNvPr>
          <p:cNvSpPr/>
          <p:nvPr/>
        </p:nvSpPr>
        <p:spPr>
          <a:xfrm>
            <a:off x="3594070" y="2863075"/>
            <a:ext cx="1392794" cy="10657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14BB012-EA31-4D0C-9CD4-330A75307F9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986864" y="3395971"/>
            <a:ext cx="488335" cy="0"/>
          </a:xfrm>
          <a:prstGeom prst="line">
            <a:avLst/>
          </a:prstGeom>
          <a:ln w="273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2B875911-11EE-4306-B69A-BC91D0C0B0D3}"/>
              </a:ext>
            </a:extLst>
          </p:cNvPr>
          <p:cNvSpPr/>
          <p:nvPr/>
        </p:nvSpPr>
        <p:spPr>
          <a:xfrm>
            <a:off x="5452537" y="3132147"/>
            <a:ext cx="161027" cy="5276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CDD34C23-B339-4D2F-A936-A53BADA97762}"/>
              </a:ext>
            </a:extLst>
          </p:cNvPr>
          <p:cNvSpPr/>
          <p:nvPr/>
        </p:nvSpPr>
        <p:spPr>
          <a:xfrm rot="16200000" flipV="1">
            <a:off x="6224986" y="2633147"/>
            <a:ext cx="270294" cy="1523659"/>
          </a:xfrm>
          <a:prstGeom prst="triangle">
            <a:avLst>
              <a:gd name="adj" fmla="val 426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0234124D-344A-4A07-ACFE-939EA91417C9}"/>
              </a:ext>
            </a:extLst>
          </p:cNvPr>
          <p:cNvSpPr/>
          <p:nvPr/>
        </p:nvSpPr>
        <p:spPr>
          <a:xfrm rot="16200000">
            <a:off x="7666081" y="2337490"/>
            <a:ext cx="330876" cy="2113812"/>
          </a:xfrm>
          <a:prstGeom prst="triangle">
            <a:avLst>
              <a:gd name="adj" fmla="val 426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E6AC703-98DC-4EAA-BE68-02111D6CDD85}"/>
              </a:ext>
            </a:extLst>
          </p:cNvPr>
          <p:cNvSpPr/>
          <p:nvPr/>
        </p:nvSpPr>
        <p:spPr>
          <a:xfrm>
            <a:off x="6609691" y="3065403"/>
            <a:ext cx="746740" cy="661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03333C6-0E5B-4B6A-8B45-7DCDCD628ED6}"/>
              </a:ext>
            </a:extLst>
          </p:cNvPr>
          <p:cNvSpPr/>
          <p:nvPr/>
        </p:nvSpPr>
        <p:spPr>
          <a:xfrm>
            <a:off x="6983061" y="3429000"/>
            <a:ext cx="92601" cy="773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602E9ED-3190-49B9-9C57-FC26EA8A2F8D}"/>
              </a:ext>
            </a:extLst>
          </p:cNvPr>
          <p:cNvSpPr/>
          <p:nvPr/>
        </p:nvSpPr>
        <p:spPr>
          <a:xfrm rot="17862101">
            <a:off x="7169350" y="4083864"/>
            <a:ext cx="98277" cy="3756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3BF0304-F3B8-4C20-B85C-19D826394A41}"/>
              </a:ext>
            </a:extLst>
          </p:cNvPr>
          <p:cNvSpPr/>
          <p:nvPr/>
        </p:nvSpPr>
        <p:spPr>
          <a:xfrm rot="1286628">
            <a:off x="6921369" y="4053153"/>
            <a:ext cx="45719" cy="602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A3FC75D-275F-4F8B-9BEB-1FB0F0CCAC22}"/>
              </a:ext>
            </a:extLst>
          </p:cNvPr>
          <p:cNvCxnSpPr/>
          <p:nvPr/>
        </p:nvCxnSpPr>
        <p:spPr>
          <a:xfrm flipV="1">
            <a:off x="2743200" y="2778711"/>
            <a:ext cx="8273988" cy="36753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850588D-2A86-41AA-AEC0-30B2273C9C6B}"/>
              </a:ext>
            </a:extLst>
          </p:cNvPr>
          <p:cNvSpPr txBox="1"/>
          <p:nvPr/>
        </p:nvSpPr>
        <p:spPr>
          <a:xfrm>
            <a:off x="6122327" y="3918592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kinesin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38DAE6-A4A5-47B6-8F07-5CD7D303DC98}"/>
              </a:ext>
            </a:extLst>
          </p:cNvPr>
          <p:cNvSpPr txBox="1"/>
          <p:nvPr/>
        </p:nvSpPr>
        <p:spPr>
          <a:xfrm>
            <a:off x="4046947" y="5812665"/>
            <a:ext cx="133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filament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B475B6-3E59-47EA-BDF3-82C82965F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6" t="12424" r="18097" b="15937"/>
          <a:stretch/>
        </p:blipFill>
        <p:spPr>
          <a:xfrm>
            <a:off x="105421" y="4524742"/>
            <a:ext cx="3096309" cy="1881745"/>
          </a:xfrm>
          <a:prstGeom prst="rect">
            <a:avLst/>
          </a:prstGeom>
        </p:spPr>
      </p:pic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A687399A-AE31-4C31-97D5-49FBE138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23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92AF6-8B04-41CD-A0E5-1A8CC1EB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64491824-756E-4C64-B51B-5456906DD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231" t="20769" r="66162" b="15624"/>
          <a:stretch/>
        </p:blipFill>
        <p:spPr>
          <a:xfrm>
            <a:off x="914400" y="138060"/>
            <a:ext cx="2326640" cy="5333715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9691681-AB0A-4EDA-9E86-B55539855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11"/>
          <a:stretch/>
        </p:blipFill>
        <p:spPr>
          <a:xfrm>
            <a:off x="6700235" y="85576"/>
            <a:ext cx="3307367" cy="53380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70E790D-4612-415F-A976-0AA370BE2C05}"/>
              </a:ext>
            </a:extLst>
          </p:cNvPr>
          <p:cNvSpPr txBox="1"/>
          <p:nvPr/>
        </p:nvSpPr>
        <p:spPr>
          <a:xfrm>
            <a:off x="6096000" y="5471775"/>
            <a:ext cx="4682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K. Svoboda, S.M. Block </a:t>
            </a:r>
            <a:r>
              <a:rPr lang="en-US" b="1" i="0" dirty="0">
                <a:solidFill>
                  <a:srgbClr val="2E2E2E"/>
                </a:solidFill>
                <a:effectLst/>
                <a:latin typeface="NexusSerif"/>
              </a:rPr>
              <a:t>Force and velocity measured for single kinesin molecules</a:t>
            </a:r>
            <a:endParaRPr lang="en-US" b="0" i="0" dirty="0">
              <a:solidFill>
                <a:srgbClr val="2E2E2E"/>
              </a:solidFill>
              <a:effectLst/>
              <a:latin typeface="NexusSerif"/>
            </a:endParaRPr>
          </a:p>
          <a:p>
            <a:pPr algn="l"/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Cell, 77 (1994), pp. 773-784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D302A6A-7B58-4B47-8145-0B5915E3E891}"/>
              </a:ext>
            </a:extLst>
          </p:cNvPr>
          <p:cNvSpPr txBox="1"/>
          <p:nvPr/>
        </p:nvSpPr>
        <p:spPr>
          <a:xfrm>
            <a:off x="535094" y="5612393"/>
            <a:ext cx="4682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 err="1">
                <a:solidFill>
                  <a:srgbClr val="222222"/>
                </a:solidFill>
                <a:effectLst/>
                <a:latin typeface="-apple-system"/>
              </a:rPr>
              <a:t>Ashkin</a:t>
            </a:r>
            <a:r>
              <a:rPr lang="de-DE" b="0" i="0" dirty="0">
                <a:solidFill>
                  <a:srgbClr val="222222"/>
                </a:solidFill>
                <a:effectLst/>
                <a:latin typeface="-apple-system"/>
              </a:rPr>
              <a:t>, A </a:t>
            </a:r>
            <a:r>
              <a:rPr lang="de-DE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de-DE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Force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generation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of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organelle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transport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measured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de-DE" b="1" i="1" dirty="0">
                <a:solidFill>
                  <a:srgbClr val="222222"/>
                </a:solidFill>
                <a:effectLst/>
                <a:latin typeface="-apple-system"/>
              </a:rPr>
              <a:t>in vivo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by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 an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infrared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laser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de-DE" b="1" i="0" dirty="0" err="1">
                <a:solidFill>
                  <a:srgbClr val="222222"/>
                </a:solidFill>
                <a:effectLst/>
                <a:latin typeface="-apple-system"/>
              </a:rPr>
              <a:t>trap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de-DE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de-DE" b="1" i="0" dirty="0">
                <a:solidFill>
                  <a:srgbClr val="222222"/>
                </a:solidFill>
                <a:effectLst/>
                <a:latin typeface="-apple-system"/>
              </a:rPr>
              <a:t> 348, </a:t>
            </a:r>
            <a:r>
              <a:rPr lang="de-DE" b="0" i="0" dirty="0">
                <a:solidFill>
                  <a:srgbClr val="222222"/>
                </a:solidFill>
                <a:effectLst/>
                <a:latin typeface="-apple-system"/>
              </a:rPr>
              <a:t>346–348 (1990).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4A5E16-3F3A-4F3E-92D7-2D794F6D6CCD}"/>
              </a:ext>
            </a:extLst>
          </p:cNvPr>
          <p:cNvSpPr txBox="1"/>
          <p:nvPr/>
        </p:nvSpPr>
        <p:spPr>
          <a:xfrm>
            <a:off x="3369946" y="2551837"/>
            <a:ext cx="25591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‘The value of 63 </a:t>
            </a:r>
            <a:r>
              <a:rPr lang="en-US" dirty="0" err="1"/>
              <a:t>mW</a:t>
            </a:r>
            <a:r>
              <a:rPr lang="en-US" dirty="0"/>
              <a:t> for the force of one motor translates into </a:t>
            </a:r>
            <a:r>
              <a:rPr lang="en-US" b="1" dirty="0"/>
              <a:t>2.6 x 10</a:t>
            </a:r>
            <a:r>
              <a:rPr lang="en-US" b="1" baseline="30000" dirty="0"/>
              <a:t>-7</a:t>
            </a:r>
            <a:r>
              <a:rPr lang="en-US" b="1" dirty="0"/>
              <a:t> dynes</a:t>
            </a:r>
            <a:r>
              <a:rPr lang="en-US" dirty="0"/>
              <a:t> for the force generated by a single motor molecule’</a:t>
            </a:r>
          </a:p>
          <a:p>
            <a:r>
              <a:rPr lang="en-US" dirty="0"/>
              <a:t>1dyne = 10</a:t>
            </a:r>
            <a:r>
              <a:rPr lang="en-US" baseline="30000" dirty="0"/>
              <a:t>-5</a:t>
            </a:r>
            <a:r>
              <a:rPr lang="en-US" dirty="0"/>
              <a:t> N</a:t>
            </a:r>
            <a:endParaRPr lang="de-DE" dirty="0"/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5DA1665E-A7B6-474D-B55F-50635E3E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24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A992D-1EB8-41F4-BD5A-1FB8D71F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DA92A804-12AE-4506-8BA9-D2F1E54CC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42"/>
          <a:stretch/>
        </p:blipFill>
        <p:spPr bwMode="auto">
          <a:xfrm>
            <a:off x="1183607" y="298398"/>
            <a:ext cx="6083413" cy="29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E9865A5-9E68-4413-BCC7-B24A093CD0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56385" y="3726261"/>
            <a:ext cx="34353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Mark J. Schnitzer &amp; Steven M. Block, 1997.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Kinesin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hydrolyses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one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ATP per 8-nm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step,Nature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vol. 388(6640),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pages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386-390,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July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. &lt;https://ideas.repec.org/a/nat/nature/v388y1997i6640d10.1038_41111.html&gt;</a:t>
            </a:r>
            <a:r>
              <a:rPr kumimoji="0" lang="de-DE" altLang="de-DE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3F26F627-C02F-4128-A40A-B0503880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25</a:t>
            </a:fld>
            <a:endParaRPr lang="de-DE" sz="2500" dirty="0">
              <a:solidFill>
                <a:srgbClr val="00206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2321B25-D3DC-4827-9C79-22E9E33FE883}"/>
              </a:ext>
            </a:extLst>
          </p:cNvPr>
          <p:cNvSpPr/>
          <p:nvPr/>
        </p:nvSpPr>
        <p:spPr>
          <a:xfrm>
            <a:off x="912471" y="3132512"/>
            <a:ext cx="2089854" cy="2742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9" name="Picture 2" descr="Figure 2">
            <a:extLst>
              <a:ext uri="{FF2B5EF4-FFF2-40B4-BE49-F238E27FC236}">
                <a16:creationId xmlns:a16="http://schemas.microsoft.com/office/drawing/2014/main" id="{5D128BC5-4B3A-4D5B-B326-32A36EDBB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6" r="50517" b="32769"/>
          <a:stretch/>
        </p:blipFill>
        <p:spPr bwMode="auto">
          <a:xfrm>
            <a:off x="2509399" y="3429000"/>
            <a:ext cx="3367166" cy="280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30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A1CB2-0C0D-4EEF-89B0-2D4D57EC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EC8159-4834-40FA-BB2B-3A55832D1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1BC45E-789B-4F9F-B811-9EFCD3F8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3" y="816638"/>
            <a:ext cx="7208477" cy="516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0097140E-FA55-482A-9FA9-787C9040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26</a:t>
            </a:fld>
            <a:endParaRPr lang="de-DE" sz="2500" dirty="0">
              <a:solidFill>
                <a:srgbClr val="00206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3F59F7-BA22-4834-9C7B-2514432DB092}"/>
              </a:ext>
            </a:extLst>
          </p:cNvPr>
          <p:cNvSpPr txBox="1"/>
          <p:nvPr/>
        </p:nvSpPr>
        <p:spPr>
          <a:xfrm>
            <a:off x="677334" y="6187958"/>
            <a:ext cx="783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Swathi</a:t>
            </a:r>
            <a:r>
              <a:rPr lang="de-DE" dirty="0"/>
              <a:t> </a:t>
            </a:r>
            <a:r>
              <a:rPr lang="de-DE" dirty="0" err="1"/>
              <a:t>Sudhakar</a:t>
            </a:r>
            <a:r>
              <a:rPr lang="de-DE" dirty="0"/>
              <a:t> et al.: Germanium </a:t>
            </a:r>
            <a:r>
              <a:rPr lang="de-DE" dirty="0" err="1"/>
              <a:t>nanospheres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ultraresolution</a:t>
            </a:r>
            <a:r>
              <a:rPr lang="de-DE" dirty="0"/>
              <a:t> </a:t>
            </a:r>
            <a:r>
              <a:rPr lang="de-DE" dirty="0" err="1"/>
              <a:t>picotensiometry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kinesin</a:t>
            </a:r>
            <a:r>
              <a:rPr lang="de-DE" dirty="0"/>
              <a:t> </a:t>
            </a:r>
            <a:r>
              <a:rPr lang="de-DE" dirty="0" err="1"/>
              <a:t>motors</a:t>
            </a:r>
            <a:r>
              <a:rPr lang="de-DE" dirty="0"/>
              <a:t>, 2021.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59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0ED36-3C2C-4AB3-8561-0E072E4C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39869"/>
            <a:ext cx="8596668" cy="1320800"/>
          </a:xfrm>
        </p:spPr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Optical </a:t>
            </a:r>
            <a:r>
              <a:rPr lang="de-DE" dirty="0" err="1">
                <a:solidFill>
                  <a:srgbClr val="002060"/>
                </a:solidFill>
              </a:rPr>
              <a:t>stretcher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30884E-8F05-40F1-ADFC-8187A09B6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6" descr="Principle of an optical stretcher. Two-counter propagating ...">
            <a:extLst>
              <a:ext uri="{FF2B5EF4-FFF2-40B4-BE49-F238E27FC236}">
                <a16:creationId xmlns:a16="http://schemas.microsoft.com/office/drawing/2014/main" id="{C028EA54-85A5-4F0D-84E7-7B88F444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63" y="2161875"/>
            <a:ext cx="7310810" cy="357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5C13B4A6-4831-4047-869D-541EFA84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27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49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F9571-EA9D-426C-A17A-F14B113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Video </a:t>
            </a:r>
            <a:r>
              <a:rPr lang="de-DE" dirty="0" err="1">
                <a:solidFill>
                  <a:srgbClr val="002060"/>
                </a:solidFill>
              </a:rPr>
              <a:t>optical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stretcher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animation</a:t>
            </a:r>
            <a:r>
              <a:rPr lang="de-DE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52FA6-85DA-46FA-97A5-8987EF7A9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292F40-DB60-4585-819C-2CF4F611B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06" y="1487992"/>
            <a:ext cx="5688077" cy="47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3255EA52-D77E-4232-B9C9-6F8D3A5F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28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64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6404D4D-7447-408E-8470-31BC4428B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97" y="4593747"/>
            <a:ext cx="6012701" cy="21109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468F9E-4750-4A4E-AEF4-4DD0F4170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08" t="10085" r="42692" b="60205"/>
          <a:stretch/>
        </p:blipFill>
        <p:spPr>
          <a:xfrm>
            <a:off x="-279784" y="1078880"/>
            <a:ext cx="8184264" cy="36472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F6010D-49F3-4507-8079-4B11AB8B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Stress </a:t>
            </a:r>
            <a:r>
              <a:rPr lang="de-DE" dirty="0" err="1">
                <a:solidFill>
                  <a:srgbClr val="002060"/>
                </a:solidFill>
              </a:rPr>
              <a:t>by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optical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stretcher</a:t>
            </a:r>
            <a:r>
              <a:rPr lang="de-DE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5733AAC-A357-44E1-B580-ED0460460182}"/>
              </a:ext>
            </a:extLst>
          </p:cNvPr>
          <p:cNvSpPr txBox="1"/>
          <p:nvPr/>
        </p:nvSpPr>
        <p:spPr>
          <a:xfrm>
            <a:off x="6714914" y="1471364"/>
            <a:ext cx="3516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p </a:t>
            </a:r>
            <a:r>
              <a:rPr lang="de-DE" dirty="0" err="1">
                <a:latin typeface="+mj-lt"/>
              </a:rPr>
              <a:t>momentum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ray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A </a:t>
            </a:r>
            <a:r>
              <a:rPr lang="de-DE" dirty="0" err="1">
                <a:latin typeface="+mj-lt"/>
              </a:rPr>
              <a:t>area</a:t>
            </a:r>
            <a:r>
              <a:rPr lang="de-DE" dirty="0">
                <a:latin typeface="+mj-lt"/>
              </a:rPr>
              <a:t> </a:t>
            </a:r>
          </a:p>
          <a:p>
            <a:r>
              <a:rPr lang="de-DE" dirty="0">
                <a:latin typeface="+mj-lt"/>
              </a:rPr>
              <a:t>t time</a:t>
            </a:r>
          </a:p>
          <a:p>
            <a:r>
              <a:rPr lang="de-DE" dirty="0">
                <a:latin typeface="+mj-lt"/>
              </a:rPr>
              <a:t>n </a:t>
            </a:r>
            <a:r>
              <a:rPr lang="de-DE" dirty="0" err="1">
                <a:latin typeface="+mj-lt"/>
              </a:rPr>
              <a:t>refraction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index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c </a:t>
            </a:r>
            <a:r>
              <a:rPr lang="de-DE" dirty="0" err="1">
                <a:latin typeface="+mj-lt"/>
              </a:rPr>
              <a:t>speed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light</a:t>
            </a:r>
          </a:p>
          <a:p>
            <a:r>
              <a:rPr lang="de-DE" dirty="0">
                <a:latin typeface="+mj-lt"/>
              </a:rPr>
              <a:t>a </a:t>
            </a:r>
            <a:r>
              <a:rPr lang="de-DE" dirty="0" err="1">
                <a:latin typeface="+mj-lt"/>
              </a:rPr>
              <a:t>direction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P light power</a:t>
            </a:r>
          </a:p>
          <a:p>
            <a:r>
              <a:rPr lang="de-DE" dirty="0">
                <a:latin typeface="+mj-lt"/>
              </a:rPr>
              <a:t>a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+mj-lt"/>
              </a:rPr>
              <a:t>unit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+mj-lt"/>
              </a:rPr>
              <a:t>vector</a:t>
            </a:r>
            <a:endParaRPr lang="de-DE" b="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T transmission coefficient 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R </a:t>
            </a: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reflection coefficient</a:t>
            </a:r>
            <a:endParaRPr lang="de-DE" dirty="0">
              <a:latin typeface="+mj-lt"/>
            </a:endParaRP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61DB4537-7394-47A6-A1A6-5A3E058D5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29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5E408-1F7B-4282-821F-8D0E3733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red blood cell optical tweezer">
            <a:hlinkClick r:id="" action="ppaction://media"/>
            <a:extLst>
              <a:ext uri="{FF2B5EF4-FFF2-40B4-BE49-F238E27FC236}">
                <a16:creationId xmlns:a16="http://schemas.microsoft.com/office/drawing/2014/main" id="{78EED220-58BA-465F-93D1-AB7E30B93B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34" y="500444"/>
            <a:ext cx="7713662" cy="5857112"/>
          </a:xfrm>
        </p:spPr>
      </p:pic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CEDFAB10-842F-4E07-9108-60C0E611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</a:t>
            </a:fld>
            <a:endParaRPr lang="de-DE" sz="2500" dirty="0">
              <a:solidFill>
                <a:srgbClr val="00206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537BE4A-B338-4FD7-9C74-158304777C76}"/>
              </a:ext>
            </a:extLst>
          </p:cNvPr>
          <p:cNvSpPr txBox="1"/>
          <p:nvPr/>
        </p:nvSpPr>
        <p:spPr>
          <a:xfrm>
            <a:off x="677334" y="6360597"/>
            <a:ext cx="804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stretched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an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tweezer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678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81536-A54A-4498-AFFA-9C31CFE9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92" y="2347345"/>
            <a:ext cx="10744627" cy="475134"/>
          </a:xfrm>
        </p:spPr>
        <p:txBody>
          <a:bodyPr>
            <a:noAutofit/>
          </a:bodyPr>
          <a:lstStyle/>
          <a:p>
            <a:r>
              <a:rPr lang="en-US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Optical stretching of a single MCF7 cell. </a:t>
            </a:r>
            <a:endParaRPr lang="de-DE" sz="2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BC62D57-081A-4B40-A7AD-28FDE88D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3" y="204220"/>
            <a:ext cx="66960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C2B98F5D-B7A2-490C-9BB1-A471C52E3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2" r="49855" b="1"/>
          <a:stretch/>
        </p:blipFill>
        <p:spPr bwMode="auto">
          <a:xfrm>
            <a:off x="399728" y="2659609"/>
            <a:ext cx="5432112" cy="37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9BF9FF8-350B-4C64-A832-E5E1519B3770}"/>
              </a:ext>
            </a:extLst>
          </p:cNvPr>
          <p:cNvSpPr txBox="1"/>
          <p:nvPr/>
        </p:nvSpPr>
        <p:spPr>
          <a:xfrm>
            <a:off x="553292" y="6223924"/>
            <a:ext cx="9728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Optical deformability of normal, cancerous, and metastatic breast epithelial cells. 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C2196C-B4CF-4E2A-8D0F-2E73FA5705D4}"/>
              </a:ext>
            </a:extLst>
          </p:cNvPr>
          <p:cNvSpPr txBox="1"/>
          <p:nvPr/>
        </p:nvSpPr>
        <p:spPr>
          <a:xfrm>
            <a:off x="7206369" y="2951946"/>
            <a:ext cx="36814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Optical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deformability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inherent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marker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testing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malignant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transformation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metastatic</a:t>
            </a:r>
            <a:r>
              <a:rPr lang="de-DE" sz="14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competence.</a:t>
            </a:r>
            <a:r>
              <a:rPr lang="de-DE" sz="1400" b="0" i="1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Guck</a:t>
            </a:r>
            <a:r>
              <a:rPr lang="de-DE" sz="1400" b="0" i="1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J</a:t>
            </a:r>
            <a:r>
              <a:rPr lang="de-DE" sz="1400" i="1" dirty="0">
                <a:solidFill>
                  <a:srgbClr val="303030"/>
                </a:solidFill>
                <a:latin typeface="arial" panose="020B0604020202020204" pitchFamily="34" charset="0"/>
              </a:rPr>
              <a:t> et al.</a:t>
            </a:r>
            <a:r>
              <a:rPr lang="de-DE" sz="1400" b="0" i="1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1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Biophys</a:t>
            </a:r>
            <a:r>
              <a:rPr lang="de-DE" sz="1400" b="0" i="1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J. 2005 May; 88(5):3689-98.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C1FB7FC9-7868-4C24-9271-1671709F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30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62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7E54C-D0BC-481F-8680-64B0B48A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02060"/>
                </a:solidFill>
              </a:rPr>
              <a:t>Conclusion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7C943484-8B17-493C-B535-84B1D5E5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31</a:t>
            </a:fld>
            <a:endParaRPr lang="de-DE" sz="2500" dirty="0">
              <a:solidFill>
                <a:srgbClr val="00206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39DE940-0CE1-432E-BAEA-C6F70E6A3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813" y="1091238"/>
            <a:ext cx="1926702" cy="19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3EFBDBE-667F-415F-B4B2-77104D74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30" y="4012345"/>
            <a:ext cx="3004370" cy="21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8B9C055-3E4B-4A8F-9408-B7A3AA7283C6}"/>
              </a:ext>
            </a:extLst>
          </p:cNvPr>
          <p:cNvSpPr txBox="1"/>
          <p:nvPr/>
        </p:nvSpPr>
        <p:spPr>
          <a:xfrm>
            <a:off x="564388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3336EBB-D43D-4565-8467-E7129989CDCD}"/>
                  </a:ext>
                </a:extLst>
              </p:cNvPr>
              <p:cNvSpPr txBox="1"/>
              <p:nvPr/>
            </p:nvSpPr>
            <p:spPr>
              <a:xfrm>
                <a:off x="536725" y="1876425"/>
                <a:ext cx="319051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Radiation Pressure 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Ray Optics Regime D&gt;&gt;λ</a:t>
                </a:r>
              </a:p>
              <a:p>
                <a:r>
                  <a:rPr lang="de-DE" sz="1800" dirty="0">
                    <a:solidFill>
                      <a:schemeClr val="tx1"/>
                    </a:solidFill>
                  </a:rPr>
                  <a:t>Rayleigh </a:t>
                </a:r>
                <a:r>
                  <a:rPr lang="de-DE" sz="1800" dirty="0" err="1">
                    <a:solidFill>
                      <a:schemeClr val="tx1"/>
                    </a:solidFill>
                  </a:rPr>
                  <a:t>scattering</a:t>
                </a:r>
                <a:r>
                  <a:rPr lang="de-DE" sz="1800" dirty="0">
                    <a:solidFill>
                      <a:schemeClr val="tx1"/>
                    </a:solidFill>
                  </a:rPr>
                  <a:t> D &lt;&lt; </a:t>
                </a:r>
                <a:r>
                  <a:rPr lang="el-GR" sz="1800" dirty="0">
                    <a:solidFill>
                      <a:schemeClr val="tx1"/>
                    </a:solidFill>
                  </a:rPr>
                  <a:t>λ</a:t>
                </a:r>
                <a:endParaRPr lang="de-DE" sz="1800" dirty="0">
                  <a:solidFill>
                    <a:schemeClr val="tx1"/>
                  </a:solidFill>
                </a:endParaRPr>
              </a:p>
              <a:p>
                <a:r>
                  <a:rPr lang="de-DE" sz="1800" dirty="0"/>
                  <a:t>Mie-Theory:  </a:t>
                </a:r>
                <a:r>
                  <a:rPr lang="de-DE" sz="1800" dirty="0">
                    <a:solidFill>
                      <a:schemeClr val="tx1"/>
                    </a:solidFill>
                  </a:rPr>
                  <a:t>D </a:t>
                </a:r>
                <a14:m>
                  <m:oMath xmlns:m="http://schemas.openxmlformats.org/officeDocument/2006/math">
                    <m:r>
                      <a:rPr lang="de-DE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>
                    <a:solidFill>
                      <a:schemeClr val="tx1"/>
                    </a:solidFill>
                  </a:rPr>
                  <a:t>λ</a:t>
                </a:r>
                <a:r>
                  <a:rPr lang="de-DE" sz="1800" dirty="0">
                    <a:solidFill>
                      <a:schemeClr val="tx1"/>
                    </a:solidFill>
                  </a:rPr>
                  <a:t> </a:t>
                </a:r>
                <a:endParaRPr lang="de-DE" sz="18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3336EBB-D43D-4565-8467-E7129989C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25" y="1876425"/>
                <a:ext cx="3190516" cy="1477328"/>
              </a:xfrm>
              <a:prstGeom prst="rect">
                <a:avLst/>
              </a:prstGeom>
              <a:blipFill>
                <a:blip r:embed="rId6"/>
                <a:stretch>
                  <a:fillRect l="-1530" t="-2893" b="-53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2">
            <a:extLst>
              <a:ext uri="{FF2B5EF4-FFF2-40B4-BE49-F238E27FC236}">
                <a16:creationId xmlns:a16="http://schemas.microsoft.com/office/drawing/2014/main" id="{818B6B3C-5ACA-4AA2-80C9-1B61EC9C7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2" r="49855" b="1"/>
          <a:stretch/>
        </p:blipFill>
        <p:spPr bwMode="auto">
          <a:xfrm>
            <a:off x="7389845" y="3947556"/>
            <a:ext cx="3554293" cy="24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51EC834-224A-4C11-BD58-5EE982B2F900}"/>
              </a:ext>
            </a:extLst>
          </p:cNvPr>
          <p:cNvSpPr txBox="1"/>
          <p:nvPr/>
        </p:nvSpPr>
        <p:spPr>
          <a:xfrm>
            <a:off x="717198" y="4309580"/>
            <a:ext cx="31905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Force and </a:t>
            </a:r>
            <a:r>
              <a:rPr lang="de-DE" sz="1800" dirty="0" err="1"/>
              <a:t>stepsize</a:t>
            </a:r>
            <a:r>
              <a:rPr lang="de-DE" sz="1800" dirty="0"/>
              <a:t> </a:t>
            </a:r>
            <a:r>
              <a:rPr lang="de-DE" sz="1800" dirty="0" err="1"/>
              <a:t>measurement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motor</a:t>
            </a:r>
            <a:r>
              <a:rPr lang="de-DE" sz="1800" dirty="0"/>
              <a:t> </a:t>
            </a:r>
            <a:r>
              <a:rPr lang="de-DE" sz="1800" dirty="0" err="1"/>
              <a:t>protein</a:t>
            </a:r>
            <a:r>
              <a:rPr lang="de-DE" sz="1800" dirty="0"/>
              <a:t> </a:t>
            </a:r>
            <a:r>
              <a:rPr lang="de-DE" sz="1800" dirty="0" err="1"/>
              <a:t>kinesin</a:t>
            </a:r>
            <a:r>
              <a:rPr lang="de-DE" sz="1800" dirty="0"/>
              <a:t> </a:t>
            </a:r>
          </a:p>
          <a:p>
            <a:endParaRPr lang="de-DE" sz="1800" dirty="0"/>
          </a:p>
          <a:p>
            <a:r>
              <a:rPr lang="de-DE" dirty="0"/>
              <a:t>Optical </a:t>
            </a:r>
            <a:r>
              <a:rPr lang="de-DE" dirty="0" err="1"/>
              <a:t>stretcher</a:t>
            </a:r>
            <a:r>
              <a:rPr lang="de-DE" dirty="0"/>
              <a:t>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distinguish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endParaRPr lang="de-DE" sz="1800" dirty="0"/>
          </a:p>
        </p:txBody>
      </p:sp>
      <p:pic>
        <p:nvPicPr>
          <p:cNvPr id="12" name="Picture 2" descr="figure1">
            <a:extLst>
              <a:ext uri="{FF2B5EF4-FFF2-40B4-BE49-F238E27FC236}">
                <a16:creationId xmlns:a16="http://schemas.microsoft.com/office/drawing/2014/main" id="{9B327032-50FC-4B7A-B1CE-12A29DCC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31" y="1158283"/>
            <a:ext cx="2971649" cy="203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3EC1490-0554-44A1-9042-8CD534E41C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859" y="1183108"/>
            <a:ext cx="2761457" cy="17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6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A4CF6-4ACD-4341-BB43-074937B3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1239520"/>
            <a:ext cx="8596668" cy="1320800"/>
          </a:xfrm>
        </p:spPr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Questions? </a:t>
            </a:r>
          </a:p>
        </p:txBody>
      </p:sp>
      <p:pic>
        <p:nvPicPr>
          <p:cNvPr id="1028" name="Picture 4" descr="Christmas clip art">
            <a:extLst>
              <a:ext uri="{FF2B5EF4-FFF2-40B4-BE49-F238E27FC236}">
                <a16:creationId xmlns:a16="http://schemas.microsoft.com/office/drawing/2014/main" id="{660EE634-D11E-4864-9D4B-5C762501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659279"/>
            <a:ext cx="32385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Weihnachtskugel">
                <a:extLst>
                  <a:ext uri="{FF2B5EF4-FFF2-40B4-BE49-F238E27FC236}">
                    <a16:creationId xmlns:a16="http://schemas.microsoft.com/office/drawing/2014/main" id="{85AB267B-E844-47C9-BE1B-96E071C9D7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7030397"/>
                  </p:ext>
                </p:extLst>
              </p:nvPr>
            </p:nvGraphicFramePr>
            <p:xfrm>
              <a:off x="3635268" y="4502230"/>
              <a:ext cx="674332" cy="107323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74332" cy="1073232"/>
                    </a:xfrm>
                    <a:prstGeom prst="rect">
                      <a:avLst/>
                    </a:prstGeom>
                  </am3d:spPr>
                  <am3d:camera>
                    <am3d:pos x="0" y="0" z="608256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56573" d="1000000"/>
                    <am3d:preTrans dx="0" dy="-307654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669444" ay="436720" az="-8588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391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Weihnachtskugel">
                <a:extLst>
                  <a:ext uri="{FF2B5EF4-FFF2-40B4-BE49-F238E27FC236}">
                    <a16:creationId xmlns:a16="http://schemas.microsoft.com/office/drawing/2014/main" id="{85AB267B-E844-47C9-BE1B-96E071C9D7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5268" y="4502230"/>
                <a:ext cx="674332" cy="1073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7" descr="Weihnachtskugel">
                <a:extLst>
                  <a:ext uri="{FF2B5EF4-FFF2-40B4-BE49-F238E27FC236}">
                    <a16:creationId xmlns:a16="http://schemas.microsoft.com/office/drawing/2014/main" id="{3DF5B181-BDC1-492B-AA39-A44BF74A44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5661515"/>
                  </p:ext>
                </p:extLst>
              </p:nvPr>
            </p:nvGraphicFramePr>
            <p:xfrm>
              <a:off x="5250111" y="3429000"/>
              <a:ext cx="636340" cy="107323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36340" cy="1073230"/>
                    </a:xfrm>
                    <a:prstGeom prst="rect">
                      <a:avLst/>
                    </a:prstGeom>
                  </am3d:spPr>
                  <am3d:camera>
                    <am3d:pos x="0" y="0" z="608256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56573" d="1000000"/>
                    <am3d:preTrans dx="0" dy="-307654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0336" ay="228794" az="-1066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391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7" descr="Weihnachtskugel">
                <a:extLst>
                  <a:ext uri="{FF2B5EF4-FFF2-40B4-BE49-F238E27FC236}">
                    <a16:creationId xmlns:a16="http://schemas.microsoft.com/office/drawing/2014/main" id="{3DF5B181-BDC1-492B-AA39-A44BF74A44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0111" y="3429000"/>
                <a:ext cx="636340" cy="10732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2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5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25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55107-C5FA-4D69-B607-17C3C7C0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 fontScale="90000"/>
          </a:bodyPr>
          <a:lstStyle/>
          <a:p>
            <a:r>
              <a:rPr lang="de-DE" dirty="0"/>
              <a:t>References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FD0BE2-4C9E-48EB-9FE1-4E8A678E0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38" y="1420360"/>
            <a:ext cx="10236529" cy="52743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Ashkin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Acceleration and trapping of particles by radiation pressure, Physical Review letter 24 (1970), available https://journals.aps.org/prl/pdf/10.1103/PhysRevLett.24.156,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Ashkin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Pressure of Laser Light, Scientific American 226, pp. 62-71 (1972)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Arthur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Ashkin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Bell Laboratories, emeritus. The 2018 Nobel Lecture in Physics: Optical Tweezers,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https://www.youtube.com/watch?v=vb58pd2ycKQ,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Ashkin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Schütze, K.,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Dziedzic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 et al.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Force generation of organelle transport measured in vivo by an infrared laser trap. 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 348, 346–348 (1990). https://doi.org/10.1038/348346a0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Boisseau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 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Hrsg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.). Nanoscience: nanobiotechnology and nanobiology.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Heidelberg [u.a.]. Springer (2010) — ISBN 978-3-540-88632-7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Bustamante, C.J.,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Chemla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Y.R., Liu, S. et al. Optical tweezers in single-molecule biophysics. 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 Rev Methods Primers 1, 25 (2021). https://doi.org/10.1038/s43586-021-00021-6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Carlos J.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Bustamante,Yann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Chemla,Shixin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Liu,Michelle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Wang, Optical tweezers in single-molecule biophysics, Nature Reviews Methods Primers (2021). https://doi.org/10.1038/s43586-021-00021-6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Guck J.,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Ananthakrishnan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R., Mahmood H., Moon T.J., Cunningham C.C.,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J. The optical stretcher: A novel laser tool to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micromanipulate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cells. 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Biophys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J. (2001); 81:767–784.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10.1016/S0006-3495(01)75740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JM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Huguet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Physics of optical trapping, (2014)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http://www.tesi.mintrada.com/node55.html,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FF45A87-2C94-4AB4-B4CA-2ED10ED7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33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2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ED6434-7CDC-4A74-81AD-D8C054457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38" y="449347"/>
            <a:ext cx="9607410" cy="6581273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 T,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Bragheri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Minzioni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P. A Comprehensive Review of Optical Stretcher for Cell Mechanical Characterization at Single-Cell Level. Micromachines, Basel (2016) ;7(5):90. doi:10.3390/mi7050090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 Svoboda, S.M. Block, Force and velocity measured for single kinesin molecules, Cell, 77 (1994), pp. 773-784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J. Schnitzer, Steven M. Block et al.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Kinesin hydrolyses one ATP per 8-nm step, letters to nature vol 388 (1997)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Noy, A. 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Hrsg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.). Handbook of molecular force spectroscopy. New York, NY : Springer (2008) — ISBN 0-387-49987-3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Optical society, OSA, (2013). Available: https://www.osa.org/en-us/history/biographies/bios/arthur-ashkin/.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on 12.12.2021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Nave, Quantum properties of light,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 http://hyperphysics.phy-astr.gsu.edu/hbase/optmod/qualig.html.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 Wasserman and Steven Nagel. An Introduction to Optical Trapping,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Available: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https://www.youtube.com/watch?v=13VXGX2yR3k,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Swathi Sudhakar, Mohammad Kazem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Abdosamadi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Tobias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Jörg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Jachowski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Michael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Bugiel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Anita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Jannasch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Erik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Schäffer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Germanium nanospheres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ultraresolution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picotensiometry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kinesin motors, Science 371, eabd994 (2021).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10.1126/science.abd9944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Nobel Committee for Physics 2018. Groundbreaking Invention in Laser Physics optical Tweezers and Generation of High-Intensity, Ultrashort Optical Pulses,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(Scientific Background on the Nobel Prize in Physics 2018)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https://www.nobelprize.org/uploads/2018/10/advanced-physicsprize2018.pdf, Access on 12.12.2021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University of Florida, Department of Physics PHY4803L Advanced Physics Laboratory, </a:t>
            </a: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Optical </a:t>
            </a:r>
            <a:r>
              <a:rPr lang="de-DE" dirty="0" err="1">
                <a:latin typeface="Calibri" panose="020F0502020204030204" pitchFamily="34" charset="0"/>
                <a:cs typeface="Times New Roman" panose="02020603050405020304" pitchFamily="18" charset="0"/>
              </a:rPr>
              <a:t>Tweezers</a:t>
            </a: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, 2020, https://www.phys.ufl.edu/courses/phy4803L/group_IV/optical_tweezers/OT.pdf,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on 19.12.2021</a:t>
            </a:r>
            <a:endParaRPr 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Leipzig. Introduction to Optical Stretcher,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https://home.uni-leipzig.de/pwm/web/index.php?section=introduction&amp;page=opticalstretcher,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Leipzig. Introduction to Optical Traps,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https://home.uni-leipzig.de/pwm/web/?section=introduction&amp;page=opticaltraps, Access on 12.12.2021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703CFD5A-CC17-4579-AF05-95A2158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34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64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6690C-E4A7-4EA6-8524-4B31A35D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Sources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images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61F592-C1BF-4F14-9077-A733184AA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203158"/>
            <a:ext cx="9207447" cy="565484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Titlepage: optical-tweezers_1.jpg (660×528) (labcritics.com),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2: Red blood cell transportation, https://youtu.be/6XcVddSbBxc,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3: Red blood cell deformation, https://youtu.be/6-fPaGbBQLU,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10: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Gaussian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beam https://www.youtube.com/watch?v=MU4eOJw2sBQ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Access on 12.12.2021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10: https://www.researchgate.net/profile/Fusong-Yuan/publication/301732677/figure/fig3/AS:362418841636865@1463418793046/Mathematic-model-of-the-Gaussian-laser-beam-distribution-used-in-the-development-of-the.png, , Access on 12.12.2021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12: https://media.springernature.com/full/springer-static/image/art%3A10.1140%2Fepjp%2Fs13360-020-00843-5/MediaObjects/13360_2020_843_Fig1_HTML.png?as=webp,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on 19.12.2021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15,16,17,18: JM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Huguet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Physics of optical trapping, 2014, http://www.tesi.mintrada.com/node55.html,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21: http://media.americanlaboratory.com/m/20/article/180081-fig1.jpg,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22: Kinesin walking on a Microtubule, https://www.youtube.com/watch?v=y-uuk4Pr2i8,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23: Animation of optical trapping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nanometry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kinesin https://www.youtube.com/watch?v=worQXekfT4k,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24: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Ashkin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Force generation of organelle transport measured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vivo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by an infrared laser trap. </a:t>
            </a:r>
            <a:r>
              <a:rPr lang="de-DE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348, 346–348 (1990).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24: K. Svoboda, S.M. Block Force and velocity measured for single kinesin molecules Cell, 77 (1994), pp. 773-784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25: Mark J. Schnitzer &amp; Steven M. Block, 1997.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Kinesin hydrolyses one ATP per 8-nm step, Nature, vol. 388(6640), pages 386-390, July. &lt;https://ideas.repec.org/a/nat/nature/v388y1997i6640d10.1038_41111.html&gt;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26: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Swathi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Sudhakar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Mohammad Kazem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Abdosamadi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Tobias Jörg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Jachowski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Michael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Bugiel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Anita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Jannasch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Erik Schäffer, Germanium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nanospheres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ultraresolution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picotensiometry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kinesin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2021.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https://doi.org/10.1101/2020.06.18.159640;  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27: Yang T,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Bragheri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Minzioni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P. A Comprehensive Review of Optical Stretcher for Cell Mechanical Characterization at Single-Cell Level. Micromachines (Basel). 2016;7(5):90. 2016. doi:10.3390/mi7050090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28: https://home.uni-leipzig.de/pwm/web/index.php?section=introduction&amp;page=opticalstretcher,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29: J. Guck, R.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Ananthakrishnan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Mahmood, T. J. Moon, C. C. Cunningham, J.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The Optical Stretcher: A Novel Laser Tool to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Micromanipulate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Cells,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Biophys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81(2):767-784 (2001)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30: Optical deformability as an inherent cell marker for testing malignant transformation and metastatic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competence.Guck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 et al.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Biophys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J. 2005 May; 88(5):3689-98.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35: An Introduction to Optical Trapping, https://www.youtube.com/watch?v=13VXGX2yR3k,  Access on 12.12.2021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1800" dirty="0">
                <a:solidFill>
                  <a:srgbClr val="222222"/>
                </a:solidFill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Page 36: Bustamante, C.J., </a:t>
            </a:r>
            <a:r>
              <a:rPr lang="en-US" sz="1800" dirty="0" err="1">
                <a:solidFill>
                  <a:srgbClr val="222222"/>
                </a:solidFill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Chemla</a:t>
            </a:r>
            <a:r>
              <a:rPr lang="en-US" sz="1800" dirty="0">
                <a:solidFill>
                  <a:srgbClr val="222222"/>
                </a:solidFill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, Y.R., Liu, S. </a:t>
            </a:r>
            <a:r>
              <a:rPr lang="de-DE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Optical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tweezers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single-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molecule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biophysics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de-DE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 Rev Methods Primers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1, 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(2021). https://doi.org/10.1038/s43586-021-00021-6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38_ H. Y. R. L. J. G. S. M. B. Michelle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D.Wang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„Stretching DNA with Optical Tweezers,“ Biophysical Journal 72, 03 1997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A745D5F1-D793-41AD-A443-7E49484B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35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71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DE83D-C533-4EBC-AC2D-0AD0F542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02060"/>
                </a:solidFill>
              </a:rPr>
              <a:t>Approximate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tweezer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with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Hooke´s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law</a:t>
            </a:r>
            <a:r>
              <a:rPr lang="de-DE" dirty="0">
                <a:solidFill>
                  <a:srgbClr val="00206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7AE98F5A-4F62-4D13-8231-7AE52D407E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76189" y="1485582"/>
                <a:ext cx="5126182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/>
                  <a:t>from </a:t>
                </a:r>
                <a:r>
                  <a:rPr lang="de-DE" dirty="0" err="1"/>
                  <a:t>equipartition</a:t>
                </a:r>
                <a:r>
                  <a:rPr lang="de-DE" dirty="0"/>
                  <a:t> </a:t>
                </a:r>
                <a:r>
                  <a:rPr lang="de-DE" dirty="0" err="1"/>
                  <a:t>theorem</a:t>
                </a:r>
                <a:r>
                  <a:rPr lang="de-DE" dirty="0"/>
                  <a:t> and </a:t>
                </a:r>
                <a:r>
                  <a:rPr lang="de-DE" dirty="0" err="1"/>
                  <a:t>Hooke‘s</a:t>
                </a:r>
                <a:r>
                  <a:rPr lang="de-DE" dirty="0"/>
                  <a:t> </a:t>
                </a:r>
                <a:r>
                  <a:rPr lang="de-DE" dirty="0" err="1"/>
                  <a:t>law</a:t>
                </a: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dirty="0"/>
                  <a:t>More </a:t>
                </a:r>
                <a:r>
                  <a:rPr lang="de-DE" dirty="0" err="1"/>
                  <a:t>precise</a:t>
                </a:r>
                <a:r>
                  <a:rPr lang="de-DE" dirty="0"/>
                  <a:t>: Also </a:t>
                </a:r>
                <a:r>
                  <a:rPr lang="de-DE" dirty="0" err="1"/>
                  <a:t>consider</a:t>
                </a:r>
                <a:r>
                  <a:rPr lang="de-DE" dirty="0"/>
                  <a:t> </a:t>
                </a:r>
                <a:r>
                  <a:rPr lang="de-DE" dirty="0" err="1"/>
                  <a:t>viscous</a:t>
                </a:r>
                <a:r>
                  <a:rPr lang="de-DE" dirty="0"/>
                  <a:t> </a:t>
                </a:r>
                <a:r>
                  <a:rPr lang="de-DE" dirty="0" err="1"/>
                  <a:t>damping</a:t>
                </a:r>
                <a:r>
                  <a:rPr lang="de-DE" dirty="0"/>
                  <a:t> </a:t>
                </a:r>
                <a:r>
                  <a:rPr lang="de-DE" dirty="0" err="1"/>
                  <a:t>force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7AE98F5A-4F62-4D13-8231-7AE52D407E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6189" y="1485582"/>
                <a:ext cx="5126182" cy="4351338"/>
              </a:xfrm>
              <a:blipFill>
                <a:blip r:embed="rId3"/>
                <a:stretch>
                  <a:fillRect l="-10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52EE1C16-C30C-4F2B-A7FC-403DCFFC3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2" r="69518"/>
          <a:stretch/>
        </p:blipFill>
        <p:spPr>
          <a:xfrm>
            <a:off x="1352550" y="1825218"/>
            <a:ext cx="2393373" cy="4396602"/>
          </a:xfrm>
          <a:prstGeom prst="rect">
            <a:avLst/>
          </a:prstGeom>
        </p:spPr>
      </p:pic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0932B6C6-BC51-4E35-81EC-75C6B39E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36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41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16464-64CE-4907-AE80-7891A443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5FC1D3-6EF3-4C0C-A890-2976F52D0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8367C5-E235-4804-8970-19853BC5D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28148" r="43238" b="15265"/>
          <a:stretch/>
        </p:blipFill>
        <p:spPr>
          <a:xfrm>
            <a:off x="779319" y="1362798"/>
            <a:ext cx="6965023" cy="4678564"/>
          </a:xfrm>
          <a:prstGeom prst="rect">
            <a:avLst/>
          </a:prstGeom>
        </p:spPr>
      </p:pic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72DB0682-A62B-4337-A052-6AE5B3DA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37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8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C95AB-94CE-454E-8026-3D788BC9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Base-pair-</a:t>
            </a:r>
            <a:r>
              <a:rPr lang="de-DE" dirty="0" err="1">
                <a:solidFill>
                  <a:srgbClr val="002060"/>
                </a:solidFill>
              </a:rPr>
              <a:t>stepping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RNA-Polymerase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0E690F5-2DC6-49CC-933C-241433565526}"/>
              </a:ext>
            </a:extLst>
          </p:cNvPr>
          <p:cNvSpPr/>
          <p:nvPr/>
        </p:nvSpPr>
        <p:spPr>
          <a:xfrm rot="5400000">
            <a:off x="1960569" y="5395758"/>
            <a:ext cx="1392794" cy="10657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FCAE372-2F9C-463C-B171-78A4124A4A3D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656964" y="4565207"/>
            <a:ext cx="2" cy="667050"/>
          </a:xfrm>
          <a:prstGeom prst="line">
            <a:avLst/>
          </a:prstGeom>
          <a:ln w="444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80E710FC-35C6-4048-9F88-3EC05387E3C7}"/>
              </a:ext>
            </a:extLst>
          </p:cNvPr>
          <p:cNvSpPr/>
          <p:nvPr/>
        </p:nvSpPr>
        <p:spPr>
          <a:xfrm rot="10800000" flipV="1">
            <a:off x="2448715" y="2993265"/>
            <a:ext cx="419495" cy="1531683"/>
          </a:xfrm>
          <a:prstGeom prst="triangle">
            <a:avLst>
              <a:gd name="adj" fmla="val 426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1CFE2A67-44F9-48D2-A920-8686716838CB}"/>
              </a:ext>
            </a:extLst>
          </p:cNvPr>
          <p:cNvSpPr/>
          <p:nvPr/>
        </p:nvSpPr>
        <p:spPr>
          <a:xfrm rot="10800000">
            <a:off x="2429279" y="1987811"/>
            <a:ext cx="455366" cy="1613225"/>
          </a:xfrm>
          <a:prstGeom prst="triangle">
            <a:avLst>
              <a:gd name="adj" fmla="val 426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AE59510-1DC5-4896-B59B-80F47E290612}"/>
              </a:ext>
            </a:extLst>
          </p:cNvPr>
          <p:cNvSpPr/>
          <p:nvPr/>
        </p:nvSpPr>
        <p:spPr>
          <a:xfrm rot="16200000">
            <a:off x="7104228" y="5395758"/>
            <a:ext cx="1392794" cy="10657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ACF402F-7AF8-43DE-9E7F-F8DEFAA35D15}"/>
              </a:ext>
            </a:extLst>
          </p:cNvPr>
          <p:cNvCxnSpPr>
            <a:cxnSpLocks/>
            <a:stCxn id="9" idx="3"/>
          </p:cNvCxnSpPr>
          <p:nvPr/>
        </p:nvCxnSpPr>
        <p:spPr>
          <a:xfrm flipH="1" flipV="1">
            <a:off x="7800625" y="4645720"/>
            <a:ext cx="1" cy="586537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DC6D0587-391B-4F56-8D1D-70AD8F35571F}"/>
              </a:ext>
            </a:extLst>
          </p:cNvPr>
          <p:cNvSpPr/>
          <p:nvPr/>
        </p:nvSpPr>
        <p:spPr>
          <a:xfrm rot="16200000">
            <a:off x="7720111" y="4301383"/>
            <a:ext cx="161027" cy="5276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CBA4F51D-2D6D-4366-8A21-F2DEFFCB9277}"/>
              </a:ext>
            </a:extLst>
          </p:cNvPr>
          <p:cNvSpPr/>
          <p:nvPr/>
        </p:nvSpPr>
        <p:spPr>
          <a:xfrm rot="10800000" flipV="1">
            <a:off x="7723264" y="3033524"/>
            <a:ext cx="186739" cy="1451167"/>
          </a:xfrm>
          <a:prstGeom prst="triangle">
            <a:avLst>
              <a:gd name="adj" fmla="val 426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10EA6177-056B-4F91-BB8A-572C751EA5D6}"/>
              </a:ext>
            </a:extLst>
          </p:cNvPr>
          <p:cNvSpPr/>
          <p:nvPr/>
        </p:nvSpPr>
        <p:spPr>
          <a:xfrm rot="10800000">
            <a:off x="7687390" y="1987811"/>
            <a:ext cx="262135" cy="1689608"/>
          </a:xfrm>
          <a:prstGeom prst="triangle">
            <a:avLst>
              <a:gd name="adj" fmla="val 426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5996D3F-3ED3-4D3B-B25E-C47EB2815BFE}"/>
              </a:ext>
            </a:extLst>
          </p:cNvPr>
          <p:cNvSpPr/>
          <p:nvPr/>
        </p:nvSpPr>
        <p:spPr>
          <a:xfrm rot="16200000">
            <a:off x="2576449" y="4265339"/>
            <a:ext cx="161027" cy="5997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D0BC4D6-37A0-452F-A31D-DF4BFEA18653}"/>
              </a:ext>
            </a:extLst>
          </p:cNvPr>
          <p:cNvSpPr/>
          <p:nvPr/>
        </p:nvSpPr>
        <p:spPr>
          <a:xfrm>
            <a:off x="2905990" y="309717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A504814-B2EA-465A-A1A6-C2F064569B81}"/>
              </a:ext>
            </a:extLst>
          </p:cNvPr>
          <p:cNvSpPr/>
          <p:nvPr/>
        </p:nvSpPr>
        <p:spPr>
          <a:xfrm>
            <a:off x="3153056" y="309717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AC75545-ECA6-4E74-8491-D50793B63C76}"/>
              </a:ext>
            </a:extLst>
          </p:cNvPr>
          <p:cNvSpPr/>
          <p:nvPr/>
        </p:nvSpPr>
        <p:spPr>
          <a:xfrm>
            <a:off x="3358344" y="3080635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C9EE605-6E97-4E88-84DE-D67CDCEE8215}"/>
              </a:ext>
            </a:extLst>
          </p:cNvPr>
          <p:cNvSpPr/>
          <p:nvPr/>
        </p:nvSpPr>
        <p:spPr>
          <a:xfrm>
            <a:off x="3591366" y="3080634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73A1B9-F825-4B67-86AF-67336E84EFF4}"/>
              </a:ext>
            </a:extLst>
          </p:cNvPr>
          <p:cNvSpPr/>
          <p:nvPr/>
        </p:nvSpPr>
        <p:spPr>
          <a:xfrm>
            <a:off x="3824388" y="3122125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3DC5D4-BE0B-4B92-9CA0-213D9D7C7E9E}"/>
              </a:ext>
            </a:extLst>
          </p:cNvPr>
          <p:cNvSpPr/>
          <p:nvPr/>
        </p:nvSpPr>
        <p:spPr>
          <a:xfrm>
            <a:off x="4071454" y="3122125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CFAB7C2-C77B-4835-A289-16A2146E39E4}"/>
              </a:ext>
            </a:extLst>
          </p:cNvPr>
          <p:cNvSpPr/>
          <p:nvPr/>
        </p:nvSpPr>
        <p:spPr>
          <a:xfrm>
            <a:off x="4304476" y="3135181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9FD9F92-76BB-4966-AC71-3E07A388D10D}"/>
              </a:ext>
            </a:extLst>
          </p:cNvPr>
          <p:cNvSpPr/>
          <p:nvPr/>
        </p:nvSpPr>
        <p:spPr>
          <a:xfrm>
            <a:off x="4558446" y="313518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0245A0B-B3AB-4AF5-9D0B-D04ADD781F4A}"/>
              </a:ext>
            </a:extLst>
          </p:cNvPr>
          <p:cNvSpPr/>
          <p:nvPr/>
        </p:nvSpPr>
        <p:spPr>
          <a:xfrm>
            <a:off x="4795831" y="3122124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4258603-E098-4D97-95E1-E478D937A3C3}"/>
              </a:ext>
            </a:extLst>
          </p:cNvPr>
          <p:cNvSpPr/>
          <p:nvPr/>
        </p:nvSpPr>
        <p:spPr>
          <a:xfrm>
            <a:off x="5040265" y="3112987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C005B8E-7EED-4313-904F-03542C5FAFD0}"/>
              </a:ext>
            </a:extLst>
          </p:cNvPr>
          <p:cNvSpPr/>
          <p:nvPr/>
        </p:nvSpPr>
        <p:spPr>
          <a:xfrm>
            <a:off x="5270167" y="3093989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085BDF0-0983-4DBE-80E0-9839787E957D}"/>
              </a:ext>
            </a:extLst>
          </p:cNvPr>
          <p:cNvSpPr/>
          <p:nvPr/>
        </p:nvSpPr>
        <p:spPr>
          <a:xfrm>
            <a:off x="5520353" y="3102668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D5E506B-7840-4A10-A3C6-B141102AB911}"/>
              </a:ext>
            </a:extLst>
          </p:cNvPr>
          <p:cNvSpPr/>
          <p:nvPr/>
        </p:nvSpPr>
        <p:spPr>
          <a:xfrm>
            <a:off x="5743184" y="3088902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2096090-7B17-4F7C-9B56-1E26D642129F}"/>
              </a:ext>
            </a:extLst>
          </p:cNvPr>
          <p:cNvSpPr/>
          <p:nvPr/>
        </p:nvSpPr>
        <p:spPr>
          <a:xfrm>
            <a:off x="5992661" y="3088902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2981389-9FCD-439B-8657-130F7A96ACF4}"/>
              </a:ext>
            </a:extLst>
          </p:cNvPr>
          <p:cNvSpPr/>
          <p:nvPr/>
        </p:nvSpPr>
        <p:spPr>
          <a:xfrm>
            <a:off x="6456294" y="3094907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8E0E6F9-6568-402E-B010-7CF872A8F6EF}"/>
              </a:ext>
            </a:extLst>
          </p:cNvPr>
          <p:cNvSpPr/>
          <p:nvPr/>
        </p:nvSpPr>
        <p:spPr>
          <a:xfrm>
            <a:off x="6229337" y="3092431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D8E369A-89DB-4E4C-AE40-5960BAC89532}"/>
              </a:ext>
            </a:extLst>
          </p:cNvPr>
          <p:cNvSpPr/>
          <p:nvPr/>
        </p:nvSpPr>
        <p:spPr>
          <a:xfrm>
            <a:off x="6683169" y="3088901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DB51823-A168-4A03-AA8C-3C94ABA111FB}"/>
              </a:ext>
            </a:extLst>
          </p:cNvPr>
          <p:cNvSpPr/>
          <p:nvPr/>
        </p:nvSpPr>
        <p:spPr>
          <a:xfrm>
            <a:off x="6887377" y="308890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69088E9-7CC1-4CEA-9404-CDAC20CD39F7}"/>
              </a:ext>
            </a:extLst>
          </p:cNvPr>
          <p:cNvSpPr/>
          <p:nvPr/>
        </p:nvSpPr>
        <p:spPr>
          <a:xfrm>
            <a:off x="7033413" y="3028567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47D3545-7B70-41A4-9476-6F1847F50AEC}"/>
              </a:ext>
            </a:extLst>
          </p:cNvPr>
          <p:cNvSpPr/>
          <p:nvPr/>
        </p:nvSpPr>
        <p:spPr>
          <a:xfrm>
            <a:off x="7236215" y="2954159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563B066-56AB-4257-A57A-33DB6C0CFE25}"/>
              </a:ext>
            </a:extLst>
          </p:cNvPr>
          <p:cNvSpPr/>
          <p:nvPr/>
        </p:nvSpPr>
        <p:spPr>
          <a:xfrm>
            <a:off x="7454215" y="2900723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6091C5C-BF48-48FC-BF60-D6F519C7D484}"/>
              </a:ext>
            </a:extLst>
          </p:cNvPr>
          <p:cNvSpPr/>
          <p:nvPr/>
        </p:nvSpPr>
        <p:spPr>
          <a:xfrm>
            <a:off x="7657017" y="2801668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578467E-9353-4150-BECB-3244214F7591}"/>
              </a:ext>
            </a:extLst>
          </p:cNvPr>
          <p:cNvSpPr/>
          <p:nvPr/>
        </p:nvSpPr>
        <p:spPr>
          <a:xfrm>
            <a:off x="7881645" y="279956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1BB0E71-56E1-494D-B2F9-0582F7DC4430}"/>
              </a:ext>
            </a:extLst>
          </p:cNvPr>
          <p:cNvSpPr/>
          <p:nvPr/>
        </p:nvSpPr>
        <p:spPr>
          <a:xfrm>
            <a:off x="8104258" y="2793617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5EEEC2C-2DCB-45E8-844B-52F030A36C76}"/>
              </a:ext>
            </a:extLst>
          </p:cNvPr>
          <p:cNvSpPr/>
          <p:nvPr/>
        </p:nvSpPr>
        <p:spPr>
          <a:xfrm>
            <a:off x="8309075" y="2767639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AD506E5-37FF-45AB-A80C-E019E51042E2}"/>
              </a:ext>
            </a:extLst>
          </p:cNvPr>
          <p:cNvSpPr/>
          <p:nvPr/>
        </p:nvSpPr>
        <p:spPr>
          <a:xfrm>
            <a:off x="8521051" y="275182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BEE7939-DE37-444B-ADD2-D2DAE172C66F}"/>
              </a:ext>
            </a:extLst>
          </p:cNvPr>
          <p:cNvSpPr/>
          <p:nvPr/>
        </p:nvSpPr>
        <p:spPr>
          <a:xfrm>
            <a:off x="8747928" y="275182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D6C115E-827B-4560-BFBB-554AE7EE734F}"/>
              </a:ext>
            </a:extLst>
          </p:cNvPr>
          <p:cNvSpPr/>
          <p:nvPr/>
        </p:nvSpPr>
        <p:spPr>
          <a:xfrm>
            <a:off x="8977619" y="2717643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36C7261-0F99-4965-B684-F1C37D5A294B}"/>
              </a:ext>
            </a:extLst>
          </p:cNvPr>
          <p:cNvSpPr/>
          <p:nvPr/>
        </p:nvSpPr>
        <p:spPr>
          <a:xfrm>
            <a:off x="9230487" y="2668138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4728E11-ED65-4393-9263-72B2EA51BBA7}"/>
              </a:ext>
            </a:extLst>
          </p:cNvPr>
          <p:cNvSpPr/>
          <p:nvPr/>
        </p:nvSpPr>
        <p:spPr>
          <a:xfrm>
            <a:off x="9697069" y="2546594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E5EE10B-E63E-408A-B5ED-37F7DAD4947E}"/>
              </a:ext>
            </a:extLst>
          </p:cNvPr>
          <p:cNvSpPr/>
          <p:nvPr/>
        </p:nvSpPr>
        <p:spPr>
          <a:xfrm>
            <a:off x="9474238" y="2624628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60B4E1C-CE32-4D09-AB0E-D9869766BFC8}"/>
              </a:ext>
            </a:extLst>
          </p:cNvPr>
          <p:cNvSpPr/>
          <p:nvPr/>
        </p:nvSpPr>
        <p:spPr>
          <a:xfrm>
            <a:off x="2402929" y="3097171"/>
            <a:ext cx="562657" cy="2694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3CB24D9-7A0E-416E-B371-5C85C5C19CF0}"/>
              </a:ext>
            </a:extLst>
          </p:cNvPr>
          <p:cNvSpPr/>
          <p:nvPr/>
        </p:nvSpPr>
        <p:spPr>
          <a:xfrm>
            <a:off x="7405663" y="2950767"/>
            <a:ext cx="845255" cy="448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928F95B-7427-4524-8FDC-D87B167F09DF}"/>
              </a:ext>
            </a:extLst>
          </p:cNvPr>
          <p:cNvSpPr/>
          <p:nvPr/>
        </p:nvSpPr>
        <p:spPr>
          <a:xfrm>
            <a:off x="7230035" y="3200882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977C4EA-AE04-4A8A-B7E8-8621FB98FACB}"/>
              </a:ext>
            </a:extLst>
          </p:cNvPr>
          <p:cNvSpPr/>
          <p:nvPr/>
        </p:nvSpPr>
        <p:spPr>
          <a:xfrm>
            <a:off x="7088102" y="3372061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7C951AD-A7D1-4C70-90C0-09E2E460802C}"/>
              </a:ext>
            </a:extLst>
          </p:cNvPr>
          <p:cNvSpPr/>
          <p:nvPr/>
        </p:nvSpPr>
        <p:spPr>
          <a:xfrm>
            <a:off x="6915788" y="3506802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E16E83B-C0B5-4629-9C0F-929CB8C5C637}"/>
              </a:ext>
            </a:extLst>
          </p:cNvPr>
          <p:cNvSpPr/>
          <p:nvPr/>
        </p:nvSpPr>
        <p:spPr>
          <a:xfrm>
            <a:off x="6757544" y="3598174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9B705CB-79E4-45B0-815A-5DAC5941029C}"/>
              </a:ext>
            </a:extLst>
          </p:cNvPr>
          <p:cNvSpPr/>
          <p:nvPr/>
        </p:nvSpPr>
        <p:spPr>
          <a:xfrm>
            <a:off x="6556183" y="3689546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51CEF28-B005-4B3A-A491-B65AC897A9AC}"/>
              </a:ext>
            </a:extLst>
          </p:cNvPr>
          <p:cNvSpPr/>
          <p:nvPr/>
        </p:nvSpPr>
        <p:spPr>
          <a:xfrm>
            <a:off x="6332248" y="3759106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170888E-2124-40EF-937B-59CDF482CE83}"/>
              </a:ext>
            </a:extLst>
          </p:cNvPr>
          <p:cNvSpPr/>
          <p:nvPr/>
        </p:nvSpPr>
        <p:spPr>
          <a:xfrm>
            <a:off x="6119646" y="3766946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F2A5193-0820-472A-AD46-3641CDF01009}"/>
              </a:ext>
            </a:extLst>
          </p:cNvPr>
          <p:cNvSpPr/>
          <p:nvPr/>
        </p:nvSpPr>
        <p:spPr>
          <a:xfrm>
            <a:off x="5906998" y="3792823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767DD2E-8EE8-4DCE-9922-9180EFB77385}"/>
              </a:ext>
            </a:extLst>
          </p:cNvPr>
          <p:cNvSpPr/>
          <p:nvPr/>
        </p:nvSpPr>
        <p:spPr>
          <a:xfrm>
            <a:off x="5668046" y="3795048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BB0AB82-EB3A-4EE8-915A-EF38F46F5621}"/>
              </a:ext>
            </a:extLst>
          </p:cNvPr>
          <p:cNvSpPr/>
          <p:nvPr/>
        </p:nvSpPr>
        <p:spPr>
          <a:xfrm>
            <a:off x="5432517" y="3810776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87A7A38-59F5-47B7-9C0C-5247C8004526}"/>
              </a:ext>
            </a:extLst>
          </p:cNvPr>
          <p:cNvSpPr/>
          <p:nvPr/>
        </p:nvSpPr>
        <p:spPr>
          <a:xfrm>
            <a:off x="5193565" y="3871215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E31790F-5752-4D59-8D05-B8FA302B9D34}"/>
              </a:ext>
            </a:extLst>
          </p:cNvPr>
          <p:cNvSpPr/>
          <p:nvPr/>
        </p:nvSpPr>
        <p:spPr>
          <a:xfrm>
            <a:off x="4998873" y="3931593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37AFAA8-B515-4F44-B9A5-277AEC2ACED8}"/>
              </a:ext>
            </a:extLst>
          </p:cNvPr>
          <p:cNvSpPr/>
          <p:nvPr/>
        </p:nvSpPr>
        <p:spPr>
          <a:xfrm>
            <a:off x="4812416" y="4027055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764D5715-7B16-4109-A989-AC5877419324}"/>
              </a:ext>
            </a:extLst>
          </p:cNvPr>
          <p:cNvSpPr/>
          <p:nvPr/>
        </p:nvSpPr>
        <p:spPr>
          <a:xfrm>
            <a:off x="4649501" y="4122517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9C0684DB-509F-4C02-A2E2-5030FF068D48}"/>
              </a:ext>
            </a:extLst>
          </p:cNvPr>
          <p:cNvSpPr/>
          <p:nvPr/>
        </p:nvSpPr>
        <p:spPr>
          <a:xfrm>
            <a:off x="4492202" y="4257131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21C1341-2137-4C5D-8230-18FE717394E9}"/>
              </a:ext>
            </a:extLst>
          </p:cNvPr>
          <p:cNvSpPr/>
          <p:nvPr/>
        </p:nvSpPr>
        <p:spPr>
          <a:xfrm>
            <a:off x="4372533" y="4422195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54E7607-FD27-4451-940D-F643EC948B2D}"/>
              </a:ext>
            </a:extLst>
          </p:cNvPr>
          <p:cNvSpPr/>
          <p:nvPr/>
        </p:nvSpPr>
        <p:spPr>
          <a:xfrm>
            <a:off x="4284994" y="4555471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680BE7D-0E6C-48C3-8D98-2620C22B1AE1}"/>
              </a:ext>
            </a:extLst>
          </p:cNvPr>
          <p:cNvSpPr/>
          <p:nvPr/>
        </p:nvSpPr>
        <p:spPr>
          <a:xfrm>
            <a:off x="4158009" y="4730269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3E4FF45-15E5-47F0-A9C1-6F45256155F7}"/>
              </a:ext>
            </a:extLst>
          </p:cNvPr>
          <p:cNvSpPr/>
          <p:nvPr/>
        </p:nvSpPr>
        <p:spPr>
          <a:xfrm>
            <a:off x="4031024" y="4895332"/>
            <a:ext cx="253970" cy="2860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9077568-7109-4DD3-A62C-A83AAF4B7D31}"/>
              </a:ext>
            </a:extLst>
          </p:cNvPr>
          <p:cNvSpPr/>
          <p:nvPr/>
        </p:nvSpPr>
        <p:spPr>
          <a:xfrm>
            <a:off x="9886730" y="2515647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ABC1BB06-CA99-4D07-8753-3863A31E601C}"/>
              </a:ext>
            </a:extLst>
          </p:cNvPr>
          <p:cNvSpPr/>
          <p:nvPr/>
        </p:nvSpPr>
        <p:spPr>
          <a:xfrm>
            <a:off x="10090159" y="248619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88867A7-38BF-4CE9-BDA4-A76AEB343155}"/>
              </a:ext>
            </a:extLst>
          </p:cNvPr>
          <p:cNvSpPr/>
          <p:nvPr/>
        </p:nvSpPr>
        <p:spPr>
          <a:xfrm>
            <a:off x="10511449" y="2403583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8E740E8-48F2-4CFB-ABF0-AE36C073EA47}"/>
              </a:ext>
            </a:extLst>
          </p:cNvPr>
          <p:cNvSpPr/>
          <p:nvPr/>
        </p:nvSpPr>
        <p:spPr>
          <a:xfrm>
            <a:off x="10302738" y="2419380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E7CCAC1-40B0-437E-91A3-729FD84F5D96}"/>
              </a:ext>
            </a:extLst>
          </p:cNvPr>
          <p:cNvSpPr/>
          <p:nvPr/>
        </p:nvSpPr>
        <p:spPr>
          <a:xfrm>
            <a:off x="10738114" y="2344343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489466E-6F44-4CEC-B41C-394E434DF890}"/>
              </a:ext>
            </a:extLst>
          </p:cNvPr>
          <p:cNvSpPr/>
          <p:nvPr/>
        </p:nvSpPr>
        <p:spPr>
          <a:xfrm>
            <a:off x="10961272" y="2229626"/>
            <a:ext cx="253970" cy="286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0EF1035-2B4F-4A2D-8961-45526C658E4B}"/>
              </a:ext>
            </a:extLst>
          </p:cNvPr>
          <p:cNvSpPr txBox="1"/>
          <p:nvPr/>
        </p:nvSpPr>
        <p:spPr>
          <a:xfrm>
            <a:off x="1655863" y="3022178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handle 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D4A0084A-158C-4D8C-8F50-567C8681E3BB}"/>
              </a:ext>
            </a:extLst>
          </p:cNvPr>
          <p:cNvSpPr txBox="1"/>
          <p:nvPr/>
        </p:nvSpPr>
        <p:spPr>
          <a:xfrm>
            <a:off x="4733253" y="2779043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9AFB8306-FC5D-4167-B3D9-C8879A56FD01}"/>
              </a:ext>
            </a:extLst>
          </p:cNvPr>
          <p:cNvSpPr txBox="1"/>
          <p:nvPr/>
        </p:nvSpPr>
        <p:spPr>
          <a:xfrm>
            <a:off x="4895968" y="2783240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D59CACC5-3093-4866-A0CC-71E03A8887E7}"/>
              </a:ext>
            </a:extLst>
          </p:cNvPr>
          <p:cNvSpPr txBox="1"/>
          <p:nvPr/>
        </p:nvSpPr>
        <p:spPr>
          <a:xfrm>
            <a:off x="5079521" y="2784561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592AD764-08D2-498F-AA0B-53A61B84AD4F}"/>
              </a:ext>
            </a:extLst>
          </p:cNvPr>
          <p:cNvSpPr txBox="1"/>
          <p:nvPr/>
        </p:nvSpPr>
        <p:spPr>
          <a:xfrm>
            <a:off x="5483408" y="4109725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B6CB23B9-8B34-4A9C-9A1A-7F6BDDA983BE}"/>
              </a:ext>
            </a:extLst>
          </p:cNvPr>
          <p:cNvSpPr txBox="1"/>
          <p:nvPr/>
        </p:nvSpPr>
        <p:spPr>
          <a:xfrm>
            <a:off x="5301757" y="4107473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73368AC5-CCF9-4FD0-AF7B-1D970A131F93}"/>
              </a:ext>
            </a:extLst>
          </p:cNvPr>
          <p:cNvSpPr txBox="1"/>
          <p:nvPr/>
        </p:nvSpPr>
        <p:spPr>
          <a:xfrm>
            <a:off x="5136677" y="4106011"/>
            <a:ext cx="9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5E43A46B-5F64-4F82-BE7A-897D92E0A19A}"/>
              </a:ext>
            </a:extLst>
          </p:cNvPr>
          <p:cNvSpPr txBox="1"/>
          <p:nvPr/>
        </p:nvSpPr>
        <p:spPr>
          <a:xfrm>
            <a:off x="8167612" y="3164843"/>
            <a:ext cx="177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RNA-Polymerase</a:t>
            </a:r>
          </a:p>
        </p:txBody>
      </p:sp>
      <p:sp>
        <p:nvSpPr>
          <p:cNvPr id="86" name="Foliennummernplatzhalter 3">
            <a:extLst>
              <a:ext uri="{FF2B5EF4-FFF2-40B4-BE49-F238E27FC236}">
                <a16:creationId xmlns:a16="http://schemas.microsoft.com/office/drawing/2014/main" id="{C5F7791C-09A1-411B-BD77-F5745218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38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39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4123AB9-E14B-4FF7-82FA-FA0B275DC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"/>
          <a:stretch/>
        </p:blipFill>
        <p:spPr>
          <a:xfrm>
            <a:off x="7049728" y="2057399"/>
            <a:ext cx="3647085" cy="37906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DA9842-67F4-4371-B7E3-EA799C1D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02060"/>
                </a:solidFill>
              </a:rPr>
              <a:t>Result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stepping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experiment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4C46AF-87AE-481E-A4BE-E7D9BD8EFEA0}"/>
              </a:ext>
            </a:extLst>
          </p:cNvPr>
          <p:cNvSpPr txBox="1"/>
          <p:nvPr/>
        </p:nvSpPr>
        <p:spPr>
          <a:xfrm>
            <a:off x="1025012" y="6308209"/>
            <a:ext cx="449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stepping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28CF1A-AF2D-4F3D-92DE-0C886D2DD57A}"/>
              </a:ext>
            </a:extLst>
          </p:cNvPr>
          <p:cNvSpPr txBox="1"/>
          <p:nvPr/>
        </p:nvSpPr>
        <p:spPr>
          <a:xfrm>
            <a:off x="6894871" y="1415386"/>
            <a:ext cx="416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base-pairs</a:t>
            </a:r>
            <a:r>
              <a:rPr lang="de-DE" dirty="0"/>
              <a:t>: (3,4 +- 0,5) </a:t>
            </a:r>
            <a:r>
              <a:rPr lang="sv-SE" dirty="0"/>
              <a:t>Å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F84D946-61BF-4438-A301-7158156A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04" y="1249088"/>
            <a:ext cx="4299104" cy="48272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603C7C1-6A01-4D17-BA08-0FA8EC34A622}"/>
              </a:ext>
            </a:extLst>
          </p:cNvPr>
          <p:cNvSpPr txBox="1"/>
          <p:nvPr/>
        </p:nvSpPr>
        <p:spPr>
          <a:xfrm>
            <a:off x="2374491" y="5786592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Time [s]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F4322C-6CC6-49C2-8232-ECDCF0D2E65B}"/>
              </a:ext>
            </a:extLst>
          </p:cNvPr>
          <p:cNvSpPr txBox="1"/>
          <p:nvPr/>
        </p:nvSpPr>
        <p:spPr>
          <a:xfrm rot="16200000">
            <a:off x="-1201992" y="3311540"/>
            <a:ext cx="363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Distance</a:t>
            </a:r>
            <a:r>
              <a:rPr lang="de-DE" dirty="0"/>
              <a:t> (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at 3,4 </a:t>
            </a:r>
            <a:r>
              <a:rPr lang="sv-SE" dirty="0"/>
              <a:t>Å</a:t>
            </a:r>
            <a:r>
              <a:rPr lang="de-DE" dirty="0"/>
              <a:t> </a:t>
            </a:r>
            <a:r>
              <a:rPr lang="de-DE" dirty="0" err="1"/>
              <a:t>intervals</a:t>
            </a:r>
            <a:r>
              <a:rPr lang="de-DE" dirty="0"/>
              <a:t>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304696-0CBC-4849-B87B-09FBEAEFCC25}"/>
              </a:ext>
            </a:extLst>
          </p:cNvPr>
          <p:cNvSpPr txBox="1"/>
          <p:nvPr/>
        </p:nvSpPr>
        <p:spPr>
          <a:xfrm>
            <a:off x="6958779" y="6273279"/>
            <a:ext cx="449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stepping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2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2F1A212-D0A0-4383-8D7F-8A1F72CCC2AA}"/>
              </a:ext>
            </a:extLst>
          </p:cNvPr>
          <p:cNvSpPr txBox="1"/>
          <p:nvPr/>
        </p:nvSpPr>
        <p:spPr>
          <a:xfrm>
            <a:off x="6894871" y="2057399"/>
            <a:ext cx="4318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03B1FA1C-4D4B-43FC-BCAD-0E0E63F3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39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2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1E9F5-4C81-46F0-99D8-C8302144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Laser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E04593-083E-4399-B0C3-3769497356CA}"/>
              </a:ext>
            </a:extLst>
          </p:cNvPr>
          <p:cNvSpPr txBox="1"/>
          <p:nvPr/>
        </p:nvSpPr>
        <p:spPr>
          <a:xfrm>
            <a:off x="838200" y="1454672"/>
            <a:ext cx="259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Temporally </a:t>
            </a:r>
            <a:r>
              <a:rPr lang="de-DE" sz="2400" dirty="0" err="1"/>
              <a:t>coherent</a:t>
            </a:r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E21150-DD67-4C95-B926-9EA2D771B779}"/>
              </a:ext>
            </a:extLst>
          </p:cNvPr>
          <p:cNvSpPr txBox="1"/>
          <p:nvPr/>
        </p:nvSpPr>
        <p:spPr>
          <a:xfrm>
            <a:off x="5751054" y="1272353"/>
            <a:ext cx="225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Spatially</a:t>
            </a:r>
            <a:r>
              <a:rPr lang="de-DE" sz="2400" dirty="0"/>
              <a:t> </a:t>
            </a:r>
            <a:r>
              <a:rPr lang="de-DE" sz="2400" dirty="0" err="1"/>
              <a:t>coherent</a:t>
            </a:r>
            <a:endParaRPr lang="de-DE" sz="2400" dirty="0"/>
          </a:p>
        </p:txBody>
      </p:sp>
      <p:sp>
        <p:nvSpPr>
          <p:cNvPr id="6" name="Flussdiagramm: Zusammenführung 5">
            <a:extLst>
              <a:ext uri="{FF2B5EF4-FFF2-40B4-BE49-F238E27FC236}">
                <a16:creationId xmlns:a16="http://schemas.microsoft.com/office/drawing/2014/main" id="{27E72982-02ED-43B2-A916-91AFC8BDF964}"/>
              </a:ext>
            </a:extLst>
          </p:cNvPr>
          <p:cNvSpPr/>
          <p:nvPr/>
        </p:nvSpPr>
        <p:spPr>
          <a:xfrm>
            <a:off x="454325" y="3429000"/>
            <a:ext cx="448573" cy="389626"/>
          </a:xfrm>
          <a:prstGeom prst="flowChartSummingJunct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3627067-228F-41D9-A897-E9981268C0AC}"/>
              </a:ext>
            </a:extLst>
          </p:cNvPr>
          <p:cNvCxnSpPr>
            <a:stCxn id="6" idx="6"/>
          </p:cNvCxnSpPr>
          <p:nvPr/>
        </p:nvCxnSpPr>
        <p:spPr>
          <a:xfrm flipV="1">
            <a:off x="902898" y="3617343"/>
            <a:ext cx="3117011" cy="6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A8205C9-9456-4C45-A5AD-C440111DDF0E}"/>
              </a:ext>
            </a:extLst>
          </p:cNvPr>
          <p:cNvCxnSpPr>
            <a:cxnSpLocks/>
          </p:cNvCxnSpPr>
          <p:nvPr/>
        </p:nvCxnSpPr>
        <p:spPr>
          <a:xfrm flipV="1">
            <a:off x="902897" y="2803180"/>
            <a:ext cx="2760454" cy="7088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5C85914-77DF-455A-8DB8-F1F7FD9F0A20}"/>
              </a:ext>
            </a:extLst>
          </p:cNvPr>
          <p:cNvCxnSpPr>
            <a:cxnSpLocks/>
          </p:cNvCxnSpPr>
          <p:nvPr/>
        </p:nvCxnSpPr>
        <p:spPr>
          <a:xfrm>
            <a:off x="838200" y="3752849"/>
            <a:ext cx="3181709" cy="8697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4E4A8C8-BA42-40CF-A943-6AEA3D20559F}"/>
              </a:ext>
            </a:extLst>
          </p:cNvPr>
          <p:cNvCxnSpPr>
            <a:cxnSpLocks/>
          </p:cNvCxnSpPr>
          <p:nvPr/>
        </p:nvCxnSpPr>
        <p:spPr>
          <a:xfrm>
            <a:off x="678611" y="3829211"/>
            <a:ext cx="2373702" cy="16801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448C45A-F651-4A47-8F93-3B5952E3745F}"/>
              </a:ext>
            </a:extLst>
          </p:cNvPr>
          <p:cNvSpPr txBox="1"/>
          <p:nvPr/>
        </p:nvSpPr>
        <p:spPr>
          <a:xfrm rot="2463205">
            <a:off x="1789981" y="3381145"/>
            <a:ext cx="44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A6C00AD-AAF5-40F8-A826-258C966DD936}"/>
              </a:ext>
            </a:extLst>
          </p:cNvPr>
          <p:cNvSpPr txBox="1"/>
          <p:nvPr/>
        </p:nvSpPr>
        <p:spPr>
          <a:xfrm rot="2463205">
            <a:off x="3046563" y="3379455"/>
            <a:ext cx="44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B2958A0A-F6EB-4124-912C-A5DF946D6BC9}"/>
              </a:ext>
            </a:extLst>
          </p:cNvPr>
          <p:cNvSpPr/>
          <p:nvPr/>
        </p:nvSpPr>
        <p:spPr>
          <a:xfrm>
            <a:off x="1869057" y="3322363"/>
            <a:ext cx="358734" cy="197213"/>
          </a:xfrm>
          <a:custGeom>
            <a:avLst/>
            <a:gdLst>
              <a:gd name="connsiteX0" fmla="*/ 0 w 416244"/>
              <a:gd name="connsiteY0" fmla="*/ 132324 h 132324"/>
              <a:gd name="connsiteX1" fmla="*/ 155276 w 416244"/>
              <a:gd name="connsiteY1" fmla="*/ 53 h 132324"/>
              <a:gd name="connsiteX2" fmla="*/ 253042 w 416244"/>
              <a:gd name="connsiteY2" fmla="*/ 115072 h 132324"/>
              <a:gd name="connsiteX3" fmla="*/ 408317 w 416244"/>
              <a:gd name="connsiteY3" fmla="*/ 28807 h 132324"/>
              <a:gd name="connsiteX4" fmla="*/ 379562 w 416244"/>
              <a:gd name="connsiteY4" fmla="*/ 23056 h 13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244" h="132324">
                <a:moveTo>
                  <a:pt x="0" y="132324"/>
                </a:moveTo>
                <a:cubicBezTo>
                  <a:pt x="56551" y="67626"/>
                  <a:pt x="113102" y="2928"/>
                  <a:pt x="155276" y="53"/>
                </a:cubicBezTo>
                <a:cubicBezTo>
                  <a:pt x="197450" y="-2822"/>
                  <a:pt x="210869" y="110280"/>
                  <a:pt x="253042" y="115072"/>
                </a:cubicBezTo>
                <a:cubicBezTo>
                  <a:pt x="295215" y="119864"/>
                  <a:pt x="387230" y="44143"/>
                  <a:pt x="408317" y="28807"/>
                </a:cubicBezTo>
                <a:cubicBezTo>
                  <a:pt x="429404" y="13471"/>
                  <a:pt x="404483" y="18263"/>
                  <a:pt x="379562" y="23056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9E4A40FA-B2A2-4DBA-B9B6-259029371DCE}"/>
              </a:ext>
            </a:extLst>
          </p:cNvPr>
          <p:cNvSpPr/>
          <p:nvPr/>
        </p:nvSpPr>
        <p:spPr>
          <a:xfrm>
            <a:off x="3073700" y="3291094"/>
            <a:ext cx="358734" cy="197213"/>
          </a:xfrm>
          <a:custGeom>
            <a:avLst/>
            <a:gdLst>
              <a:gd name="connsiteX0" fmla="*/ 0 w 416244"/>
              <a:gd name="connsiteY0" fmla="*/ 132324 h 132324"/>
              <a:gd name="connsiteX1" fmla="*/ 155276 w 416244"/>
              <a:gd name="connsiteY1" fmla="*/ 53 h 132324"/>
              <a:gd name="connsiteX2" fmla="*/ 253042 w 416244"/>
              <a:gd name="connsiteY2" fmla="*/ 115072 h 132324"/>
              <a:gd name="connsiteX3" fmla="*/ 408317 w 416244"/>
              <a:gd name="connsiteY3" fmla="*/ 28807 h 132324"/>
              <a:gd name="connsiteX4" fmla="*/ 379562 w 416244"/>
              <a:gd name="connsiteY4" fmla="*/ 23056 h 13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244" h="132324">
                <a:moveTo>
                  <a:pt x="0" y="132324"/>
                </a:moveTo>
                <a:cubicBezTo>
                  <a:pt x="56551" y="67626"/>
                  <a:pt x="113102" y="2928"/>
                  <a:pt x="155276" y="53"/>
                </a:cubicBezTo>
                <a:cubicBezTo>
                  <a:pt x="197450" y="-2822"/>
                  <a:pt x="210869" y="110280"/>
                  <a:pt x="253042" y="115072"/>
                </a:cubicBezTo>
                <a:cubicBezTo>
                  <a:pt x="295215" y="119864"/>
                  <a:pt x="387230" y="44143"/>
                  <a:pt x="408317" y="28807"/>
                </a:cubicBezTo>
                <a:cubicBezTo>
                  <a:pt x="429404" y="13471"/>
                  <a:pt x="404483" y="18263"/>
                  <a:pt x="379562" y="23056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ussdiagramm: Zusammenführung 18">
            <a:extLst>
              <a:ext uri="{FF2B5EF4-FFF2-40B4-BE49-F238E27FC236}">
                <a16:creationId xmlns:a16="http://schemas.microsoft.com/office/drawing/2014/main" id="{647B7933-F636-4417-B1F7-877730C6A2A2}"/>
              </a:ext>
            </a:extLst>
          </p:cNvPr>
          <p:cNvSpPr/>
          <p:nvPr/>
        </p:nvSpPr>
        <p:spPr>
          <a:xfrm>
            <a:off x="6717755" y="3303527"/>
            <a:ext cx="448573" cy="389626"/>
          </a:xfrm>
          <a:prstGeom prst="flowChartSummingJunct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F89C98E-8526-48D6-9BA8-D38BA5624EE7}"/>
              </a:ext>
            </a:extLst>
          </p:cNvPr>
          <p:cNvSpPr/>
          <p:nvPr/>
        </p:nvSpPr>
        <p:spPr>
          <a:xfrm>
            <a:off x="6593695" y="3143916"/>
            <a:ext cx="681901" cy="7163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CBA4892-7485-4655-98FE-69D4FC7C369C}"/>
              </a:ext>
            </a:extLst>
          </p:cNvPr>
          <p:cNvSpPr/>
          <p:nvPr/>
        </p:nvSpPr>
        <p:spPr>
          <a:xfrm>
            <a:off x="6044375" y="2691180"/>
            <a:ext cx="1780539" cy="1680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CFAC963-AABE-4FE8-B317-720E251E6006}"/>
              </a:ext>
            </a:extLst>
          </p:cNvPr>
          <p:cNvSpPr/>
          <p:nvPr/>
        </p:nvSpPr>
        <p:spPr>
          <a:xfrm>
            <a:off x="6274057" y="2848028"/>
            <a:ext cx="1335968" cy="12856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F9A354E-B99B-4691-9014-CF25FBC422DD}"/>
              </a:ext>
            </a:extLst>
          </p:cNvPr>
          <p:cNvSpPr/>
          <p:nvPr/>
        </p:nvSpPr>
        <p:spPr>
          <a:xfrm>
            <a:off x="5744062" y="2359169"/>
            <a:ext cx="2428031" cy="2320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4E4D84F-D2C3-4BBF-85B5-CEDF016D8195}"/>
              </a:ext>
            </a:extLst>
          </p:cNvPr>
          <p:cNvSpPr txBox="1"/>
          <p:nvPr/>
        </p:nvSpPr>
        <p:spPr>
          <a:xfrm rot="2463205">
            <a:off x="7634102" y="3460160"/>
            <a:ext cx="44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C2F52C1-AB08-4B38-8A58-F07AC61005FA}"/>
              </a:ext>
            </a:extLst>
          </p:cNvPr>
          <p:cNvSpPr txBox="1"/>
          <p:nvPr/>
        </p:nvSpPr>
        <p:spPr>
          <a:xfrm rot="2463205">
            <a:off x="7489360" y="2783697"/>
            <a:ext cx="44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272CE67-53A0-4E1D-AA50-29AEB07CAB22}"/>
              </a:ext>
            </a:extLst>
          </p:cNvPr>
          <p:cNvCxnSpPr>
            <a:cxnSpLocks/>
            <a:endCxn id="25" idx="0"/>
          </p:cNvCxnSpPr>
          <p:nvPr/>
        </p:nvCxnSpPr>
        <p:spPr>
          <a:xfrm flipV="1">
            <a:off x="7775147" y="2848028"/>
            <a:ext cx="110315" cy="2444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F04F377A-20EC-4F37-B634-D426B2033C42}"/>
              </a:ext>
            </a:extLst>
          </p:cNvPr>
          <p:cNvCxnSpPr>
            <a:cxnSpLocks/>
          </p:cNvCxnSpPr>
          <p:nvPr/>
        </p:nvCxnSpPr>
        <p:spPr>
          <a:xfrm flipV="1">
            <a:off x="7926388" y="3512002"/>
            <a:ext cx="110315" cy="2444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ussdiagramm: Zusammenführung 30">
            <a:extLst>
              <a:ext uri="{FF2B5EF4-FFF2-40B4-BE49-F238E27FC236}">
                <a16:creationId xmlns:a16="http://schemas.microsoft.com/office/drawing/2014/main" id="{8DEC8C0D-F46C-46BF-90EA-A42393A02FF5}"/>
              </a:ext>
            </a:extLst>
          </p:cNvPr>
          <p:cNvSpPr/>
          <p:nvPr/>
        </p:nvSpPr>
        <p:spPr>
          <a:xfrm>
            <a:off x="6733792" y="5402943"/>
            <a:ext cx="448573" cy="859176"/>
          </a:xfrm>
          <a:prstGeom prst="flowChartSummingJunct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9B44B049-6A59-46A0-8087-27A5A30BB888}"/>
              </a:ext>
            </a:extLst>
          </p:cNvPr>
          <p:cNvCxnSpPr>
            <a:cxnSpLocks/>
            <a:stCxn id="31" idx="0"/>
            <a:endCxn id="43" idx="6"/>
          </p:cNvCxnSpPr>
          <p:nvPr/>
        </p:nvCxnSpPr>
        <p:spPr>
          <a:xfrm>
            <a:off x="6958079" y="5402943"/>
            <a:ext cx="968309" cy="4374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DE7BA4AA-5E89-4809-B985-91DA63BE8334}"/>
              </a:ext>
            </a:extLst>
          </p:cNvPr>
          <p:cNvCxnSpPr>
            <a:cxnSpLocks/>
          </p:cNvCxnSpPr>
          <p:nvPr/>
        </p:nvCxnSpPr>
        <p:spPr>
          <a:xfrm flipV="1">
            <a:off x="6970449" y="6243040"/>
            <a:ext cx="846283" cy="264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81330CD3-CE98-4E62-8C90-942656449874}"/>
              </a:ext>
            </a:extLst>
          </p:cNvPr>
          <p:cNvCxnSpPr>
            <a:cxnSpLocks/>
          </p:cNvCxnSpPr>
          <p:nvPr/>
        </p:nvCxnSpPr>
        <p:spPr>
          <a:xfrm>
            <a:off x="6994863" y="5419148"/>
            <a:ext cx="821869" cy="8164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12AFE03-94DA-4A79-BC7A-DBC0934810E7}"/>
              </a:ext>
            </a:extLst>
          </p:cNvPr>
          <p:cNvCxnSpPr>
            <a:cxnSpLocks/>
            <a:endCxn id="43" idx="6"/>
          </p:cNvCxnSpPr>
          <p:nvPr/>
        </p:nvCxnSpPr>
        <p:spPr>
          <a:xfrm flipV="1">
            <a:off x="6958078" y="5840389"/>
            <a:ext cx="968310" cy="4291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A97E5B94-8B90-4093-9DA8-3FB8B5F70FA6}"/>
              </a:ext>
            </a:extLst>
          </p:cNvPr>
          <p:cNvSpPr/>
          <p:nvPr/>
        </p:nvSpPr>
        <p:spPr>
          <a:xfrm>
            <a:off x="6145849" y="5000292"/>
            <a:ext cx="1780539" cy="1680193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7C385510-57AF-4995-BD6E-CCE7BE872DD8}"/>
              </a:ext>
            </a:extLst>
          </p:cNvPr>
          <p:cNvSpPr txBox="1"/>
          <p:nvPr/>
        </p:nvSpPr>
        <p:spPr>
          <a:xfrm rot="2463205">
            <a:off x="7658819" y="6016063"/>
            <a:ext cx="44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2DD42B4-C7EE-4942-BF43-D6EE397F80CB}"/>
              </a:ext>
            </a:extLst>
          </p:cNvPr>
          <p:cNvSpPr txBox="1"/>
          <p:nvPr/>
        </p:nvSpPr>
        <p:spPr>
          <a:xfrm rot="2463205">
            <a:off x="7754326" y="5578699"/>
            <a:ext cx="44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59CACC56-49DC-4F8A-AC9B-E0AEC4B176A4}"/>
              </a:ext>
            </a:extLst>
          </p:cNvPr>
          <p:cNvCxnSpPr>
            <a:cxnSpLocks/>
          </p:cNvCxnSpPr>
          <p:nvPr/>
        </p:nvCxnSpPr>
        <p:spPr>
          <a:xfrm>
            <a:off x="7972632" y="6243554"/>
            <a:ext cx="211699" cy="680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3373B089-87FF-43D9-98F7-5FC1E3485503}"/>
              </a:ext>
            </a:extLst>
          </p:cNvPr>
          <p:cNvCxnSpPr>
            <a:cxnSpLocks/>
          </p:cNvCxnSpPr>
          <p:nvPr/>
        </p:nvCxnSpPr>
        <p:spPr>
          <a:xfrm flipV="1">
            <a:off x="8064331" y="5607643"/>
            <a:ext cx="110315" cy="2444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liennummernplatzhalter 3">
            <a:extLst>
              <a:ext uri="{FF2B5EF4-FFF2-40B4-BE49-F238E27FC236}">
                <a16:creationId xmlns:a16="http://schemas.microsoft.com/office/drawing/2014/main" id="{43B58584-A85A-4B65-936E-31ED2E4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4347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4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28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9A3EB-7CC8-4356-A274-708A21DD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E1B99A-0FC6-40D8-A23D-558FB38AF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E490EC-BA1E-44B0-BF8D-7E2DCB01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15" y="1705206"/>
            <a:ext cx="8580864" cy="43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02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F638D421-CFFF-4389-90A2-C02001BB482A}"/>
              </a:ext>
            </a:extLst>
          </p:cNvPr>
          <p:cNvSpPr txBox="1">
            <a:spLocks/>
          </p:cNvSpPr>
          <p:nvPr/>
        </p:nvSpPr>
        <p:spPr>
          <a:xfrm>
            <a:off x="1348740" y="3988494"/>
            <a:ext cx="3385820" cy="432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a) Ray Optics Regime (D&gt;&gt;λ)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9CA5DBA-7E08-4E8F-8B4F-73B7D9E7575E}"/>
              </a:ext>
            </a:extLst>
          </p:cNvPr>
          <p:cNvGrpSpPr/>
          <p:nvPr/>
        </p:nvGrpSpPr>
        <p:grpSpPr>
          <a:xfrm>
            <a:off x="1348740" y="687718"/>
            <a:ext cx="6417078" cy="3265487"/>
            <a:chOff x="1348740" y="687718"/>
            <a:chExt cx="6417078" cy="326548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0F5C871-BFBB-47DF-9328-5888F9327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560" y="687718"/>
              <a:ext cx="3031258" cy="305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\includegraphics[width=\textwidth]{figs/chapter2/rayopticstrapping.eps}">
              <a:extLst>
                <a:ext uri="{FF2B5EF4-FFF2-40B4-BE49-F238E27FC236}">
                  <a16:creationId xmlns:a16="http://schemas.microsoft.com/office/drawing/2014/main" id="{06E075BD-ACC7-4BD3-A61C-AA8A75DDCC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8" t="1" r="24273" b="-1"/>
            <a:stretch/>
          </p:blipFill>
          <p:spPr bwMode="auto">
            <a:xfrm>
              <a:off x="1348740" y="687718"/>
              <a:ext cx="2834640" cy="3265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itel 1">
            <a:extLst>
              <a:ext uri="{FF2B5EF4-FFF2-40B4-BE49-F238E27FC236}">
                <a16:creationId xmlns:a16="http://schemas.microsoft.com/office/drawing/2014/main" id="{D09BCAEC-A577-4F82-8E97-F328A6342351}"/>
              </a:ext>
            </a:extLst>
          </p:cNvPr>
          <p:cNvSpPr txBox="1">
            <a:spLocks/>
          </p:cNvSpPr>
          <p:nvPr/>
        </p:nvSpPr>
        <p:spPr>
          <a:xfrm>
            <a:off x="4734560" y="3988494"/>
            <a:ext cx="3816582" cy="432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Rayleigh Optics Regime (D&gt;&gt;λ)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644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FF213-C342-4555-8270-EC872F91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Laser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8281C4A-0463-4540-822E-7CFAE09BC170}"/>
              </a:ext>
            </a:extLst>
          </p:cNvPr>
          <p:cNvSpPr/>
          <p:nvPr/>
        </p:nvSpPr>
        <p:spPr>
          <a:xfrm>
            <a:off x="1000664" y="2173857"/>
            <a:ext cx="7740770" cy="3053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C407A0-91FD-4942-94A9-CAD91BCA7A9F}"/>
              </a:ext>
            </a:extLst>
          </p:cNvPr>
          <p:cNvSpPr/>
          <p:nvPr/>
        </p:nvSpPr>
        <p:spPr>
          <a:xfrm>
            <a:off x="7527985" y="2424022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1C1A6C-2FBB-4E40-989B-1866C571D50B}"/>
              </a:ext>
            </a:extLst>
          </p:cNvPr>
          <p:cNvSpPr/>
          <p:nvPr/>
        </p:nvSpPr>
        <p:spPr>
          <a:xfrm>
            <a:off x="7341079" y="45403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D1FFC1-FE7B-4672-A023-46F62069C7D1}"/>
              </a:ext>
            </a:extLst>
          </p:cNvPr>
          <p:cNvSpPr/>
          <p:nvPr/>
        </p:nvSpPr>
        <p:spPr>
          <a:xfrm>
            <a:off x="1754038" y="26483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D33D9D-7476-4E3B-977C-7B5B8E8779E9}"/>
              </a:ext>
            </a:extLst>
          </p:cNvPr>
          <p:cNvSpPr/>
          <p:nvPr/>
        </p:nvSpPr>
        <p:spPr>
          <a:xfrm>
            <a:off x="6883880" y="3671977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F5FA08-1B34-4DAF-8086-824B3F14AD46}"/>
              </a:ext>
            </a:extLst>
          </p:cNvPr>
          <p:cNvSpPr/>
          <p:nvPr/>
        </p:nvSpPr>
        <p:spPr>
          <a:xfrm>
            <a:off x="2921479" y="3431875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62301D-D0AC-44CA-8E8A-500CC78E5882}"/>
              </a:ext>
            </a:extLst>
          </p:cNvPr>
          <p:cNvSpPr/>
          <p:nvPr/>
        </p:nvSpPr>
        <p:spPr>
          <a:xfrm>
            <a:off x="2737448" y="443397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78D5A9-F94D-4C68-B24D-435C31408BDF}"/>
              </a:ext>
            </a:extLst>
          </p:cNvPr>
          <p:cNvSpPr/>
          <p:nvPr/>
        </p:nvSpPr>
        <p:spPr>
          <a:xfrm>
            <a:off x="5716438" y="421831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2EBD3B-E9D3-4E80-9058-4E4DF38FCCD8}"/>
              </a:ext>
            </a:extLst>
          </p:cNvPr>
          <p:cNvSpPr/>
          <p:nvPr/>
        </p:nvSpPr>
        <p:spPr>
          <a:xfrm>
            <a:off x="1754038" y="4080293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807654-3C3F-4DAF-90F6-4BDFDED48DB0}"/>
              </a:ext>
            </a:extLst>
          </p:cNvPr>
          <p:cNvSpPr/>
          <p:nvPr/>
        </p:nvSpPr>
        <p:spPr>
          <a:xfrm>
            <a:off x="4002657" y="4094671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91A0A6-800C-44A7-9445-320E3C89994D}"/>
              </a:ext>
            </a:extLst>
          </p:cNvPr>
          <p:cNvSpPr/>
          <p:nvPr/>
        </p:nvSpPr>
        <p:spPr>
          <a:xfrm>
            <a:off x="4954438" y="35627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D1A4DD-3C01-4565-9B0E-A36AC388C164}"/>
              </a:ext>
            </a:extLst>
          </p:cNvPr>
          <p:cNvSpPr/>
          <p:nvPr/>
        </p:nvSpPr>
        <p:spPr>
          <a:xfrm>
            <a:off x="6087373" y="29472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B8BA5C6-4768-4AC7-8E9C-99803E361DDA}"/>
              </a:ext>
            </a:extLst>
          </p:cNvPr>
          <p:cNvSpPr/>
          <p:nvPr/>
        </p:nvSpPr>
        <p:spPr>
          <a:xfrm>
            <a:off x="4180936" y="3134264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8D735CD-A999-4E61-AD85-42EDE51DA386}"/>
              </a:ext>
            </a:extLst>
          </p:cNvPr>
          <p:cNvSpPr/>
          <p:nvPr/>
        </p:nvSpPr>
        <p:spPr>
          <a:xfrm>
            <a:off x="3229154" y="273160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C97D6A4B-3307-44BB-BB23-6FE6475EAE1F}"/>
              </a:ext>
            </a:extLst>
          </p:cNvPr>
          <p:cNvCxnSpPr/>
          <p:nvPr/>
        </p:nvCxnSpPr>
        <p:spPr>
          <a:xfrm>
            <a:off x="3548332" y="151249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EEE6F84-3F94-4784-8D87-08866CE0EF6B}"/>
              </a:ext>
            </a:extLst>
          </p:cNvPr>
          <p:cNvCxnSpPr/>
          <p:nvPr/>
        </p:nvCxnSpPr>
        <p:spPr>
          <a:xfrm>
            <a:off x="3548332" y="522760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DF233829-ADCD-48F7-A80B-681EAB97BA8B}"/>
              </a:ext>
            </a:extLst>
          </p:cNvPr>
          <p:cNvSpPr txBox="1"/>
          <p:nvPr/>
        </p:nvSpPr>
        <p:spPr>
          <a:xfrm>
            <a:off x="3424694" y="1168122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28121CC-8E97-4C08-A24C-7A7B9A534910}"/>
              </a:ext>
            </a:extLst>
          </p:cNvPr>
          <p:cNvSpPr txBox="1"/>
          <p:nvPr/>
        </p:nvSpPr>
        <p:spPr>
          <a:xfrm>
            <a:off x="3464943" y="5913287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E404D4E-49D5-4FBA-9BE8-AA72FD477195}"/>
              </a:ext>
            </a:extLst>
          </p:cNvPr>
          <p:cNvSpPr/>
          <p:nvPr/>
        </p:nvSpPr>
        <p:spPr>
          <a:xfrm>
            <a:off x="3090949" y="2596093"/>
            <a:ext cx="473732" cy="4895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D96385D-6256-4B6C-8535-B10ADF8397EE}"/>
              </a:ext>
            </a:extLst>
          </p:cNvPr>
          <p:cNvSpPr/>
          <p:nvPr/>
        </p:nvSpPr>
        <p:spPr>
          <a:xfrm>
            <a:off x="2938731" y="2453329"/>
            <a:ext cx="778169" cy="7557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02B00A-EC63-4595-AE88-42E476A666CE}"/>
              </a:ext>
            </a:extLst>
          </p:cNvPr>
          <p:cNvSpPr/>
          <p:nvPr/>
        </p:nvSpPr>
        <p:spPr>
          <a:xfrm>
            <a:off x="3488401" y="2479217"/>
            <a:ext cx="152389" cy="138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oliennummernplatzhalter 3">
            <a:extLst>
              <a:ext uri="{FF2B5EF4-FFF2-40B4-BE49-F238E27FC236}">
                <a16:creationId xmlns:a16="http://schemas.microsoft.com/office/drawing/2014/main" id="{EB6E245B-F27E-40DB-8D30-B615B897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5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4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FF213-C342-4555-8270-EC872F91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Laser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8281C4A-0463-4540-822E-7CFAE09BC170}"/>
              </a:ext>
            </a:extLst>
          </p:cNvPr>
          <p:cNvSpPr/>
          <p:nvPr/>
        </p:nvSpPr>
        <p:spPr>
          <a:xfrm>
            <a:off x="1000664" y="2173857"/>
            <a:ext cx="7740770" cy="3053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C407A0-91FD-4942-94A9-CAD91BCA7A9F}"/>
              </a:ext>
            </a:extLst>
          </p:cNvPr>
          <p:cNvSpPr/>
          <p:nvPr/>
        </p:nvSpPr>
        <p:spPr>
          <a:xfrm>
            <a:off x="7527985" y="2424022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1C1A6C-2FBB-4E40-989B-1866C571D50B}"/>
              </a:ext>
            </a:extLst>
          </p:cNvPr>
          <p:cNvSpPr/>
          <p:nvPr/>
        </p:nvSpPr>
        <p:spPr>
          <a:xfrm>
            <a:off x="7341079" y="45403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D1FFC1-FE7B-4672-A023-46F62069C7D1}"/>
              </a:ext>
            </a:extLst>
          </p:cNvPr>
          <p:cNvSpPr/>
          <p:nvPr/>
        </p:nvSpPr>
        <p:spPr>
          <a:xfrm>
            <a:off x="1754038" y="26483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D33D9D-7476-4E3B-977C-7B5B8E8779E9}"/>
              </a:ext>
            </a:extLst>
          </p:cNvPr>
          <p:cNvSpPr/>
          <p:nvPr/>
        </p:nvSpPr>
        <p:spPr>
          <a:xfrm>
            <a:off x="6883880" y="3671977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F5FA08-1B34-4DAF-8086-824B3F14AD46}"/>
              </a:ext>
            </a:extLst>
          </p:cNvPr>
          <p:cNvSpPr/>
          <p:nvPr/>
        </p:nvSpPr>
        <p:spPr>
          <a:xfrm>
            <a:off x="2921479" y="3431875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62301D-D0AC-44CA-8E8A-500CC78E5882}"/>
              </a:ext>
            </a:extLst>
          </p:cNvPr>
          <p:cNvSpPr/>
          <p:nvPr/>
        </p:nvSpPr>
        <p:spPr>
          <a:xfrm>
            <a:off x="2737448" y="443397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78D5A9-F94D-4C68-B24D-435C31408BDF}"/>
              </a:ext>
            </a:extLst>
          </p:cNvPr>
          <p:cNvSpPr/>
          <p:nvPr/>
        </p:nvSpPr>
        <p:spPr>
          <a:xfrm>
            <a:off x="5716438" y="421831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2EBD3B-E9D3-4E80-9058-4E4DF38FCCD8}"/>
              </a:ext>
            </a:extLst>
          </p:cNvPr>
          <p:cNvSpPr/>
          <p:nvPr/>
        </p:nvSpPr>
        <p:spPr>
          <a:xfrm>
            <a:off x="1754038" y="4080293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807654-3C3F-4DAF-90F6-4BDFDED48DB0}"/>
              </a:ext>
            </a:extLst>
          </p:cNvPr>
          <p:cNvSpPr/>
          <p:nvPr/>
        </p:nvSpPr>
        <p:spPr>
          <a:xfrm>
            <a:off x="4002657" y="4094671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91A0A6-800C-44A7-9445-320E3C89994D}"/>
              </a:ext>
            </a:extLst>
          </p:cNvPr>
          <p:cNvSpPr/>
          <p:nvPr/>
        </p:nvSpPr>
        <p:spPr>
          <a:xfrm>
            <a:off x="4954438" y="35627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D1A4DD-3C01-4565-9B0E-A36AC388C164}"/>
              </a:ext>
            </a:extLst>
          </p:cNvPr>
          <p:cNvSpPr/>
          <p:nvPr/>
        </p:nvSpPr>
        <p:spPr>
          <a:xfrm>
            <a:off x="6087373" y="29472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B8BA5C6-4768-4AC7-8E9C-99803E361DDA}"/>
              </a:ext>
            </a:extLst>
          </p:cNvPr>
          <p:cNvSpPr/>
          <p:nvPr/>
        </p:nvSpPr>
        <p:spPr>
          <a:xfrm>
            <a:off x="4180936" y="3134264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8D735CD-A999-4E61-AD85-42EDE51DA386}"/>
              </a:ext>
            </a:extLst>
          </p:cNvPr>
          <p:cNvSpPr/>
          <p:nvPr/>
        </p:nvSpPr>
        <p:spPr>
          <a:xfrm>
            <a:off x="3229154" y="273160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C97D6A4B-3307-44BB-BB23-6FE6475EAE1F}"/>
              </a:ext>
            </a:extLst>
          </p:cNvPr>
          <p:cNvCxnSpPr/>
          <p:nvPr/>
        </p:nvCxnSpPr>
        <p:spPr>
          <a:xfrm>
            <a:off x="3548332" y="151249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EEE6F84-3F94-4784-8D87-08866CE0EF6B}"/>
              </a:ext>
            </a:extLst>
          </p:cNvPr>
          <p:cNvCxnSpPr/>
          <p:nvPr/>
        </p:nvCxnSpPr>
        <p:spPr>
          <a:xfrm>
            <a:off x="3548332" y="522760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DF233829-ADCD-48F7-A80B-681EAB97BA8B}"/>
              </a:ext>
            </a:extLst>
          </p:cNvPr>
          <p:cNvSpPr txBox="1"/>
          <p:nvPr/>
        </p:nvSpPr>
        <p:spPr>
          <a:xfrm>
            <a:off x="3424694" y="1168122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28121CC-8E97-4C08-A24C-7A7B9A534910}"/>
              </a:ext>
            </a:extLst>
          </p:cNvPr>
          <p:cNvSpPr txBox="1"/>
          <p:nvPr/>
        </p:nvSpPr>
        <p:spPr>
          <a:xfrm>
            <a:off x="3464943" y="5913287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16FA253-C309-4E5D-80EC-A581348B88F3}"/>
              </a:ext>
            </a:extLst>
          </p:cNvPr>
          <p:cNvSpPr/>
          <p:nvPr/>
        </p:nvSpPr>
        <p:spPr>
          <a:xfrm>
            <a:off x="3090949" y="2596093"/>
            <a:ext cx="473732" cy="4895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D514FEA-C25B-4157-A6A0-7E93390BC41F}"/>
              </a:ext>
            </a:extLst>
          </p:cNvPr>
          <p:cNvSpPr/>
          <p:nvPr/>
        </p:nvSpPr>
        <p:spPr>
          <a:xfrm>
            <a:off x="2938731" y="2453329"/>
            <a:ext cx="778169" cy="7557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FF2C11-35BF-4749-8FFF-F13E82762B92}"/>
              </a:ext>
            </a:extLst>
          </p:cNvPr>
          <p:cNvSpPr/>
          <p:nvPr/>
        </p:nvSpPr>
        <p:spPr>
          <a:xfrm>
            <a:off x="3388748" y="2573531"/>
            <a:ext cx="152389" cy="138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DD79FEC7-28F0-48BB-8121-7D30E3EC1265}"/>
              </a:ext>
            </a:extLst>
          </p:cNvPr>
          <p:cNvCxnSpPr>
            <a:cxnSpLocks/>
          </p:cNvCxnSpPr>
          <p:nvPr/>
        </p:nvCxnSpPr>
        <p:spPr>
          <a:xfrm flipV="1">
            <a:off x="3579607" y="2472905"/>
            <a:ext cx="1159170" cy="2309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liennummernplatzhalter 3">
            <a:extLst>
              <a:ext uri="{FF2B5EF4-FFF2-40B4-BE49-F238E27FC236}">
                <a16:creationId xmlns:a16="http://schemas.microsoft.com/office/drawing/2014/main" id="{5E67DD38-469F-43C6-979C-3372D83F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6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98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FF213-C342-4555-8270-EC872F91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Laser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8281C4A-0463-4540-822E-7CFAE09BC170}"/>
              </a:ext>
            </a:extLst>
          </p:cNvPr>
          <p:cNvSpPr/>
          <p:nvPr/>
        </p:nvSpPr>
        <p:spPr>
          <a:xfrm>
            <a:off x="1000664" y="2173857"/>
            <a:ext cx="7740770" cy="3053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C407A0-91FD-4942-94A9-CAD91BCA7A9F}"/>
              </a:ext>
            </a:extLst>
          </p:cNvPr>
          <p:cNvSpPr/>
          <p:nvPr/>
        </p:nvSpPr>
        <p:spPr>
          <a:xfrm>
            <a:off x="7527985" y="2424022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1C1A6C-2FBB-4E40-989B-1866C571D50B}"/>
              </a:ext>
            </a:extLst>
          </p:cNvPr>
          <p:cNvSpPr/>
          <p:nvPr/>
        </p:nvSpPr>
        <p:spPr>
          <a:xfrm>
            <a:off x="7341079" y="45403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D1FFC1-FE7B-4672-A023-46F62069C7D1}"/>
              </a:ext>
            </a:extLst>
          </p:cNvPr>
          <p:cNvSpPr/>
          <p:nvPr/>
        </p:nvSpPr>
        <p:spPr>
          <a:xfrm>
            <a:off x="1754038" y="26483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D33D9D-7476-4E3B-977C-7B5B8E8779E9}"/>
              </a:ext>
            </a:extLst>
          </p:cNvPr>
          <p:cNvSpPr/>
          <p:nvPr/>
        </p:nvSpPr>
        <p:spPr>
          <a:xfrm>
            <a:off x="6883880" y="3671977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F5FA08-1B34-4DAF-8086-824B3F14AD46}"/>
              </a:ext>
            </a:extLst>
          </p:cNvPr>
          <p:cNvSpPr/>
          <p:nvPr/>
        </p:nvSpPr>
        <p:spPr>
          <a:xfrm>
            <a:off x="2921479" y="3431875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62301D-D0AC-44CA-8E8A-500CC78E5882}"/>
              </a:ext>
            </a:extLst>
          </p:cNvPr>
          <p:cNvSpPr/>
          <p:nvPr/>
        </p:nvSpPr>
        <p:spPr>
          <a:xfrm>
            <a:off x="2737448" y="443397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78D5A9-F94D-4C68-B24D-435C31408BDF}"/>
              </a:ext>
            </a:extLst>
          </p:cNvPr>
          <p:cNvSpPr/>
          <p:nvPr/>
        </p:nvSpPr>
        <p:spPr>
          <a:xfrm>
            <a:off x="5716438" y="421831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2EBD3B-E9D3-4E80-9058-4E4DF38FCCD8}"/>
              </a:ext>
            </a:extLst>
          </p:cNvPr>
          <p:cNvSpPr/>
          <p:nvPr/>
        </p:nvSpPr>
        <p:spPr>
          <a:xfrm>
            <a:off x="1754038" y="4080293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807654-3C3F-4DAF-90F6-4BDFDED48DB0}"/>
              </a:ext>
            </a:extLst>
          </p:cNvPr>
          <p:cNvSpPr/>
          <p:nvPr/>
        </p:nvSpPr>
        <p:spPr>
          <a:xfrm>
            <a:off x="4002657" y="4094671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91A0A6-800C-44A7-9445-320E3C89994D}"/>
              </a:ext>
            </a:extLst>
          </p:cNvPr>
          <p:cNvSpPr/>
          <p:nvPr/>
        </p:nvSpPr>
        <p:spPr>
          <a:xfrm>
            <a:off x="4954438" y="35627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D1A4DD-3C01-4565-9B0E-A36AC388C164}"/>
              </a:ext>
            </a:extLst>
          </p:cNvPr>
          <p:cNvSpPr/>
          <p:nvPr/>
        </p:nvSpPr>
        <p:spPr>
          <a:xfrm>
            <a:off x="6087373" y="29472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B8BA5C6-4768-4AC7-8E9C-99803E361DDA}"/>
              </a:ext>
            </a:extLst>
          </p:cNvPr>
          <p:cNvSpPr/>
          <p:nvPr/>
        </p:nvSpPr>
        <p:spPr>
          <a:xfrm>
            <a:off x="4180936" y="3134264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8D735CD-A999-4E61-AD85-42EDE51DA386}"/>
              </a:ext>
            </a:extLst>
          </p:cNvPr>
          <p:cNvSpPr/>
          <p:nvPr/>
        </p:nvSpPr>
        <p:spPr>
          <a:xfrm>
            <a:off x="3229154" y="273160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891257C-CFD2-45BD-BB53-0C4749121FED}"/>
              </a:ext>
            </a:extLst>
          </p:cNvPr>
          <p:cNvCxnSpPr>
            <a:endCxn id="9" idx="2"/>
          </p:cNvCxnSpPr>
          <p:nvPr/>
        </p:nvCxnSpPr>
        <p:spPr>
          <a:xfrm>
            <a:off x="1132936" y="3541143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3C38331-1685-4AD0-91DE-34ECFE06BEF1}"/>
              </a:ext>
            </a:extLst>
          </p:cNvPr>
          <p:cNvCxnSpPr/>
          <p:nvPr/>
        </p:nvCxnSpPr>
        <p:spPr>
          <a:xfrm>
            <a:off x="3735238" y="2731608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BA21069-8770-497E-BAF3-E80A80480681}"/>
              </a:ext>
            </a:extLst>
          </p:cNvPr>
          <p:cNvCxnSpPr/>
          <p:nvPr/>
        </p:nvCxnSpPr>
        <p:spPr>
          <a:xfrm>
            <a:off x="6751607" y="4189561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9C3554A-EC84-4A16-A341-0041D62343A4}"/>
              </a:ext>
            </a:extLst>
          </p:cNvPr>
          <p:cNvCxnSpPr>
            <a:cxnSpLocks/>
          </p:cNvCxnSpPr>
          <p:nvPr/>
        </p:nvCxnSpPr>
        <p:spPr>
          <a:xfrm flipH="1">
            <a:off x="2718757" y="4317430"/>
            <a:ext cx="1348597" cy="7044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1177C1B-7147-48E2-A517-7C73C4019B54}"/>
              </a:ext>
            </a:extLst>
          </p:cNvPr>
          <p:cNvCxnSpPr>
            <a:cxnSpLocks/>
          </p:cNvCxnSpPr>
          <p:nvPr/>
        </p:nvCxnSpPr>
        <p:spPr>
          <a:xfrm flipH="1">
            <a:off x="2053085" y="3224841"/>
            <a:ext cx="16045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984F337C-46EA-47F1-B18F-B12F065C1CA6}"/>
              </a:ext>
            </a:extLst>
          </p:cNvPr>
          <p:cNvCxnSpPr>
            <a:cxnSpLocks/>
          </p:cNvCxnSpPr>
          <p:nvPr/>
        </p:nvCxnSpPr>
        <p:spPr>
          <a:xfrm flipV="1">
            <a:off x="1352909" y="2181043"/>
            <a:ext cx="1693653" cy="422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121F564-09AC-48C8-A80F-D55C35FE7A1F}"/>
              </a:ext>
            </a:extLst>
          </p:cNvPr>
          <p:cNvCxnSpPr/>
          <p:nvPr/>
        </p:nvCxnSpPr>
        <p:spPr>
          <a:xfrm>
            <a:off x="1742536" y="4150743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3FDDE08-1886-4C1A-93FB-C3080B5179F4}"/>
              </a:ext>
            </a:extLst>
          </p:cNvPr>
          <p:cNvCxnSpPr/>
          <p:nvPr/>
        </p:nvCxnSpPr>
        <p:spPr>
          <a:xfrm>
            <a:off x="5331126" y="3562709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DE7EABF0-A281-4138-B8D4-06A26225E1EC}"/>
              </a:ext>
            </a:extLst>
          </p:cNvPr>
          <p:cNvCxnSpPr>
            <a:cxnSpLocks/>
          </p:cNvCxnSpPr>
          <p:nvPr/>
        </p:nvCxnSpPr>
        <p:spPr>
          <a:xfrm flipV="1">
            <a:off x="6314537" y="2173857"/>
            <a:ext cx="1026542" cy="8324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E79A10B-1384-4ECF-BC3F-F477E56C471F}"/>
              </a:ext>
            </a:extLst>
          </p:cNvPr>
          <p:cNvCxnSpPr>
            <a:cxnSpLocks/>
          </p:cNvCxnSpPr>
          <p:nvPr/>
        </p:nvCxnSpPr>
        <p:spPr>
          <a:xfrm>
            <a:off x="4077420" y="4878237"/>
            <a:ext cx="2294625" cy="2631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483B66C-AEF0-4EFD-91D6-698A7FF721C2}"/>
              </a:ext>
            </a:extLst>
          </p:cNvPr>
          <p:cNvCxnSpPr>
            <a:cxnSpLocks/>
          </p:cNvCxnSpPr>
          <p:nvPr/>
        </p:nvCxnSpPr>
        <p:spPr>
          <a:xfrm flipH="1">
            <a:off x="5121215" y="4482859"/>
            <a:ext cx="176266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16941E2D-23D6-4313-8257-C19FA8E5BB58}"/>
              </a:ext>
            </a:extLst>
          </p:cNvPr>
          <p:cNvCxnSpPr/>
          <p:nvPr/>
        </p:nvCxnSpPr>
        <p:spPr>
          <a:xfrm>
            <a:off x="3548332" y="151249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C3052746-5776-4714-BBD5-2733BE74D059}"/>
              </a:ext>
            </a:extLst>
          </p:cNvPr>
          <p:cNvCxnSpPr/>
          <p:nvPr/>
        </p:nvCxnSpPr>
        <p:spPr>
          <a:xfrm>
            <a:off x="3548332" y="522760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EA987084-950E-4CFC-8028-DD4763789158}"/>
              </a:ext>
            </a:extLst>
          </p:cNvPr>
          <p:cNvSpPr txBox="1"/>
          <p:nvPr/>
        </p:nvSpPr>
        <p:spPr>
          <a:xfrm>
            <a:off x="3424694" y="1168122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C57F2DB-8B80-4BC9-A4A2-5D11FB824D22}"/>
              </a:ext>
            </a:extLst>
          </p:cNvPr>
          <p:cNvSpPr txBox="1"/>
          <p:nvPr/>
        </p:nvSpPr>
        <p:spPr>
          <a:xfrm>
            <a:off x="3464943" y="5913287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8D19BD2-32B1-4ABE-B3B1-540E5BEBFB55}"/>
              </a:ext>
            </a:extLst>
          </p:cNvPr>
          <p:cNvSpPr/>
          <p:nvPr/>
        </p:nvSpPr>
        <p:spPr>
          <a:xfrm>
            <a:off x="943155" y="2173857"/>
            <a:ext cx="120764" cy="305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FF3891C-5A6C-45F8-8919-2C43EA150F69}"/>
              </a:ext>
            </a:extLst>
          </p:cNvPr>
          <p:cNvSpPr/>
          <p:nvPr/>
        </p:nvSpPr>
        <p:spPr>
          <a:xfrm>
            <a:off x="8698309" y="2173857"/>
            <a:ext cx="120764" cy="305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Foliennummernplatzhalter 3">
            <a:extLst>
              <a:ext uri="{FF2B5EF4-FFF2-40B4-BE49-F238E27FC236}">
                <a16:creationId xmlns:a16="http://schemas.microsoft.com/office/drawing/2014/main" id="{4EFAC070-7BC5-4F95-A235-A6F2E075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7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FF213-C342-4555-8270-EC872F91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Laser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8281C4A-0463-4540-822E-7CFAE09BC170}"/>
              </a:ext>
            </a:extLst>
          </p:cNvPr>
          <p:cNvSpPr/>
          <p:nvPr/>
        </p:nvSpPr>
        <p:spPr>
          <a:xfrm>
            <a:off x="1000664" y="2173857"/>
            <a:ext cx="7740770" cy="3053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C407A0-91FD-4942-94A9-CAD91BCA7A9F}"/>
              </a:ext>
            </a:extLst>
          </p:cNvPr>
          <p:cNvSpPr/>
          <p:nvPr/>
        </p:nvSpPr>
        <p:spPr>
          <a:xfrm>
            <a:off x="7527985" y="2424022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1C1A6C-2FBB-4E40-989B-1866C571D50B}"/>
              </a:ext>
            </a:extLst>
          </p:cNvPr>
          <p:cNvSpPr/>
          <p:nvPr/>
        </p:nvSpPr>
        <p:spPr>
          <a:xfrm>
            <a:off x="7341079" y="45403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D1FFC1-FE7B-4672-A023-46F62069C7D1}"/>
              </a:ext>
            </a:extLst>
          </p:cNvPr>
          <p:cNvSpPr/>
          <p:nvPr/>
        </p:nvSpPr>
        <p:spPr>
          <a:xfrm>
            <a:off x="1754038" y="26483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D33D9D-7476-4E3B-977C-7B5B8E8779E9}"/>
              </a:ext>
            </a:extLst>
          </p:cNvPr>
          <p:cNvSpPr/>
          <p:nvPr/>
        </p:nvSpPr>
        <p:spPr>
          <a:xfrm>
            <a:off x="6883880" y="3671977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F5FA08-1B34-4DAF-8086-824B3F14AD46}"/>
              </a:ext>
            </a:extLst>
          </p:cNvPr>
          <p:cNvSpPr/>
          <p:nvPr/>
        </p:nvSpPr>
        <p:spPr>
          <a:xfrm>
            <a:off x="2921479" y="3431875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62301D-D0AC-44CA-8E8A-500CC78E5882}"/>
              </a:ext>
            </a:extLst>
          </p:cNvPr>
          <p:cNvSpPr/>
          <p:nvPr/>
        </p:nvSpPr>
        <p:spPr>
          <a:xfrm>
            <a:off x="2737448" y="443397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78D5A9-F94D-4C68-B24D-435C31408BDF}"/>
              </a:ext>
            </a:extLst>
          </p:cNvPr>
          <p:cNvSpPr/>
          <p:nvPr/>
        </p:nvSpPr>
        <p:spPr>
          <a:xfrm>
            <a:off x="5716438" y="421831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2EBD3B-E9D3-4E80-9058-4E4DF38FCCD8}"/>
              </a:ext>
            </a:extLst>
          </p:cNvPr>
          <p:cNvSpPr/>
          <p:nvPr/>
        </p:nvSpPr>
        <p:spPr>
          <a:xfrm>
            <a:off x="1754038" y="4080293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807654-3C3F-4DAF-90F6-4BDFDED48DB0}"/>
              </a:ext>
            </a:extLst>
          </p:cNvPr>
          <p:cNvSpPr/>
          <p:nvPr/>
        </p:nvSpPr>
        <p:spPr>
          <a:xfrm>
            <a:off x="4002657" y="4094671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91A0A6-800C-44A7-9445-320E3C89994D}"/>
              </a:ext>
            </a:extLst>
          </p:cNvPr>
          <p:cNvSpPr/>
          <p:nvPr/>
        </p:nvSpPr>
        <p:spPr>
          <a:xfrm>
            <a:off x="4954438" y="35627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D1A4DD-3C01-4565-9B0E-A36AC388C164}"/>
              </a:ext>
            </a:extLst>
          </p:cNvPr>
          <p:cNvSpPr/>
          <p:nvPr/>
        </p:nvSpPr>
        <p:spPr>
          <a:xfrm>
            <a:off x="6087373" y="29472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B8BA5C6-4768-4AC7-8E9C-99803E361DDA}"/>
              </a:ext>
            </a:extLst>
          </p:cNvPr>
          <p:cNvSpPr/>
          <p:nvPr/>
        </p:nvSpPr>
        <p:spPr>
          <a:xfrm>
            <a:off x="4180936" y="3134264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8D735CD-A999-4E61-AD85-42EDE51DA386}"/>
              </a:ext>
            </a:extLst>
          </p:cNvPr>
          <p:cNvSpPr/>
          <p:nvPr/>
        </p:nvSpPr>
        <p:spPr>
          <a:xfrm>
            <a:off x="3229154" y="273160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891257C-CFD2-45BD-BB53-0C4749121FED}"/>
              </a:ext>
            </a:extLst>
          </p:cNvPr>
          <p:cNvCxnSpPr>
            <a:endCxn id="9" idx="2"/>
          </p:cNvCxnSpPr>
          <p:nvPr/>
        </p:nvCxnSpPr>
        <p:spPr>
          <a:xfrm>
            <a:off x="1132936" y="3541143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3C38331-1685-4AD0-91DE-34ECFE06BEF1}"/>
              </a:ext>
            </a:extLst>
          </p:cNvPr>
          <p:cNvCxnSpPr/>
          <p:nvPr/>
        </p:nvCxnSpPr>
        <p:spPr>
          <a:xfrm>
            <a:off x="3735238" y="2731608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BA21069-8770-497E-BAF3-E80A80480681}"/>
              </a:ext>
            </a:extLst>
          </p:cNvPr>
          <p:cNvCxnSpPr/>
          <p:nvPr/>
        </p:nvCxnSpPr>
        <p:spPr>
          <a:xfrm>
            <a:off x="6751607" y="4189561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9C3554A-EC84-4A16-A341-0041D62343A4}"/>
              </a:ext>
            </a:extLst>
          </p:cNvPr>
          <p:cNvCxnSpPr>
            <a:cxnSpLocks/>
          </p:cNvCxnSpPr>
          <p:nvPr/>
        </p:nvCxnSpPr>
        <p:spPr>
          <a:xfrm flipH="1">
            <a:off x="2718757" y="4317430"/>
            <a:ext cx="1348597" cy="70449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1177C1B-7147-48E2-A517-7C73C4019B54}"/>
              </a:ext>
            </a:extLst>
          </p:cNvPr>
          <p:cNvCxnSpPr>
            <a:cxnSpLocks/>
          </p:cNvCxnSpPr>
          <p:nvPr/>
        </p:nvCxnSpPr>
        <p:spPr>
          <a:xfrm flipH="1">
            <a:off x="2053085" y="3224841"/>
            <a:ext cx="16045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984F337C-46EA-47F1-B18F-B12F065C1CA6}"/>
              </a:ext>
            </a:extLst>
          </p:cNvPr>
          <p:cNvCxnSpPr>
            <a:cxnSpLocks/>
          </p:cNvCxnSpPr>
          <p:nvPr/>
        </p:nvCxnSpPr>
        <p:spPr>
          <a:xfrm flipV="1">
            <a:off x="1352909" y="2181043"/>
            <a:ext cx="1693653" cy="422694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121F564-09AC-48C8-A80F-D55C35FE7A1F}"/>
              </a:ext>
            </a:extLst>
          </p:cNvPr>
          <p:cNvCxnSpPr/>
          <p:nvPr/>
        </p:nvCxnSpPr>
        <p:spPr>
          <a:xfrm>
            <a:off x="1742536" y="4150743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3FDDE08-1886-4C1A-93FB-C3080B5179F4}"/>
              </a:ext>
            </a:extLst>
          </p:cNvPr>
          <p:cNvCxnSpPr/>
          <p:nvPr/>
        </p:nvCxnSpPr>
        <p:spPr>
          <a:xfrm>
            <a:off x="5331126" y="3562709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DE7EABF0-A281-4138-B8D4-06A26225E1EC}"/>
              </a:ext>
            </a:extLst>
          </p:cNvPr>
          <p:cNvCxnSpPr>
            <a:cxnSpLocks/>
          </p:cNvCxnSpPr>
          <p:nvPr/>
        </p:nvCxnSpPr>
        <p:spPr>
          <a:xfrm flipV="1">
            <a:off x="6314537" y="2173857"/>
            <a:ext cx="1026542" cy="83244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E79A10B-1384-4ECF-BC3F-F477E56C471F}"/>
              </a:ext>
            </a:extLst>
          </p:cNvPr>
          <p:cNvCxnSpPr>
            <a:cxnSpLocks/>
          </p:cNvCxnSpPr>
          <p:nvPr/>
        </p:nvCxnSpPr>
        <p:spPr>
          <a:xfrm>
            <a:off x="4077420" y="4878237"/>
            <a:ext cx="2294625" cy="26310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483B66C-AEF0-4EFD-91D6-698A7FF721C2}"/>
              </a:ext>
            </a:extLst>
          </p:cNvPr>
          <p:cNvCxnSpPr>
            <a:cxnSpLocks/>
          </p:cNvCxnSpPr>
          <p:nvPr/>
        </p:nvCxnSpPr>
        <p:spPr>
          <a:xfrm flipH="1">
            <a:off x="5121215" y="4482859"/>
            <a:ext cx="176266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60E5E2C-B7E5-4EA2-946F-C76D587A2A56}"/>
              </a:ext>
            </a:extLst>
          </p:cNvPr>
          <p:cNvCxnSpPr/>
          <p:nvPr/>
        </p:nvCxnSpPr>
        <p:spPr>
          <a:xfrm>
            <a:off x="3548332" y="151249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9BED4E9-4B18-4F09-9E5C-A98D76E5F1CF}"/>
              </a:ext>
            </a:extLst>
          </p:cNvPr>
          <p:cNvCxnSpPr/>
          <p:nvPr/>
        </p:nvCxnSpPr>
        <p:spPr>
          <a:xfrm>
            <a:off x="3548332" y="522760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A0A47ADD-179E-438C-B84C-8E64CCC7F7EA}"/>
              </a:ext>
            </a:extLst>
          </p:cNvPr>
          <p:cNvSpPr txBox="1"/>
          <p:nvPr/>
        </p:nvSpPr>
        <p:spPr>
          <a:xfrm>
            <a:off x="3424694" y="1168122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2B1E756-FEA8-490F-BE2C-E220283DCB54}"/>
              </a:ext>
            </a:extLst>
          </p:cNvPr>
          <p:cNvSpPr txBox="1"/>
          <p:nvPr/>
        </p:nvSpPr>
        <p:spPr>
          <a:xfrm>
            <a:off x="3464943" y="5913287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EFE56D0-1933-4145-B360-2B63BE6390E1}"/>
              </a:ext>
            </a:extLst>
          </p:cNvPr>
          <p:cNvSpPr/>
          <p:nvPr/>
        </p:nvSpPr>
        <p:spPr>
          <a:xfrm>
            <a:off x="943155" y="2173857"/>
            <a:ext cx="120764" cy="30537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7E3FA5A-5FFD-4CF1-BF5D-FE9C2C433046}"/>
              </a:ext>
            </a:extLst>
          </p:cNvPr>
          <p:cNvSpPr/>
          <p:nvPr/>
        </p:nvSpPr>
        <p:spPr>
          <a:xfrm>
            <a:off x="8698309" y="2173857"/>
            <a:ext cx="120764" cy="30537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Foliennummernplatzhalter 3">
            <a:extLst>
              <a:ext uri="{FF2B5EF4-FFF2-40B4-BE49-F238E27FC236}">
                <a16:creationId xmlns:a16="http://schemas.microsoft.com/office/drawing/2014/main" id="{165990AA-7A12-427C-9486-21BC1CBB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8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3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FF213-C342-4555-8270-EC872F91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Laser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8281C4A-0463-4540-822E-7CFAE09BC170}"/>
              </a:ext>
            </a:extLst>
          </p:cNvPr>
          <p:cNvSpPr/>
          <p:nvPr/>
        </p:nvSpPr>
        <p:spPr>
          <a:xfrm>
            <a:off x="1000664" y="2173857"/>
            <a:ext cx="7740770" cy="3053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C407A0-91FD-4942-94A9-CAD91BCA7A9F}"/>
              </a:ext>
            </a:extLst>
          </p:cNvPr>
          <p:cNvSpPr/>
          <p:nvPr/>
        </p:nvSpPr>
        <p:spPr>
          <a:xfrm>
            <a:off x="7527985" y="2424022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1C1A6C-2FBB-4E40-989B-1866C571D50B}"/>
              </a:ext>
            </a:extLst>
          </p:cNvPr>
          <p:cNvSpPr/>
          <p:nvPr/>
        </p:nvSpPr>
        <p:spPr>
          <a:xfrm>
            <a:off x="7341079" y="45403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D1FFC1-FE7B-4672-A023-46F62069C7D1}"/>
              </a:ext>
            </a:extLst>
          </p:cNvPr>
          <p:cNvSpPr/>
          <p:nvPr/>
        </p:nvSpPr>
        <p:spPr>
          <a:xfrm>
            <a:off x="1754038" y="26483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D33D9D-7476-4E3B-977C-7B5B8E8779E9}"/>
              </a:ext>
            </a:extLst>
          </p:cNvPr>
          <p:cNvSpPr/>
          <p:nvPr/>
        </p:nvSpPr>
        <p:spPr>
          <a:xfrm>
            <a:off x="6883880" y="3671977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F5FA08-1B34-4DAF-8086-824B3F14AD46}"/>
              </a:ext>
            </a:extLst>
          </p:cNvPr>
          <p:cNvSpPr/>
          <p:nvPr/>
        </p:nvSpPr>
        <p:spPr>
          <a:xfrm>
            <a:off x="2921479" y="3431875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62301D-D0AC-44CA-8E8A-500CC78E5882}"/>
              </a:ext>
            </a:extLst>
          </p:cNvPr>
          <p:cNvSpPr/>
          <p:nvPr/>
        </p:nvSpPr>
        <p:spPr>
          <a:xfrm>
            <a:off x="2737448" y="443397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78D5A9-F94D-4C68-B24D-435C31408BDF}"/>
              </a:ext>
            </a:extLst>
          </p:cNvPr>
          <p:cNvSpPr/>
          <p:nvPr/>
        </p:nvSpPr>
        <p:spPr>
          <a:xfrm>
            <a:off x="5716438" y="4218316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2EBD3B-E9D3-4E80-9058-4E4DF38FCCD8}"/>
              </a:ext>
            </a:extLst>
          </p:cNvPr>
          <p:cNvSpPr/>
          <p:nvPr/>
        </p:nvSpPr>
        <p:spPr>
          <a:xfrm>
            <a:off x="1754038" y="4080293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807654-3C3F-4DAF-90F6-4BDFDED48DB0}"/>
              </a:ext>
            </a:extLst>
          </p:cNvPr>
          <p:cNvSpPr/>
          <p:nvPr/>
        </p:nvSpPr>
        <p:spPr>
          <a:xfrm>
            <a:off x="4002657" y="4094671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91A0A6-800C-44A7-9445-320E3C89994D}"/>
              </a:ext>
            </a:extLst>
          </p:cNvPr>
          <p:cNvSpPr/>
          <p:nvPr/>
        </p:nvSpPr>
        <p:spPr>
          <a:xfrm>
            <a:off x="4954438" y="3562709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D1A4DD-3C01-4565-9B0E-A36AC388C164}"/>
              </a:ext>
            </a:extLst>
          </p:cNvPr>
          <p:cNvSpPr/>
          <p:nvPr/>
        </p:nvSpPr>
        <p:spPr>
          <a:xfrm>
            <a:off x="6087373" y="294726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B8BA5C6-4768-4AC7-8E9C-99803E361DDA}"/>
              </a:ext>
            </a:extLst>
          </p:cNvPr>
          <p:cNvSpPr/>
          <p:nvPr/>
        </p:nvSpPr>
        <p:spPr>
          <a:xfrm>
            <a:off x="4180936" y="3134264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8D735CD-A999-4E61-AD85-42EDE51DA386}"/>
              </a:ext>
            </a:extLst>
          </p:cNvPr>
          <p:cNvSpPr/>
          <p:nvPr/>
        </p:nvSpPr>
        <p:spPr>
          <a:xfrm>
            <a:off x="3229154" y="2731608"/>
            <a:ext cx="235789" cy="2185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891257C-CFD2-45BD-BB53-0C4749121FED}"/>
              </a:ext>
            </a:extLst>
          </p:cNvPr>
          <p:cNvCxnSpPr>
            <a:endCxn id="9" idx="2"/>
          </p:cNvCxnSpPr>
          <p:nvPr/>
        </p:nvCxnSpPr>
        <p:spPr>
          <a:xfrm>
            <a:off x="1132936" y="3541143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3C38331-1685-4AD0-91DE-34ECFE06BEF1}"/>
              </a:ext>
            </a:extLst>
          </p:cNvPr>
          <p:cNvCxnSpPr/>
          <p:nvPr/>
        </p:nvCxnSpPr>
        <p:spPr>
          <a:xfrm>
            <a:off x="3735238" y="2731608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BA21069-8770-497E-BAF3-E80A80480681}"/>
              </a:ext>
            </a:extLst>
          </p:cNvPr>
          <p:cNvCxnSpPr/>
          <p:nvPr/>
        </p:nvCxnSpPr>
        <p:spPr>
          <a:xfrm>
            <a:off x="7947803" y="3781245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1177C1B-7147-48E2-A517-7C73C4019B54}"/>
              </a:ext>
            </a:extLst>
          </p:cNvPr>
          <p:cNvCxnSpPr>
            <a:cxnSpLocks/>
          </p:cNvCxnSpPr>
          <p:nvPr/>
        </p:nvCxnSpPr>
        <p:spPr>
          <a:xfrm flipH="1">
            <a:off x="2053085" y="3224841"/>
            <a:ext cx="16045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121F564-09AC-48C8-A80F-D55C35FE7A1F}"/>
              </a:ext>
            </a:extLst>
          </p:cNvPr>
          <p:cNvCxnSpPr/>
          <p:nvPr/>
        </p:nvCxnSpPr>
        <p:spPr>
          <a:xfrm>
            <a:off x="1742536" y="4150743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3FDDE08-1886-4C1A-93FB-C3080B5179F4}"/>
              </a:ext>
            </a:extLst>
          </p:cNvPr>
          <p:cNvCxnSpPr/>
          <p:nvPr/>
        </p:nvCxnSpPr>
        <p:spPr>
          <a:xfrm>
            <a:off x="5331126" y="3562709"/>
            <a:ext cx="1788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483B66C-AEF0-4EFD-91D6-698A7FF721C2}"/>
              </a:ext>
            </a:extLst>
          </p:cNvPr>
          <p:cNvCxnSpPr>
            <a:cxnSpLocks/>
          </p:cNvCxnSpPr>
          <p:nvPr/>
        </p:nvCxnSpPr>
        <p:spPr>
          <a:xfrm flipH="1">
            <a:off x="5121215" y="4482859"/>
            <a:ext cx="176266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991720F-43FE-4D36-8BAD-BFF1F25B4F5D}"/>
              </a:ext>
            </a:extLst>
          </p:cNvPr>
          <p:cNvCxnSpPr/>
          <p:nvPr/>
        </p:nvCxnSpPr>
        <p:spPr>
          <a:xfrm>
            <a:off x="3548332" y="151249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6F969B2-980B-45FE-B308-69C04CFAD2B9}"/>
              </a:ext>
            </a:extLst>
          </p:cNvPr>
          <p:cNvCxnSpPr/>
          <p:nvPr/>
        </p:nvCxnSpPr>
        <p:spPr>
          <a:xfrm>
            <a:off x="3548332" y="5227608"/>
            <a:ext cx="0" cy="66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5EEAABEB-6031-4D27-9E87-8027812C55BB}"/>
              </a:ext>
            </a:extLst>
          </p:cNvPr>
          <p:cNvSpPr txBox="1"/>
          <p:nvPr/>
        </p:nvSpPr>
        <p:spPr>
          <a:xfrm>
            <a:off x="3424694" y="1168122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E329CBF-3DDF-45DC-BF33-A5CF97B2C86B}"/>
              </a:ext>
            </a:extLst>
          </p:cNvPr>
          <p:cNvSpPr txBox="1"/>
          <p:nvPr/>
        </p:nvSpPr>
        <p:spPr>
          <a:xfrm>
            <a:off x="3464943" y="5913287"/>
            <a:ext cx="5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B40C2453-4961-47AB-8210-D3798BC0D3F4}"/>
              </a:ext>
            </a:extLst>
          </p:cNvPr>
          <p:cNvSpPr/>
          <p:nvPr/>
        </p:nvSpPr>
        <p:spPr>
          <a:xfrm>
            <a:off x="943155" y="2173857"/>
            <a:ext cx="120764" cy="305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ED41C7C-4F64-451A-B9FD-E243B78FC9CD}"/>
              </a:ext>
            </a:extLst>
          </p:cNvPr>
          <p:cNvSpPr/>
          <p:nvPr/>
        </p:nvSpPr>
        <p:spPr>
          <a:xfrm>
            <a:off x="8698309" y="2173857"/>
            <a:ext cx="120764" cy="3053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oliennummernplatzhalter 3">
            <a:extLst>
              <a:ext uri="{FF2B5EF4-FFF2-40B4-BE49-F238E27FC236}">
                <a16:creationId xmlns:a16="http://schemas.microsoft.com/office/drawing/2014/main" id="{5D08CAEA-7A1B-4CEC-B610-FD01D87A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023" y="6233311"/>
            <a:ext cx="683339" cy="365125"/>
          </a:xfrm>
        </p:spPr>
        <p:txBody>
          <a:bodyPr/>
          <a:lstStyle/>
          <a:p>
            <a:fld id="{A5901EF2-FAD3-45A5-B716-076D18D675B1}" type="slidenum">
              <a:rPr lang="de-DE" sz="2500" smtClean="0">
                <a:solidFill>
                  <a:srgbClr val="002060"/>
                </a:solidFill>
              </a:rPr>
              <a:t>9</a:t>
            </a:fld>
            <a:endParaRPr lang="de-DE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7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2199</Words>
  <Application>Microsoft Office PowerPoint</Application>
  <PresentationFormat>Breitbild</PresentationFormat>
  <Paragraphs>275</Paragraphs>
  <Slides>41</Slides>
  <Notes>30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52" baseType="lpstr">
      <vt:lpstr>-apple-system</vt:lpstr>
      <vt:lpstr>Arial</vt:lpstr>
      <vt:lpstr>Arial</vt:lpstr>
      <vt:lpstr>Arial Unicode MS</vt:lpstr>
      <vt:lpstr>Calibri</vt:lpstr>
      <vt:lpstr>Cambria Math</vt:lpstr>
      <vt:lpstr>NexusSerif</vt:lpstr>
      <vt:lpstr>Times New Roman</vt:lpstr>
      <vt:lpstr>Trebuchet MS</vt:lpstr>
      <vt:lpstr>Wingdings 3</vt:lpstr>
      <vt:lpstr>Facette</vt:lpstr>
      <vt:lpstr>Optical tweezers in biophysical context</vt:lpstr>
      <vt:lpstr>PowerPoint-Präsentation</vt:lpstr>
      <vt:lpstr>PowerPoint-Präsentation</vt:lpstr>
      <vt:lpstr>Laser</vt:lpstr>
      <vt:lpstr>Laser</vt:lpstr>
      <vt:lpstr>Laser</vt:lpstr>
      <vt:lpstr>Laser</vt:lpstr>
      <vt:lpstr>Laser</vt:lpstr>
      <vt:lpstr>Laser</vt:lpstr>
      <vt:lpstr>The Gaussian beam </vt:lpstr>
      <vt:lpstr>Radiation pressure </vt:lpstr>
      <vt:lpstr>Radiation pressure in different regimes</vt:lpstr>
      <vt:lpstr>Ray Optics Regime (D&gt;&gt;λ)</vt:lpstr>
      <vt:lpstr>Ray Optics Regime (D&gt;&gt;λ)</vt:lpstr>
      <vt:lpstr>PowerPoint-Präsentation</vt:lpstr>
      <vt:lpstr>PowerPoint-Präsentation</vt:lpstr>
      <vt:lpstr>Rayleigh scattering (D &lt;&lt; λ)  </vt:lpstr>
      <vt:lpstr>PowerPoint-Präsentation</vt:lpstr>
      <vt:lpstr>Mie Theory D ≈ λ</vt:lpstr>
      <vt:lpstr>PowerPoint-Präsentation</vt:lpstr>
      <vt:lpstr>Biological application</vt:lpstr>
      <vt:lpstr>PowerPoint-Präsentation</vt:lpstr>
      <vt:lpstr>Force of the motor protein kinesin</vt:lpstr>
      <vt:lpstr>PowerPoint-Präsentation</vt:lpstr>
      <vt:lpstr>PowerPoint-Präsentation</vt:lpstr>
      <vt:lpstr>PowerPoint-Präsentation</vt:lpstr>
      <vt:lpstr>Optical stretcher</vt:lpstr>
      <vt:lpstr>Video optical stretcher animation </vt:lpstr>
      <vt:lpstr>Stress by optical stretcher </vt:lpstr>
      <vt:lpstr>Optical stretching of a single MCF7 cell. </vt:lpstr>
      <vt:lpstr>Conclusion</vt:lpstr>
      <vt:lpstr>Questions? </vt:lpstr>
      <vt:lpstr>References</vt:lpstr>
      <vt:lpstr>PowerPoint-Präsentation</vt:lpstr>
      <vt:lpstr>Sources of images</vt:lpstr>
      <vt:lpstr>Approximate tweezer with Hooke´s law </vt:lpstr>
      <vt:lpstr>PowerPoint-Präsentation</vt:lpstr>
      <vt:lpstr>Base-pair-stepping of RNA-Polymerase</vt:lpstr>
      <vt:lpstr>Result of stepping experiment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Nobel prize 2018</dc:title>
  <dc:creator>Ca Ro</dc:creator>
  <cp:lastModifiedBy>Johi Johi</cp:lastModifiedBy>
  <cp:revision>130</cp:revision>
  <dcterms:created xsi:type="dcterms:W3CDTF">2020-09-07T05:42:43Z</dcterms:created>
  <dcterms:modified xsi:type="dcterms:W3CDTF">2022-01-10T13:50:08Z</dcterms:modified>
</cp:coreProperties>
</file>