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81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9" r:id="rId6"/>
    <p:sldId id="260" r:id="rId7"/>
    <p:sldId id="261" r:id="rId8"/>
    <p:sldId id="262" r:id="rId9"/>
    <p:sldId id="263" r:id="rId10"/>
    <p:sldId id="264" r:id="rId11"/>
    <p:sldId id="265" r:id="rId12"/>
    <p:sldId id="268" r:id="rId13"/>
    <p:sldId id="273" r:id="rId14"/>
    <p:sldId id="274" r:id="rId15"/>
    <p:sldId id="267" r:id="rId16"/>
    <p:sldId id="270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70" autoAdjust="0"/>
    <p:restoredTop sz="95584" autoAdjust="0"/>
  </p:normalViewPr>
  <p:slideViewPr>
    <p:cSldViewPr snapToGrid="0">
      <p:cViewPr varScale="1">
        <p:scale>
          <a:sx n="82" d="100"/>
          <a:sy n="82" d="100"/>
        </p:scale>
        <p:origin x="667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3D374E-E326-4DFA-B44F-F1A3FFF5A7B5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448192-2320-471E-9DF1-0F2EDF0AFBD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727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DBBE64C6-375A-4B99-A24B-FD239461B9EC}" type="datetime1">
              <a:rPr lang="en-US" smtClean="0"/>
              <a:t>12/13/2021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4775651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9C0EB-D56C-4652-BD11-4842DE4C405D}" type="datetime1">
              <a:rPr lang="en-US" smtClean="0"/>
              <a:t>12/13/2021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776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771EA-9E08-47CC-AFD6-BA76317F1D8C}" type="datetime1">
              <a:rPr lang="en-US" smtClean="0"/>
              <a:t>12/13/2021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364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0132F-5438-4170-987F-CFD3CF6CBED6}" type="datetime1">
              <a:rPr lang="en-US" smtClean="0"/>
              <a:t>12/13/2021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95708" y="6463769"/>
            <a:ext cx="1596292" cy="404614"/>
          </a:xfrm>
        </p:spPr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131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BBCBD9C-0326-449B-B191-2631A5478E27}" type="datetime1">
              <a:rPr lang="en-US" smtClean="0"/>
              <a:t>12/13/2021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1015779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410C9-7E35-4A09-8643-1B0B2648C523}" type="datetime1">
              <a:rPr lang="en-US" smtClean="0"/>
              <a:t>12/13/2021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097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839DC-1665-4F39-9877-64C8999ACC77}" type="datetime1">
              <a:rPr lang="en-US" smtClean="0"/>
              <a:t>12/13/2021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762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B9D02-8E27-4AA4-9733-00D9C7360E31}" type="datetime1">
              <a:rPr lang="en-US" smtClean="0"/>
              <a:t>12/13/2021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121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E3602-7791-47E0-B8DE-5A0085635CE1}" type="datetime1">
              <a:rPr lang="en-US" smtClean="0"/>
              <a:t>12/13/2021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635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E48D510-8188-4419-BE2B-C21214185B6D}" type="datetime1">
              <a:rPr lang="en-US" smtClean="0"/>
              <a:t>12/13/2021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59646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AB28E9-EB1C-4B23-9EE5-2361E2E18929}" type="datetime1">
              <a:rPr lang="en-US" smtClean="0"/>
              <a:t>12/13/2021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18351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586AC80A-8FB1-4FA1-B051-ACD551C014DA}" type="datetime1">
              <a:rPr lang="en-US" smtClean="0"/>
              <a:t>12/13/2021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79835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hf hdr="0" ftr="0" dt="0"/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D170B9C-85A5-4673-981C-DDDBAC51F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rystal lattice grid">
            <a:extLst>
              <a:ext uri="{FF2B5EF4-FFF2-40B4-BE49-F238E27FC236}">
                <a16:creationId xmlns:a16="http://schemas.microsoft.com/office/drawing/2014/main" id="{5C0D1A98-4672-4A0A-8F42-1C4ED7FBAE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47" r="29019"/>
          <a:stretch/>
        </p:blipFill>
        <p:spPr>
          <a:xfrm>
            <a:off x="20" y="10"/>
            <a:ext cx="4966232" cy="6857990"/>
          </a:xfrm>
          <a:prstGeom prst="rect">
            <a:avLst/>
          </a:prstGeom>
        </p:spPr>
      </p:pic>
      <p:sp>
        <p:nvSpPr>
          <p:cNvPr id="20" name="Freeform 6">
            <a:extLst>
              <a:ext uri="{FF2B5EF4-FFF2-40B4-BE49-F238E27FC236}">
                <a16:creationId xmlns:a16="http://schemas.microsoft.com/office/drawing/2014/main" id="{1C82216A-4221-434A-B11C-7E13B4A1F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5412340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6DFB31F-EC69-4136-AD6B-D39D3D59DC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38004" y="1480930"/>
            <a:ext cx="5607908" cy="3254321"/>
          </a:xfrm>
        </p:spPr>
        <p:txBody>
          <a:bodyPr>
            <a:normAutofit/>
          </a:bodyPr>
          <a:lstStyle/>
          <a:p>
            <a:pPr algn="l"/>
            <a:r>
              <a:rPr lang="en-US" sz="7000" noProof="0" dirty="0"/>
              <a:t>Molecular Dynamics Simulations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E9694F0-0E38-4B85-ABE7-FB5EE0E45B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38006" y="4804850"/>
            <a:ext cx="5607906" cy="1086237"/>
          </a:xfrm>
        </p:spPr>
        <p:txBody>
          <a:bodyPr>
            <a:normAutofit/>
          </a:bodyPr>
          <a:lstStyle/>
          <a:p>
            <a:pPr algn="l">
              <a:lnSpc>
                <a:spcPct val="102000"/>
              </a:lnSpc>
              <a:spcAft>
                <a:spcPts val="600"/>
              </a:spcAft>
            </a:pPr>
            <a:r>
              <a:rPr lang="en-US" sz="1800" dirty="0"/>
              <a:t>“Everything that living things do can be understood in terms of the jiggling and wiggling of atoms.”</a:t>
            </a:r>
          </a:p>
          <a:p>
            <a:pPr algn="l">
              <a:lnSpc>
                <a:spcPct val="102000"/>
              </a:lnSpc>
              <a:spcAft>
                <a:spcPts val="600"/>
              </a:spcAft>
            </a:pPr>
            <a:r>
              <a:rPr lang="en-US" sz="1800" i="1" dirty="0"/>
              <a:t>-Richard Feynman (1963)</a:t>
            </a:r>
            <a:endParaRPr lang="de-DE" sz="1800" i="1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BEFCF9B-7F60-46D9-98F1-3AE28D4F700A}"/>
              </a:ext>
            </a:extLst>
          </p:cNvPr>
          <p:cNvSpPr txBox="1"/>
          <p:nvPr/>
        </p:nvSpPr>
        <p:spPr>
          <a:xfrm>
            <a:off x="9789468" y="6573390"/>
            <a:ext cx="24068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i="1"/>
              <a:t>Fabian Egersdörfer, 14.12.21</a:t>
            </a:r>
          </a:p>
        </p:txBody>
      </p:sp>
    </p:spTree>
    <p:extLst>
      <p:ext uri="{BB962C8B-B14F-4D97-AF65-F5344CB8AC3E}">
        <p14:creationId xmlns:p14="http://schemas.microsoft.com/office/powerpoint/2010/main" val="25114190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54E122-94D5-4344-B6A4-FDF3298E3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691179"/>
          </a:xfrm>
        </p:spPr>
        <p:txBody>
          <a:bodyPr/>
          <a:lstStyle/>
          <a:p>
            <a:r>
              <a:rPr lang="en-US" noProof="0" dirty="0"/>
              <a:t>Scaling it up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D6CD342-7953-4784-ABCB-8A7C88654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439339"/>
            <a:ext cx="8439374" cy="3176947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CF4586B1-A90C-46B0-80CF-12EED4AA16AA}"/>
              </a:ext>
            </a:extLst>
          </p:cNvPr>
          <p:cNvSpPr/>
          <p:nvPr/>
        </p:nvSpPr>
        <p:spPr>
          <a:xfrm>
            <a:off x="5642371" y="1559397"/>
            <a:ext cx="3969571" cy="13385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C9B576D-94A9-48C7-B6F7-87EFABB0F72F}"/>
              </a:ext>
            </a:extLst>
          </p:cNvPr>
          <p:cNvSpPr/>
          <p:nvPr/>
        </p:nvSpPr>
        <p:spPr>
          <a:xfrm>
            <a:off x="4760259" y="2897927"/>
            <a:ext cx="3969571" cy="3038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DCDBB90-E2C9-4281-82A3-114538AFB06E}"/>
              </a:ext>
            </a:extLst>
          </p:cNvPr>
          <p:cNvSpPr txBox="1"/>
          <p:nvPr/>
        </p:nvSpPr>
        <p:spPr>
          <a:xfrm>
            <a:off x="6745044" y="2159850"/>
            <a:ext cx="2196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solidFill>
                  <a:schemeClr val="accent6">
                    <a:lumMod val="75000"/>
                  </a:schemeClr>
                </a:solidFill>
              </a:rPr>
              <a:t>use</a:t>
            </a:r>
            <a:r>
              <a:rPr lang="de-DE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6">
                    <a:lumMod val="75000"/>
                  </a:schemeClr>
                </a:solidFill>
              </a:rPr>
              <a:t>parallelization</a:t>
            </a:r>
            <a:r>
              <a:rPr lang="de-DE" b="1" dirty="0">
                <a:solidFill>
                  <a:schemeClr val="accent6">
                    <a:lumMod val="75000"/>
                  </a:schemeClr>
                </a:solidFill>
              </a:rPr>
              <a:t> !?</a:t>
            </a:r>
          </a:p>
        </p:txBody>
      </p:sp>
      <p:sp>
        <p:nvSpPr>
          <p:cNvPr id="11" name="Pfeil: nach rechts 10">
            <a:extLst>
              <a:ext uri="{FF2B5EF4-FFF2-40B4-BE49-F238E27FC236}">
                <a16:creationId xmlns:a16="http://schemas.microsoft.com/office/drawing/2014/main" id="{77F8ACF3-7875-47B8-A106-91DCE7E483F5}"/>
              </a:ext>
            </a:extLst>
          </p:cNvPr>
          <p:cNvSpPr/>
          <p:nvPr/>
        </p:nvSpPr>
        <p:spPr>
          <a:xfrm>
            <a:off x="6172200" y="2159850"/>
            <a:ext cx="473337" cy="369332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9EE6854-1B42-424D-8173-4BDFB5088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10</a:t>
            </a:fld>
            <a:endParaRPr lang="en-US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8706CCB-0F29-444F-9012-C8FADEEF02FE}"/>
              </a:ext>
            </a:extLst>
          </p:cNvPr>
          <p:cNvSpPr txBox="1"/>
          <p:nvPr/>
        </p:nvSpPr>
        <p:spPr>
          <a:xfrm>
            <a:off x="1371600" y="4339287"/>
            <a:ext cx="14376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i="1" dirty="0">
                <a:solidFill>
                  <a:srgbClr val="000000"/>
                </a:solidFill>
                <a:effectLst/>
                <a:latin typeface="Lucida Grande"/>
              </a:rPr>
              <a:t>Perilla et al. (2015)</a:t>
            </a:r>
            <a:endParaRPr lang="en-US" sz="1200" dirty="0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BFB60D5E-D5F7-40EA-AA12-70AA0C217F69}"/>
              </a:ext>
            </a:extLst>
          </p:cNvPr>
          <p:cNvGrpSpPr/>
          <p:nvPr/>
        </p:nvGrpSpPr>
        <p:grpSpPr>
          <a:xfrm>
            <a:off x="2931459" y="4616286"/>
            <a:ext cx="5319656" cy="2203678"/>
            <a:chOff x="1371600" y="4616286"/>
            <a:chExt cx="5319656" cy="2203678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B1488D8B-5D1F-4A5E-B70B-C1731738DE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71600" y="4616286"/>
              <a:ext cx="5265869" cy="2120974"/>
            </a:xfrm>
            <a:prstGeom prst="rect">
              <a:avLst/>
            </a:prstGeom>
          </p:spPr>
        </p:pic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BCEEF8E4-8B2E-4197-8476-0BD21C282B6C}"/>
                </a:ext>
              </a:extLst>
            </p:cNvPr>
            <p:cNvSpPr txBox="1"/>
            <p:nvPr/>
          </p:nvSpPr>
          <p:spPr>
            <a:xfrm>
              <a:off x="5176931" y="6512187"/>
              <a:ext cx="15143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err="1"/>
                <a:t>Liwo</a:t>
              </a:r>
              <a:r>
                <a:rPr lang="en-US" sz="1400" i="1" dirty="0"/>
                <a:t> et al. (2021)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1634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dunkel enthält.&#10;&#10;Automatisch generierte Beschreibung">
            <a:extLst>
              <a:ext uri="{FF2B5EF4-FFF2-40B4-BE49-F238E27FC236}">
                <a16:creationId xmlns:a16="http://schemas.microsoft.com/office/drawing/2014/main" id="{CD5B7B0E-D99D-439E-B712-568E47F92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976" y="481405"/>
            <a:ext cx="6001822" cy="5895190"/>
          </a:xfrm>
          <a:prstGeom prst="rect">
            <a:avLst/>
          </a:prstGeom>
        </p:spPr>
      </p:pic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A95DC1F7-CB2D-4680-9735-DFCFD06E15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3820" y="2171027"/>
            <a:ext cx="6931511" cy="3898975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A722E8-58EB-4453-B901-02AECB352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11</a:t>
            </a:fld>
            <a:endParaRPr lang="en-US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9BFE103-6918-4294-8AF9-E59C1E1D484A}"/>
              </a:ext>
            </a:extLst>
          </p:cNvPr>
          <p:cNvSpPr txBox="1"/>
          <p:nvPr/>
        </p:nvSpPr>
        <p:spPr>
          <a:xfrm>
            <a:off x="1186976" y="6258113"/>
            <a:ext cx="1151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see sources 6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48533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BDC5F790-F434-44D1-AAC0-E5BC42313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914400"/>
          </a:xfrm>
        </p:spPr>
        <p:txBody>
          <a:bodyPr/>
          <a:lstStyle/>
          <a:p>
            <a:r>
              <a:rPr lang="en-US" noProof="0" dirty="0"/>
              <a:t>MD in COVID-Research</a:t>
            </a:r>
          </a:p>
        </p:txBody>
      </p:sp>
      <p:sp>
        <p:nvSpPr>
          <p:cNvPr id="4" name="Freihandform: Form 3">
            <a:extLst>
              <a:ext uri="{FF2B5EF4-FFF2-40B4-BE49-F238E27FC236}">
                <a16:creationId xmlns:a16="http://schemas.microsoft.com/office/drawing/2014/main" id="{B32B2FFF-C3E0-4080-B644-0C9088041CF1}"/>
              </a:ext>
            </a:extLst>
          </p:cNvPr>
          <p:cNvSpPr/>
          <p:nvPr/>
        </p:nvSpPr>
        <p:spPr>
          <a:xfrm rot="2562139">
            <a:off x="3109206" y="5040994"/>
            <a:ext cx="719132" cy="5748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28740"/>
                </a:moveTo>
                <a:lnTo>
                  <a:pt x="719132" y="28740"/>
                </a:lnTo>
              </a:path>
            </a:pathLst>
          </a:custGeom>
          <a:noFill/>
        </p:spPr>
        <p:style>
          <a:lnRef idx="2">
            <a:schemeClr val="dk2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Freihandform: Form 4">
            <a:extLst>
              <a:ext uri="{FF2B5EF4-FFF2-40B4-BE49-F238E27FC236}">
                <a16:creationId xmlns:a16="http://schemas.microsoft.com/office/drawing/2014/main" id="{315C1F20-6371-4450-BC1C-C557CB811043}"/>
              </a:ext>
            </a:extLst>
          </p:cNvPr>
          <p:cNvSpPr/>
          <p:nvPr/>
        </p:nvSpPr>
        <p:spPr>
          <a:xfrm>
            <a:off x="3204532" y="4060247"/>
            <a:ext cx="815072" cy="5748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28740"/>
                </a:moveTo>
                <a:lnTo>
                  <a:pt x="815072" y="28740"/>
                </a:lnTo>
              </a:path>
            </a:pathLst>
          </a:custGeom>
          <a:noFill/>
        </p:spPr>
        <p:style>
          <a:lnRef idx="2">
            <a:schemeClr val="dk2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ihandform: Form 5">
            <a:extLst>
              <a:ext uri="{FF2B5EF4-FFF2-40B4-BE49-F238E27FC236}">
                <a16:creationId xmlns:a16="http://schemas.microsoft.com/office/drawing/2014/main" id="{ED5CF8C4-E6A9-471B-B645-EA4DF2D3D0E2}"/>
              </a:ext>
            </a:extLst>
          </p:cNvPr>
          <p:cNvSpPr/>
          <p:nvPr/>
        </p:nvSpPr>
        <p:spPr>
          <a:xfrm rot="19105079">
            <a:off x="3098892" y="3073525"/>
            <a:ext cx="838433" cy="5748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28740"/>
                </a:moveTo>
                <a:lnTo>
                  <a:pt x="838433" y="28740"/>
                </a:lnTo>
              </a:path>
            </a:pathLst>
          </a:custGeom>
          <a:noFill/>
        </p:spPr>
        <p:style>
          <a:lnRef idx="2">
            <a:schemeClr val="dk2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5A72CAAA-68A8-4B91-9C1C-444C97DBA684}"/>
              </a:ext>
            </a:extLst>
          </p:cNvPr>
          <p:cNvSpPr/>
          <p:nvPr/>
        </p:nvSpPr>
        <p:spPr>
          <a:xfrm>
            <a:off x="1265322" y="2948276"/>
            <a:ext cx="2281423" cy="2281423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00" r="-1000"/>
            </a:stretch>
          </a:blip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62A525B4-2B81-4D40-BDD8-2A20644DEA1F}"/>
              </a:ext>
            </a:extLst>
          </p:cNvPr>
          <p:cNvSpPr/>
          <p:nvPr/>
        </p:nvSpPr>
        <p:spPr>
          <a:xfrm>
            <a:off x="3670768" y="1761636"/>
            <a:ext cx="1277157" cy="1277157"/>
          </a:xfrm>
          <a:custGeom>
            <a:avLst/>
            <a:gdLst>
              <a:gd name="connsiteX0" fmla="*/ 0 w 1277157"/>
              <a:gd name="connsiteY0" fmla="*/ 638579 h 1277157"/>
              <a:gd name="connsiteX1" fmla="*/ 638579 w 1277157"/>
              <a:gd name="connsiteY1" fmla="*/ 0 h 1277157"/>
              <a:gd name="connsiteX2" fmla="*/ 1277158 w 1277157"/>
              <a:gd name="connsiteY2" fmla="*/ 638579 h 1277157"/>
              <a:gd name="connsiteX3" fmla="*/ 638579 w 1277157"/>
              <a:gd name="connsiteY3" fmla="*/ 1277158 h 1277157"/>
              <a:gd name="connsiteX4" fmla="*/ 0 w 1277157"/>
              <a:gd name="connsiteY4" fmla="*/ 638579 h 1277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7157" h="1277157">
                <a:moveTo>
                  <a:pt x="0" y="638579"/>
                </a:moveTo>
                <a:cubicBezTo>
                  <a:pt x="0" y="285902"/>
                  <a:pt x="285902" y="0"/>
                  <a:pt x="638579" y="0"/>
                </a:cubicBezTo>
                <a:cubicBezTo>
                  <a:pt x="991256" y="0"/>
                  <a:pt x="1277158" y="285902"/>
                  <a:pt x="1277158" y="638579"/>
                </a:cubicBezTo>
                <a:cubicBezTo>
                  <a:pt x="1277158" y="991256"/>
                  <a:pt x="991256" y="1277158"/>
                  <a:pt x="638579" y="1277158"/>
                </a:cubicBezTo>
                <a:cubicBezTo>
                  <a:pt x="285902" y="1277158"/>
                  <a:pt x="0" y="991256"/>
                  <a:pt x="0" y="638579"/>
                </a:cubicBezTo>
                <a:close/>
              </a:path>
            </a:pathLst>
          </a:custGeom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5925" tIns="195925" rIns="195925" bIns="195925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1600" kern="1200" dirty="0" err="1"/>
              <a:t>mutations</a:t>
            </a:r>
            <a:endParaRPr lang="de-DE" sz="1600" kern="1200" dirty="0"/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28014F77-B6E5-4721-B9C8-8C74146EDF27}"/>
              </a:ext>
            </a:extLst>
          </p:cNvPr>
          <p:cNvSpPr/>
          <p:nvPr/>
        </p:nvSpPr>
        <p:spPr>
          <a:xfrm>
            <a:off x="4019605" y="3404561"/>
            <a:ext cx="1343995" cy="1368853"/>
          </a:xfrm>
          <a:custGeom>
            <a:avLst/>
            <a:gdLst>
              <a:gd name="connsiteX0" fmla="*/ 0 w 1343995"/>
              <a:gd name="connsiteY0" fmla="*/ 684427 h 1368853"/>
              <a:gd name="connsiteX1" fmla="*/ 671998 w 1343995"/>
              <a:gd name="connsiteY1" fmla="*/ 0 h 1368853"/>
              <a:gd name="connsiteX2" fmla="*/ 1343996 w 1343995"/>
              <a:gd name="connsiteY2" fmla="*/ 684427 h 1368853"/>
              <a:gd name="connsiteX3" fmla="*/ 671998 w 1343995"/>
              <a:gd name="connsiteY3" fmla="*/ 1368854 h 1368853"/>
              <a:gd name="connsiteX4" fmla="*/ 0 w 1343995"/>
              <a:gd name="connsiteY4" fmla="*/ 684427 h 1368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3995" h="1368853">
                <a:moveTo>
                  <a:pt x="0" y="684427"/>
                </a:moveTo>
                <a:cubicBezTo>
                  <a:pt x="0" y="306428"/>
                  <a:pt x="300864" y="0"/>
                  <a:pt x="671998" y="0"/>
                </a:cubicBezTo>
                <a:cubicBezTo>
                  <a:pt x="1043132" y="0"/>
                  <a:pt x="1343996" y="306428"/>
                  <a:pt x="1343996" y="684427"/>
                </a:cubicBezTo>
                <a:cubicBezTo>
                  <a:pt x="1343996" y="1062426"/>
                  <a:pt x="1043132" y="1368854"/>
                  <a:pt x="671998" y="1368854"/>
                </a:cubicBezTo>
                <a:cubicBezTo>
                  <a:pt x="300864" y="1368854"/>
                  <a:pt x="0" y="1062426"/>
                  <a:pt x="0" y="684427"/>
                </a:cubicBezTo>
                <a:close/>
              </a:path>
            </a:pathLst>
          </a:custGeom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4444" tIns="208084" rIns="204444" bIns="208084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1600" dirty="0" err="1"/>
              <a:t>d</a:t>
            </a:r>
            <a:r>
              <a:rPr lang="de-DE" sz="1600" kern="1200" dirty="0" err="1"/>
              <a:t>ynamics</a:t>
            </a:r>
            <a:endParaRPr lang="de-DE" sz="1600" kern="1200" dirty="0"/>
          </a:p>
        </p:txBody>
      </p:sp>
      <p:sp>
        <p:nvSpPr>
          <p:cNvPr id="14" name="Freihandform: Form 13">
            <a:extLst>
              <a:ext uri="{FF2B5EF4-FFF2-40B4-BE49-F238E27FC236}">
                <a16:creationId xmlns:a16="http://schemas.microsoft.com/office/drawing/2014/main" id="{06C7ECA1-DA9B-43DB-9C8C-179370BD15A3}"/>
              </a:ext>
            </a:extLst>
          </p:cNvPr>
          <p:cNvSpPr/>
          <p:nvPr/>
        </p:nvSpPr>
        <p:spPr>
          <a:xfrm>
            <a:off x="3551563" y="5093333"/>
            <a:ext cx="1368853" cy="1368853"/>
          </a:xfrm>
          <a:custGeom>
            <a:avLst/>
            <a:gdLst>
              <a:gd name="connsiteX0" fmla="*/ 0 w 1368853"/>
              <a:gd name="connsiteY0" fmla="*/ 684427 h 1368853"/>
              <a:gd name="connsiteX1" fmla="*/ 684427 w 1368853"/>
              <a:gd name="connsiteY1" fmla="*/ 0 h 1368853"/>
              <a:gd name="connsiteX2" fmla="*/ 1368854 w 1368853"/>
              <a:gd name="connsiteY2" fmla="*/ 684427 h 1368853"/>
              <a:gd name="connsiteX3" fmla="*/ 684427 w 1368853"/>
              <a:gd name="connsiteY3" fmla="*/ 1368854 h 1368853"/>
              <a:gd name="connsiteX4" fmla="*/ 0 w 1368853"/>
              <a:gd name="connsiteY4" fmla="*/ 684427 h 1368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8853" h="1368853">
                <a:moveTo>
                  <a:pt x="0" y="684427"/>
                </a:moveTo>
                <a:cubicBezTo>
                  <a:pt x="0" y="306428"/>
                  <a:pt x="306428" y="0"/>
                  <a:pt x="684427" y="0"/>
                </a:cubicBezTo>
                <a:cubicBezTo>
                  <a:pt x="1062426" y="0"/>
                  <a:pt x="1368854" y="306428"/>
                  <a:pt x="1368854" y="684427"/>
                </a:cubicBezTo>
                <a:cubicBezTo>
                  <a:pt x="1368854" y="1062426"/>
                  <a:pt x="1062426" y="1368854"/>
                  <a:pt x="684427" y="1368854"/>
                </a:cubicBezTo>
                <a:cubicBezTo>
                  <a:pt x="306428" y="1368854"/>
                  <a:pt x="0" y="1062426"/>
                  <a:pt x="0" y="684427"/>
                </a:cubicBezTo>
                <a:close/>
              </a:path>
            </a:pathLst>
          </a:custGeom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6974" tIns="216974" rIns="216974" bIns="216974" numCol="1" spcCol="1270" anchor="ctr" anchorCtr="0">
            <a:noAutofit/>
          </a:bodyPr>
          <a:lstStyle/>
          <a:p>
            <a:pPr marL="0" lvl="0" indent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1600" dirty="0" err="1"/>
              <a:t>d</a:t>
            </a:r>
            <a:r>
              <a:rPr lang="de-DE" sz="1600" kern="1200" dirty="0" err="1"/>
              <a:t>rug</a:t>
            </a:r>
            <a:r>
              <a:rPr lang="de-DE" sz="1600" kern="1200" dirty="0"/>
              <a:t> design</a:t>
            </a:r>
          </a:p>
        </p:txBody>
      </p:sp>
      <p:pic>
        <p:nvPicPr>
          <p:cNvPr id="15" name="Grafik 14" descr="Ein Bild, das Nachthimmel enthält.&#10;&#10;Automatisch generierte Beschreibung">
            <a:extLst>
              <a:ext uri="{FF2B5EF4-FFF2-40B4-BE49-F238E27FC236}">
                <a16:creationId xmlns:a16="http://schemas.microsoft.com/office/drawing/2014/main" id="{45358DE1-6E20-4488-8A58-233859D68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8981" y="1410775"/>
            <a:ext cx="5676579" cy="1834760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7BBCA19C-31BF-4CEB-9477-0D82D1C27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12</a:t>
            </a:fld>
            <a:endParaRPr lang="en-US" dirty="0"/>
          </a:p>
        </p:txBody>
      </p:sp>
      <p:pic>
        <p:nvPicPr>
          <p:cNvPr id="20" name="Grafik 19" descr="Ein Bild, das Pflanze, farbig enthält.&#10;&#10;Automatisch generierte Beschreibung">
            <a:extLst>
              <a:ext uri="{FF2B5EF4-FFF2-40B4-BE49-F238E27FC236}">
                <a16:creationId xmlns:a16="http://schemas.microsoft.com/office/drawing/2014/main" id="{AF99BE91-40D1-4EA5-A88D-16B45CF3C4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2650" y="3245535"/>
            <a:ext cx="3744007" cy="3456006"/>
          </a:xfrm>
          <a:prstGeom prst="rect">
            <a:avLst/>
          </a:prstGeom>
        </p:spPr>
      </p:pic>
      <p:pic>
        <p:nvPicPr>
          <p:cNvPr id="22" name="Grafik 21" descr="Ein Bild, das Tuch, angeordnet, mehrere enthält.&#10;&#10;Automatisch generierte Beschreibung">
            <a:extLst>
              <a:ext uri="{FF2B5EF4-FFF2-40B4-BE49-F238E27FC236}">
                <a16:creationId xmlns:a16="http://schemas.microsoft.com/office/drawing/2014/main" id="{3B3F411E-8C09-481D-9D75-499F5174AE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989528" y="4005509"/>
            <a:ext cx="3456006" cy="1936057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3D061AE0-E613-4B01-A387-9FDE6ABB5992}"/>
              </a:ext>
            </a:extLst>
          </p:cNvPr>
          <p:cNvSpPr txBox="1"/>
          <p:nvPr/>
        </p:nvSpPr>
        <p:spPr>
          <a:xfrm>
            <a:off x="10595708" y="1082419"/>
            <a:ext cx="1151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see sources 6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16447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13A55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13A55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BDC5F790-F434-44D1-AAC0-E5BC42313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914400"/>
          </a:xfrm>
        </p:spPr>
        <p:txBody>
          <a:bodyPr/>
          <a:lstStyle/>
          <a:p>
            <a:r>
              <a:rPr lang="en-US" noProof="0" dirty="0"/>
              <a:t>MD in COVID-Research</a:t>
            </a:r>
          </a:p>
        </p:txBody>
      </p:sp>
      <p:sp>
        <p:nvSpPr>
          <p:cNvPr id="4" name="Freihandform: Form 3">
            <a:extLst>
              <a:ext uri="{FF2B5EF4-FFF2-40B4-BE49-F238E27FC236}">
                <a16:creationId xmlns:a16="http://schemas.microsoft.com/office/drawing/2014/main" id="{B32B2FFF-C3E0-4080-B644-0C9088041CF1}"/>
              </a:ext>
            </a:extLst>
          </p:cNvPr>
          <p:cNvSpPr/>
          <p:nvPr/>
        </p:nvSpPr>
        <p:spPr>
          <a:xfrm rot="2562139">
            <a:off x="3109206" y="5040994"/>
            <a:ext cx="719132" cy="5748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28740"/>
                </a:moveTo>
                <a:lnTo>
                  <a:pt x="719132" y="28740"/>
                </a:lnTo>
              </a:path>
            </a:pathLst>
          </a:custGeom>
          <a:noFill/>
        </p:spPr>
        <p:style>
          <a:lnRef idx="2">
            <a:schemeClr val="dk2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Freihandform: Form 4">
            <a:extLst>
              <a:ext uri="{FF2B5EF4-FFF2-40B4-BE49-F238E27FC236}">
                <a16:creationId xmlns:a16="http://schemas.microsoft.com/office/drawing/2014/main" id="{315C1F20-6371-4450-BC1C-C557CB811043}"/>
              </a:ext>
            </a:extLst>
          </p:cNvPr>
          <p:cNvSpPr/>
          <p:nvPr/>
        </p:nvSpPr>
        <p:spPr>
          <a:xfrm>
            <a:off x="3204532" y="4060247"/>
            <a:ext cx="815072" cy="5748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28740"/>
                </a:moveTo>
                <a:lnTo>
                  <a:pt x="815072" y="28740"/>
                </a:lnTo>
              </a:path>
            </a:pathLst>
          </a:custGeom>
          <a:noFill/>
        </p:spPr>
        <p:style>
          <a:lnRef idx="2">
            <a:schemeClr val="dk2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ihandform: Form 5">
            <a:extLst>
              <a:ext uri="{FF2B5EF4-FFF2-40B4-BE49-F238E27FC236}">
                <a16:creationId xmlns:a16="http://schemas.microsoft.com/office/drawing/2014/main" id="{ED5CF8C4-E6A9-471B-B645-EA4DF2D3D0E2}"/>
              </a:ext>
            </a:extLst>
          </p:cNvPr>
          <p:cNvSpPr/>
          <p:nvPr/>
        </p:nvSpPr>
        <p:spPr>
          <a:xfrm rot="19105079">
            <a:off x="3098892" y="3073525"/>
            <a:ext cx="838433" cy="5748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28740"/>
                </a:moveTo>
                <a:lnTo>
                  <a:pt x="838433" y="28740"/>
                </a:lnTo>
              </a:path>
            </a:pathLst>
          </a:custGeom>
          <a:noFill/>
        </p:spPr>
        <p:style>
          <a:lnRef idx="2">
            <a:schemeClr val="dk2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5A72CAAA-68A8-4B91-9C1C-444C97DBA684}"/>
              </a:ext>
            </a:extLst>
          </p:cNvPr>
          <p:cNvSpPr/>
          <p:nvPr/>
        </p:nvSpPr>
        <p:spPr>
          <a:xfrm>
            <a:off x="1265322" y="2948276"/>
            <a:ext cx="2281423" cy="2281423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00" r="-1000"/>
            </a:stretch>
          </a:blip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62A525B4-2B81-4D40-BDD8-2A20644DEA1F}"/>
              </a:ext>
            </a:extLst>
          </p:cNvPr>
          <p:cNvSpPr/>
          <p:nvPr/>
        </p:nvSpPr>
        <p:spPr>
          <a:xfrm>
            <a:off x="3670768" y="1761636"/>
            <a:ext cx="1277157" cy="1277157"/>
          </a:xfrm>
          <a:custGeom>
            <a:avLst/>
            <a:gdLst>
              <a:gd name="connsiteX0" fmla="*/ 0 w 1277157"/>
              <a:gd name="connsiteY0" fmla="*/ 638579 h 1277157"/>
              <a:gd name="connsiteX1" fmla="*/ 638579 w 1277157"/>
              <a:gd name="connsiteY1" fmla="*/ 0 h 1277157"/>
              <a:gd name="connsiteX2" fmla="*/ 1277158 w 1277157"/>
              <a:gd name="connsiteY2" fmla="*/ 638579 h 1277157"/>
              <a:gd name="connsiteX3" fmla="*/ 638579 w 1277157"/>
              <a:gd name="connsiteY3" fmla="*/ 1277158 h 1277157"/>
              <a:gd name="connsiteX4" fmla="*/ 0 w 1277157"/>
              <a:gd name="connsiteY4" fmla="*/ 638579 h 1277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7157" h="1277157">
                <a:moveTo>
                  <a:pt x="0" y="638579"/>
                </a:moveTo>
                <a:cubicBezTo>
                  <a:pt x="0" y="285902"/>
                  <a:pt x="285902" y="0"/>
                  <a:pt x="638579" y="0"/>
                </a:cubicBezTo>
                <a:cubicBezTo>
                  <a:pt x="991256" y="0"/>
                  <a:pt x="1277158" y="285902"/>
                  <a:pt x="1277158" y="638579"/>
                </a:cubicBezTo>
                <a:cubicBezTo>
                  <a:pt x="1277158" y="991256"/>
                  <a:pt x="991256" y="1277158"/>
                  <a:pt x="638579" y="1277158"/>
                </a:cubicBezTo>
                <a:cubicBezTo>
                  <a:pt x="285902" y="1277158"/>
                  <a:pt x="0" y="991256"/>
                  <a:pt x="0" y="638579"/>
                </a:cubicBezTo>
                <a:close/>
              </a:path>
            </a:pathLst>
          </a:custGeom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5925" tIns="195925" rIns="195925" bIns="195925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1600" kern="1200" dirty="0" err="1"/>
              <a:t>mutations</a:t>
            </a:r>
            <a:endParaRPr lang="de-DE" sz="1600" kern="1200" dirty="0"/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28014F77-B6E5-4721-B9C8-8C74146EDF27}"/>
              </a:ext>
            </a:extLst>
          </p:cNvPr>
          <p:cNvSpPr/>
          <p:nvPr/>
        </p:nvSpPr>
        <p:spPr>
          <a:xfrm>
            <a:off x="4019605" y="3404561"/>
            <a:ext cx="1343995" cy="1368853"/>
          </a:xfrm>
          <a:custGeom>
            <a:avLst/>
            <a:gdLst>
              <a:gd name="connsiteX0" fmla="*/ 0 w 1343995"/>
              <a:gd name="connsiteY0" fmla="*/ 684427 h 1368853"/>
              <a:gd name="connsiteX1" fmla="*/ 671998 w 1343995"/>
              <a:gd name="connsiteY1" fmla="*/ 0 h 1368853"/>
              <a:gd name="connsiteX2" fmla="*/ 1343996 w 1343995"/>
              <a:gd name="connsiteY2" fmla="*/ 684427 h 1368853"/>
              <a:gd name="connsiteX3" fmla="*/ 671998 w 1343995"/>
              <a:gd name="connsiteY3" fmla="*/ 1368854 h 1368853"/>
              <a:gd name="connsiteX4" fmla="*/ 0 w 1343995"/>
              <a:gd name="connsiteY4" fmla="*/ 684427 h 1368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3995" h="1368853">
                <a:moveTo>
                  <a:pt x="0" y="684427"/>
                </a:moveTo>
                <a:cubicBezTo>
                  <a:pt x="0" y="306428"/>
                  <a:pt x="300864" y="0"/>
                  <a:pt x="671998" y="0"/>
                </a:cubicBezTo>
                <a:cubicBezTo>
                  <a:pt x="1043132" y="0"/>
                  <a:pt x="1343996" y="306428"/>
                  <a:pt x="1343996" y="684427"/>
                </a:cubicBezTo>
                <a:cubicBezTo>
                  <a:pt x="1343996" y="1062426"/>
                  <a:pt x="1043132" y="1368854"/>
                  <a:pt x="671998" y="1368854"/>
                </a:cubicBezTo>
                <a:cubicBezTo>
                  <a:pt x="300864" y="1368854"/>
                  <a:pt x="0" y="1062426"/>
                  <a:pt x="0" y="684427"/>
                </a:cubicBezTo>
                <a:close/>
              </a:path>
            </a:pathLst>
          </a:custGeom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4444" tIns="208084" rIns="204444" bIns="208084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1600" dirty="0" err="1"/>
              <a:t>d</a:t>
            </a:r>
            <a:r>
              <a:rPr lang="de-DE" sz="1600" kern="1200" dirty="0" err="1"/>
              <a:t>ynamics</a:t>
            </a:r>
            <a:endParaRPr lang="de-DE" sz="1600" kern="1200" dirty="0"/>
          </a:p>
        </p:txBody>
      </p:sp>
      <p:sp>
        <p:nvSpPr>
          <p:cNvPr id="14" name="Freihandform: Form 13">
            <a:extLst>
              <a:ext uri="{FF2B5EF4-FFF2-40B4-BE49-F238E27FC236}">
                <a16:creationId xmlns:a16="http://schemas.microsoft.com/office/drawing/2014/main" id="{06C7ECA1-DA9B-43DB-9C8C-179370BD15A3}"/>
              </a:ext>
            </a:extLst>
          </p:cNvPr>
          <p:cNvSpPr/>
          <p:nvPr/>
        </p:nvSpPr>
        <p:spPr>
          <a:xfrm>
            <a:off x="3551563" y="5093333"/>
            <a:ext cx="1368853" cy="1368853"/>
          </a:xfrm>
          <a:custGeom>
            <a:avLst/>
            <a:gdLst>
              <a:gd name="connsiteX0" fmla="*/ 0 w 1368853"/>
              <a:gd name="connsiteY0" fmla="*/ 684427 h 1368853"/>
              <a:gd name="connsiteX1" fmla="*/ 684427 w 1368853"/>
              <a:gd name="connsiteY1" fmla="*/ 0 h 1368853"/>
              <a:gd name="connsiteX2" fmla="*/ 1368854 w 1368853"/>
              <a:gd name="connsiteY2" fmla="*/ 684427 h 1368853"/>
              <a:gd name="connsiteX3" fmla="*/ 684427 w 1368853"/>
              <a:gd name="connsiteY3" fmla="*/ 1368854 h 1368853"/>
              <a:gd name="connsiteX4" fmla="*/ 0 w 1368853"/>
              <a:gd name="connsiteY4" fmla="*/ 684427 h 1368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8853" h="1368853">
                <a:moveTo>
                  <a:pt x="0" y="684427"/>
                </a:moveTo>
                <a:cubicBezTo>
                  <a:pt x="0" y="306428"/>
                  <a:pt x="306428" y="0"/>
                  <a:pt x="684427" y="0"/>
                </a:cubicBezTo>
                <a:cubicBezTo>
                  <a:pt x="1062426" y="0"/>
                  <a:pt x="1368854" y="306428"/>
                  <a:pt x="1368854" y="684427"/>
                </a:cubicBezTo>
                <a:cubicBezTo>
                  <a:pt x="1368854" y="1062426"/>
                  <a:pt x="1062426" y="1368854"/>
                  <a:pt x="684427" y="1368854"/>
                </a:cubicBezTo>
                <a:cubicBezTo>
                  <a:pt x="306428" y="1368854"/>
                  <a:pt x="0" y="1062426"/>
                  <a:pt x="0" y="684427"/>
                </a:cubicBezTo>
                <a:close/>
              </a:path>
            </a:pathLst>
          </a:custGeom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6974" tIns="216974" rIns="216974" bIns="216974" numCol="1" spcCol="1270" anchor="ctr" anchorCtr="0">
            <a:noAutofit/>
          </a:bodyPr>
          <a:lstStyle/>
          <a:p>
            <a:pPr marL="0" lvl="0" indent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1600" dirty="0" err="1"/>
              <a:t>d</a:t>
            </a:r>
            <a:r>
              <a:rPr lang="de-DE" sz="1600" kern="1200" dirty="0" err="1"/>
              <a:t>rug</a:t>
            </a:r>
            <a:r>
              <a:rPr lang="de-DE" sz="1600" kern="1200" dirty="0"/>
              <a:t> design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7BBCA19C-31BF-4CEB-9477-0D82D1C27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13</a:t>
            </a:fld>
            <a:endParaRPr lang="en-US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96BF0EDF-0CD9-4DA7-B931-19E5305ED3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8814" y="3714801"/>
            <a:ext cx="5646628" cy="2757063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2C60E474-5378-4DDC-AA61-B2E4EDADF1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9332"/>
          <a:stretch/>
        </p:blipFill>
        <p:spPr>
          <a:xfrm>
            <a:off x="5445839" y="1428880"/>
            <a:ext cx="6724645" cy="2197084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BD40793F-8AE8-406D-8FCD-DFF6FF7E0C5E}"/>
              </a:ext>
            </a:extLst>
          </p:cNvPr>
          <p:cNvSpPr txBox="1"/>
          <p:nvPr/>
        </p:nvSpPr>
        <p:spPr>
          <a:xfrm>
            <a:off x="9881586" y="6471864"/>
            <a:ext cx="18749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rgbClr val="000000"/>
                </a:solidFill>
                <a:latin typeface="Roboto" panose="020B0604020202020204" pitchFamily="2" charset="0"/>
              </a:rPr>
              <a:t>Zimmerman et al. (2021) </a:t>
            </a:r>
            <a:endParaRPr lang="en-US" sz="1200" i="1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741AD76-E6D6-427B-8545-689833A18ED8}"/>
              </a:ext>
            </a:extLst>
          </p:cNvPr>
          <p:cNvSpPr txBox="1"/>
          <p:nvPr/>
        </p:nvSpPr>
        <p:spPr>
          <a:xfrm>
            <a:off x="5109029" y="32802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573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13A55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13A55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BDC5F790-F434-44D1-AAC0-E5BC42313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914400"/>
          </a:xfrm>
        </p:spPr>
        <p:txBody>
          <a:bodyPr/>
          <a:lstStyle/>
          <a:p>
            <a:r>
              <a:rPr lang="en-US" noProof="0" dirty="0"/>
              <a:t>MD in COVID-Research</a:t>
            </a:r>
          </a:p>
        </p:txBody>
      </p:sp>
      <p:sp>
        <p:nvSpPr>
          <p:cNvPr id="4" name="Freihandform: Form 3">
            <a:extLst>
              <a:ext uri="{FF2B5EF4-FFF2-40B4-BE49-F238E27FC236}">
                <a16:creationId xmlns:a16="http://schemas.microsoft.com/office/drawing/2014/main" id="{B32B2FFF-C3E0-4080-B644-0C9088041CF1}"/>
              </a:ext>
            </a:extLst>
          </p:cNvPr>
          <p:cNvSpPr/>
          <p:nvPr/>
        </p:nvSpPr>
        <p:spPr>
          <a:xfrm rot="2562139">
            <a:off x="3109206" y="5040994"/>
            <a:ext cx="719132" cy="5748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28740"/>
                </a:moveTo>
                <a:lnTo>
                  <a:pt x="719132" y="28740"/>
                </a:lnTo>
              </a:path>
            </a:pathLst>
          </a:custGeom>
          <a:noFill/>
        </p:spPr>
        <p:style>
          <a:lnRef idx="2">
            <a:schemeClr val="dk2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Freihandform: Form 4">
            <a:extLst>
              <a:ext uri="{FF2B5EF4-FFF2-40B4-BE49-F238E27FC236}">
                <a16:creationId xmlns:a16="http://schemas.microsoft.com/office/drawing/2014/main" id="{315C1F20-6371-4450-BC1C-C557CB811043}"/>
              </a:ext>
            </a:extLst>
          </p:cNvPr>
          <p:cNvSpPr/>
          <p:nvPr/>
        </p:nvSpPr>
        <p:spPr>
          <a:xfrm>
            <a:off x="3204532" y="4060247"/>
            <a:ext cx="815072" cy="5748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28740"/>
                </a:moveTo>
                <a:lnTo>
                  <a:pt x="815072" y="28740"/>
                </a:lnTo>
              </a:path>
            </a:pathLst>
          </a:custGeom>
          <a:noFill/>
        </p:spPr>
        <p:style>
          <a:lnRef idx="2">
            <a:schemeClr val="dk2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ihandform: Form 5">
            <a:extLst>
              <a:ext uri="{FF2B5EF4-FFF2-40B4-BE49-F238E27FC236}">
                <a16:creationId xmlns:a16="http://schemas.microsoft.com/office/drawing/2014/main" id="{ED5CF8C4-E6A9-471B-B645-EA4DF2D3D0E2}"/>
              </a:ext>
            </a:extLst>
          </p:cNvPr>
          <p:cNvSpPr/>
          <p:nvPr/>
        </p:nvSpPr>
        <p:spPr>
          <a:xfrm rot="19105079">
            <a:off x="3098892" y="3073525"/>
            <a:ext cx="838433" cy="5748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28740"/>
                </a:moveTo>
                <a:lnTo>
                  <a:pt x="838433" y="28740"/>
                </a:lnTo>
              </a:path>
            </a:pathLst>
          </a:custGeom>
          <a:noFill/>
        </p:spPr>
        <p:style>
          <a:lnRef idx="2">
            <a:schemeClr val="dk2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5A72CAAA-68A8-4B91-9C1C-444C97DBA684}"/>
              </a:ext>
            </a:extLst>
          </p:cNvPr>
          <p:cNvSpPr/>
          <p:nvPr/>
        </p:nvSpPr>
        <p:spPr>
          <a:xfrm>
            <a:off x="1265322" y="2948276"/>
            <a:ext cx="2281423" cy="2281423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00" r="-1000"/>
            </a:stretch>
          </a:blip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62A525B4-2B81-4D40-BDD8-2A20644DEA1F}"/>
              </a:ext>
            </a:extLst>
          </p:cNvPr>
          <p:cNvSpPr/>
          <p:nvPr/>
        </p:nvSpPr>
        <p:spPr>
          <a:xfrm>
            <a:off x="3670768" y="1761636"/>
            <a:ext cx="1277157" cy="1277157"/>
          </a:xfrm>
          <a:custGeom>
            <a:avLst/>
            <a:gdLst>
              <a:gd name="connsiteX0" fmla="*/ 0 w 1277157"/>
              <a:gd name="connsiteY0" fmla="*/ 638579 h 1277157"/>
              <a:gd name="connsiteX1" fmla="*/ 638579 w 1277157"/>
              <a:gd name="connsiteY1" fmla="*/ 0 h 1277157"/>
              <a:gd name="connsiteX2" fmla="*/ 1277158 w 1277157"/>
              <a:gd name="connsiteY2" fmla="*/ 638579 h 1277157"/>
              <a:gd name="connsiteX3" fmla="*/ 638579 w 1277157"/>
              <a:gd name="connsiteY3" fmla="*/ 1277158 h 1277157"/>
              <a:gd name="connsiteX4" fmla="*/ 0 w 1277157"/>
              <a:gd name="connsiteY4" fmla="*/ 638579 h 1277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7157" h="1277157">
                <a:moveTo>
                  <a:pt x="0" y="638579"/>
                </a:moveTo>
                <a:cubicBezTo>
                  <a:pt x="0" y="285902"/>
                  <a:pt x="285902" y="0"/>
                  <a:pt x="638579" y="0"/>
                </a:cubicBezTo>
                <a:cubicBezTo>
                  <a:pt x="991256" y="0"/>
                  <a:pt x="1277158" y="285902"/>
                  <a:pt x="1277158" y="638579"/>
                </a:cubicBezTo>
                <a:cubicBezTo>
                  <a:pt x="1277158" y="991256"/>
                  <a:pt x="991256" y="1277158"/>
                  <a:pt x="638579" y="1277158"/>
                </a:cubicBezTo>
                <a:cubicBezTo>
                  <a:pt x="285902" y="1277158"/>
                  <a:pt x="0" y="991256"/>
                  <a:pt x="0" y="638579"/>
                </a:cubicBezTo>
                <a:close/>
              </a:path>
            </a:pathLst>
          </a:custGeom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5925" tIns="195925" rIns="195925" bIns="195925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1600" dirty="0" err="1"/>
              <a:t>m</a:t>
            </a:r>
            <a:r>
              <a:rPr lang="de-DE" sz="1600" kern="1200" dirty="0" err="1"/>
              <a:t>utations</a:t>
            </a:r>
            <a:endParaRPr lang="de-DE" sz="1600" kern="1200" dirty="0"/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28014F77-B6E5-4721-B9C8-8C74146EDF27}"/>
              </a:ext>
            </a:extLst>
          </p:cNvPr>
          <p:cNvSpPr/>
          <p:nvPr/>
        </p:nvSpPr>
        <p:spPr>
          <a:xfrm>
            <a:off x="4019605" y="3404561"/>
            <a:ext cx="1343995" cy="1368853"/>
          </a:xfrm>
          <a:custGeom>
            <a:avLst/>
            <a:gdLst>
              <a:gd name="connsiteX0" fmla="*/ 0 w 1343995"/>
              <a:gd name="connsiteY0" fmla="*/ 684427 h 1368853"/>
              <a:gd name="connsiteX1" fmla="*/ 671998 w 1343995"/>
              <a:gd name="connsiteY1" fmla="*/ 0 h 1368853"/>
              <a:gd name="connsiteX2" fmla="*/ 1343996 w 1343995"/>
              <a:gd name="connsiteY2" fmla="*/ 684427 h 1368853"/>
              <a:gd name="connsiteX3" fmla="*/ 671998 w 1343995"/>
              <a:gd name="connsiteY3" fmla="*/ 1368854 h 1368853"/>
              <a:gd name="connsiteX4" fmla="*/ 0 w 1343995"/>
              <a:gd name="connsiteY4" fmla="*/ 684427 h 1368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3995" h="1368853">
                <a:moveTo>
                  <a:pt x="0" y="684427"/>
                </a:moveTo>
                <a:cubicBezTo>
                  <a:pt x="0" y="306428"/>
                  <a:pt x="300864" y="0"/>
                  <a:pt x="671998" y="0"/>
                </a:cubicBezTo>
                <a:cubicBezTo>
                  <a:pt x="1043132" y="0"/>
                  <a:pt x="1343996" y="306428"/>
                  <a:pt x="1343996" y="684427"/>
                </a:cubicBezTo>
                <a:cubicBezTo>
                  <a:pt x="1343996" y="1062426"/>
                  <a:pt x="1043132" y="1368854"/>
                  <a:pt x="671998" y="1368854"/>
                </a:cubicBezTo>
                <a:cubicBezTo>
                  <a:pt x="300864" y="1368854"/>
                  <a:pt x="0" y="1062426"/>
                  <a:pt x="0" y="684427"/>
                </a:cubicBezTo>
                <a:close/>
              </a:path>
            </a:pathLst>
          </a:custGeom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4444" tIns="208084" rIns="204444" bIns="208084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1600" dirty="0" err="1"/>
              <a:t>d</a:t>
            </a:r>
            <a:r>
              <a:rPr lang="de-DE" sz="1600" kern="1200" dirty="0" err="1"/>
              <a:t>ynamics</a:t>
            </a:r>
            <a:endParaRPr lang="de-DE" sz="1600" kern="1200" dirty="0"/>
          </a:p>
        </p:txBody>
      </p:sp>
      <p:sp>
        <p:nvSpPr>
          <p:cNvPr id="14" name="Freihandform: Form 13">
            <a:extLst>
              <a:ext uri="{FF2B5EF4-FFF2-40B4-BE49-F238E27FC236}">
                <a16:creationId xmlns:a16="http://schemas.microsoft.com/office/drawing/2014/main" id="{06C7ECA1-DA9B-43DB-9C8C-179370BD15A3}"/>
              </a:ext>
            </a:extLst>
          </p:cNvPr>
          <p:cNvSpPr/>
          <p:nvPr/>
        </p:nvSpPr>
        <p:spPr>
          <a:xfrm>
            <a:off x="3551563" y="5093333"/>
            <a:ext cx="1368853" cy="1368853"/>
          </a:xfrm>
          <a:custGeom>
            <a:avLst/>
            <a:gdLst>
              <a:gd name="connsiteX0" fmla="*/ 0 w 1368853"/>
              <a:gd name="connsiteY0" fmla="*/ 684427 h 1368853"/>
              <a:gd name="connsiteX1" fmla="*/ 684427 w 1368853"/>
              <a:gd name="connsiteY1" fmla="*/ 0 h 1368853"/>
              <a:gd name="connsiteX2" fmla="*/ 1368854 w 1368853"/>
              <a:gd name="connsiteY2" fmla="*/ 684427 h 1368853"/>
              <a:gd name="connsiteX3" fmla="*/ 684427 w 1368853"/>
              <a:gd name="connsiteY3" fmla="*/ 1368854 h 1368853"/>
              <a:gd name="connsiteX4" fmla="*/ 0 w 1368853"/>
              <a:gd name="connsiteY4" fmla="*/ 684427 h 1368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8853" h="1368853">
                <a:moveTo>
                  <a:pt x="0" y="684427"/>
                </a:moveTo>
                <a:cubicBezTo>
                  <a:pt x="0" y="306428"/>
                  <a:pt x="306428" y="0"/>
                  <a:pt x="684427" y="0"/>
                </a:cubicBezTo>
                <a:cubicBezTo>
                  <a:pt x="1062426" y="0"/>
                  <a:pt x="1368854" y="306428"/>
                  <a:pt x="1368854" y="684427"/>
                </a:cubicBezTo>
                <a:cubicBezTo>
                  <a:pt x="1368854" y="1062426"/>
                  <a:pt x="1062426" y="1368854"/>
                  <a:pt x="684427" y="1368854"/>
                </a:cubicBezTo>
                <a:cubicBezTo>
                  <a:pt x="306428" y="1368854"/>
                  <a:pt x="0" y="1062426"/>
                  <a:pt x="0" y="684427"/>
                </a:cubicBezTo>
                <a:close/>
              </a:path>
            </a:pathLst>
          </a:custGeom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6974" tIns="216974" rIns="216974" bIns="216974" numCol="1" spcCol="1270" anchor="ctr" anchorCtr="0">
            <a:noAutofit/>
          </a:bodyPr>
          <a:lstStyle/>
          <a:p>
            <a:pPr marL="0" lvl="0" indent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1600" dirty="0" err="1"/>
              <a:t>d</a:t>
            </a:r>
            <a:r>
              <a:rPr lang="de-DE" sz="1600" kern="1200" dirty="0" err="1"/>
              <a:t>rug</a:t>
            </a:r>
            <a:r>
              <a:rPr lang="de-DE" sz="1600" kern="1200" dirty="0"/>
              <a:t> design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7BBCA19C-31BF-4CEB-9477-0D82D1C27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14</a:t>
            </a:fld>
            <a:endParaRPr lang="en-US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2BA0BE0-4B55-4503-B291-2CDF95DE42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4929"/>
          <a:stretch/>
        </p:blipFill>
        <p:spPr>
          <a:xfrm>
            <a:off x="7565723" y="829289"/>
            <a:ext cx="2159068" cy="2819794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A923690F-6AEF-4D08-8939-147EAF5BF2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889" r="1069"/>
          <a:stretch/>
        </p:blipFill>
        <p:spPr>
          <a:xfrm>
            <a:off x="5532445" y="3642392"/>
            <a:ext cx="6290209" cy="2819794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297778B9-583C-4BF0-8636-B20F870131BE}"/>
              </a:ext>
            </a:extLst>
          </p:cNvPr>
          <p:cNvSpPr txBox="1"/>
          <p:nvPr/>
        </p:nvSpPr>
        <p:spPr>
          <a:xfrm>
            <a:off x="10457994" y="6462186"/>
            <a:ext cx="13939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err="1"/>
              <a:t>Padhi</a:t>
            </a:r>
            <a:r>
              <a:rPr lang="en-US" sz="1200" i="1" dirty="0"/>
              <a:t> et al. (2021)</a:t>
            </a:r>
          </a:p>
        </p:txBody>
      </p:sp>
    </p:spTree>
    <p:extLst>
      <p:ext uri="{BB962C8B-B14F-4D97-AF65-F5344CB8AC3E}">
        <p14:creationId xmlns:p14="http://schemas.microsoft.com/office/powerpoint/2010/main" val="3616321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13A55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13A55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362DFFC-4DCC-48EE-B781-94D04B95F1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2F5F0D6-B21E-4BF4-A8A8-AFE274643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1" y="791570"/>
            <a:ext cx="4018839" cy="5262390"/>
          </a:xfrm>
        </p:spPr>
        <p:txBody>
          <a:bodyPr anchor="ctr">
            <a:normAutofit/>
          </a:bodyPr>
          <a:lstStyle/>
          <a:p>
            <a:pPr algn="r"/>
            <a:r>
              <a:rPr lang="en-US" sz="5400" noProof="0" dirty="0">
                <a:solidFill>
                  <a:schemeClr val="bg2"/>
                </a:solidFill>
              </a:rPr>
              <a:t>Conclusions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B8B265-E68C-4B64-9238-781F0102C5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EB980BF-003F-45C4-9A77-05D36DB52A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6720" y="1380339"/>
            <a:ext cx="4892308" cy="2866030"/>
          </a:xfrm>
        </p:spPr>
        <p:txBody>
          <a:bodyPr anchor="ctr">
            <a:normAutofit/>
          </a:bodyPr>
          <a:lstStyle/>
          <a:p>
            <a:r>
              <a:rPr lang="en-US" sz="1800" dirty="0"/>
              <a:t>Were we able to transfer our fundamental QM knowledge to the macroscopic world</a:t>
            </a:r>
            <a:r>
              <a:rPr lang="en-US" sz="1800" noProof="0" dirty="0"/>
              <a:t>?</a:t>
            </a:r>
          </a:p>
          <a:p>
            <a:endParaRPr lang="en-US" sz="1800" dirty="0"/>
          </a:p>
          <a:p>
            <a:r>
              <a:rPr lang="en-US" sz="1800" noProof="0" dirty="0"/>
              <a:t>Did we get a useful tool, that</a:t>
            </a:r>
          </a:p>
          <a:p>
            <a:pPr lvl="1"/>
            <a:r>
              <a:rPr lang="en-US" sz="1800" noProof="0" dirty="0"/>
              <a:t> allows us to study complex systems beyond experiments</a:t>
            </a:r>
          </a:p>
          <a:p>
            <a:pPr lvl="1"/>
            <a:r>
              <a:rPr lang="en-US" sz="1800" dirty="0"/>
              <a:t>helps us to develop new technologies and therapies </a:t>
            </a:r>
            <a:endParaRPr lang="en-US" sz="1800" noProof="0" dirty="0"/>
          </a:p>
        </p:txBody>
      </p:sp>
      <p:sp>
        <p:nvSpPr>
          <p:cNvPr id="4" name="Kreuz 3">
            <a:extLst>
              <a:ext uri="{FF2B5EF4-FFF2-40B4-BE49-F238E27FC236}">
                <a16:creationId xmlns:a16="http://schemas.microsoft.com/office/drawing/2014/main" id="{30039426-47A3-4504-B942-527B6A44DA85}"/>
              </a:ext>
            </a:extLst>
          </p:cNvPr>
          <p:cNvSpPr/>
          <p:nvPr/>
        </p:nvSpPr>
        <p:spPr>
          <a:xfrm rot="2667463">
            <a:off x="10956619" y="1506627"/>
            <a:ext cx="602428" cy="591671"/>
          </a:xfrm>
          <a:prstGeom prst="plus">
            <a:avLst>
              <a:gd name="adj" fmla="val 43182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L-Form 5">
            <a:extLst>
              <a:ext uri="{FF2B5EF4-FFF2-40B4-BE49-F238E27FC236}">
                <a16:creationId xmlns:a16="http://schemas.microsoft.com/office/drawing/2014/main" id="{45DEA205-3DCE-4C6A-81C4-EC75DB20C909}"/>
              </a:ext>
            </a:extLst>
          </p:cNvPr>
          <p:cNvSpPr/>
          <p:nvPr/>
        </p:nvSpPr>
        <p:spPr>
          <a:xfrm rot="18658805">
            <a:off x="10951005" y="2403435"/>
            <a:ext cx="613654" cy="306715"/>
          </a:xfrm>
          <a:prstGeom prst="corner">
            <a:avLst>
              <a:gd name="adj1" fmla="val 23075"/>
              <a:gd name="adj2" fmla="val 25702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2AA9CA0-4812-4282-A5C7-4E977451ECF2}"/>
              </a:ext>
            </a:extLst>
          </p:cNvPr>
          <p:cNvSpPr txBox="1"/>
          <p:nvPr/>
        </p:nvSpPr>
        <p:spPr>
          <a:xfrm>
            <a:off x="6303981" y="5935596"/>
            <a:ext cx="5160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Sometimes efficiency beats accuracy !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47CE165-ECEB-4240-B703-78F6C0977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15</a:t>
            </a:fld>
            <a:endParaRPr lang="en-US" dirty="0"/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6629656E-4C2C-47E5-B310-753A6690B769}"/>
              </a:ext>
            </a:extLst>
          </p:cNvPr>
          <p:cNvSpPr/>
          <p:nvPr/>
        </p:nvSpPr>
        <p:spPr>
          <a:xfrm>
            <a:off x="5639774" y="483688"/>
            <a:ext cx="1062660" cy="435199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 dirty="0"/>
              <a:t>Theory</a:t>
            </a: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1A5CE53F-36F5-43BB-9721-74FB4D1C2408}"/>
              </a:ext>
            </a:extLst>
          </p:cNvPr>
          <p:cNvSpPr/>
          <p:nvPr/>
        </p:nvSpPr>
        <p:spPr>
          <a:xfrm>
            <a:off x="10169448" y="507462"/>
            <a:ext cx="1925628" cy="435199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 dirty="0"/>
              <a:t>Human </a:t>
            </a:r>
            <a:r>
              <a:rPr lang="de-DE" sz="1600" b="1" dirty="0" err="1"/>
              <a:t>experience</a:t>
            </a:r>
            <a:endParaRPr lang="de-DE" sz="1600" b="1" dirty="0"/>
          </a:p>
        </p:txBody>
      </p:sp>
      <p:sp>
        <p:nvSpPr>
          <p:cNvPr id="18" name="Rechteck: abgerundete Ecken 17">
            <a:extLst>
              <a:ext uri="{FF2B5EF4-FFF2-40B4-BE49-F238E27FC236}">
                <a16:creationId xmlns:a16="http://schemas.microsoft.com/office/drawing/2014/main" id="{01A9A2D3-A4D8-41FA-BFCF-F34B49F69324}"/>
              </a:ext>
            </a:extLst>
          </p:cNvPr>
          <p:cNvSpPr/>
          <p:nvPr/>
        </p:nvSpPr>
        <p:spPr>
          <a:xfrm>
            <a:off x="8385894" y="507462"/>
            <a:ext cx="314163" cy="41142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cxnSp>
        <p:nvCxnSpPr>
          <p:cNvPr id="45" name="Gerade Verbindung mit Pfeil 44">
            <a:extLst>
              <a:ext uri="{FF2B5EF4-FFF2-40B4-BE49-F238E27FC236}">
                <a16:creationId xmlns:a16="http://schemas.microsoft.com/office/drawing/2014/main" id="{4ED35437-5BC7-401B-8635-D3C82B7CD4E7}"/>
              </a:ext>
            </a:extLst>
          </p:cNvPr>
          <p:cNvCxnSpPr>
            <a:cxnSpLocks/>
            <a:stCxn id="12" idx="3"/>
            <a:endCxn id="18" idx="1"/>
          </p:cNvCxnSpPr>
          <p:nvPr/>
        </p:nvCxnSpPr>
        <p:spPr>
          <a:xfrm>
            <a:off x="6702434" y="701288"/>
            <a:ext cx="1683460" cy="118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Gerade Verbindung mit Pfeil 47">
            <a:extLst>
              <a:ext uri="{FF2B5EF4-FFF2-40B4-BE49-F238E27FC236}">
                <a16:creationId xmlns:a16="http://schemas.microsoft.com/office/drawing/2014/main" id="{A9B7B6E7-1A38-4F11-97B6-5EECBEAA8CFD}"/>
              </a:ext>
            </a:extLst>
          </p:cNvPr>
          <p:cNvCxnSpPr>
            <a:cxnSpLocks/>
            <a:stCxn id="18" idx="3"/>
            <a:endCxn id="13" idx="1"/>
          </p:cNvCxnSpPr>
          <p:nvPr/>
        </p:nvCxnSpPr>
        <p:spPr>
          <a:xfrm>
            <a:off x="8700057" y="713175"/>
            <a:ext cx="1469391" cy="118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4333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/>
      <p:bldP spid="12" grpId="0" animBg="1"/>
      <p:bldP spid="13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362DFFC-4DCC-48EE-B781-94D04B95F1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029A09-C9BF-4AE5-937A-EE64AF877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1" y="791570"/>
            <a:ext cx="4018839" cy="5262390"/>
          </a:xfrm>
        </p:spPr>
        <p:txBody>
          <a:bodyPr anchor="ctr">
            <a:normAutofit/>
          </a:bodyPr>
          <a:lstStyle/>
          <a:p>
            <a:pPr algn="r"/>
            <a:r>
              <a:rPr lang="en-US" sz="5400" dirty="0">
                <a:solidFill>
                  <a:schemeClr val="bg2"/>
                </a:solidFill>
              </a:rPr>
              <a:t>Thank you !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B8B265-E68C-4B64-9238-781F0102C5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1B6D555-757F-4920-98E5-2068D49F9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6720" y="791570"/>
            <a:ext cx="4892308" cy="5262390"/>
          </a:xfrm>
        </p:spPr>
        <p:txBody>
          <a:bodyPr anchor="t" anchorCtr="0">
            <a:normAutofit/>
          </a:bodyPr>
          <a:lstStyle/>
          <a:p>
            <a:pPr marL="0" indent="0">
              <a:buNone/>
            </a:pPr>
            <a:r>
              <a:rPr lang="en-US" sz="1400" b="1" dirty="0"/>
              <a:t>Sources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000" dirty="0" err="1">
                <a:latin typeface="Franklin Gothic Book" panose="020B0503020102020204" pitchFamily="34" charset="0"/>
              </a:rPr>
              <a:t>Vollmayr</a:t>
            </a:r>
            <a:r>
              <a:rPr lang="en-US" sz="1000" dirty="0">
                <a:latin typeface="Franklin Gothic Book" panose="020B0503020102020204" pitchFamily="34" charset="0"/>
              </a:rPr>
              <a:t>-Lee, K. (May 2020). </a:t>
            </a:r>
            <a:r>
              <a:rPr lang="en-US" sz="1000" i="1" dirty="0">
                <a:latin typeface="Franklin Gothic Book" panose="020B0503020102020204" pitchFamily="34" charset="0"/>
              </a:rPr>
              <a:t>Introduction to molecular dynamics simulations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000" i="1" dirty="0">
                <a:latin typeface="Franklin Gothic Book" panose="020B0503020102020204" pitchFamily="34" charset="0"/>
              </a:rPr>
              <a:t>Fischer et al. (Oct 2014). </a:t>
            </a:r>
            <a:r>
              <a:rPr lang="en-US" sz="1000" b="0" i="1" dirty="0">
                <a:solidFill>
                  <a:srgbClr val="000000"/>
                </a:solidFill>
                <a:effectLst/>
                <a:latin typeface="Franklin Gothic Book" panose="020B0503020102020204" pitchFamily="34" charset="0"/>
              </a:rPr>
              <a:t>Molecular wave-packet dynamics on laser-controlled transition states. </a:t>
            </a:r>
            <a:r>
              <a:rPr lang="en-US" sz="1000" b="0" i="0" dirty="0">
                <a:solidFill>
                  <a:srgbClr val="000000"/>
                </a:solidFill>
                <a:effectLst/>
                <a:latin typeface="Franklin Gothic Book" panose="020B0503020102020204" pitchFamily="34" charset="0"/>
              </a:rPr>
              <a:t>Phys. Rev. A 93, 012507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000" dirty="0" err="1">
                <a:solidFill>
                  <a:srgbClr val="000000"/>
                </a:solidFill>
                <a:latin typeface="Franklin Gothic Book" panose="020B0503020102020204" pitchFamily="34" charset="0"/>
              </a:rPr>
              <a:t>Iftimie</a:t>
            </a:r>
            <a:r>
              <a:rPr lang="en-US" sz="1000" dirty="0">
                <a:solidFill>
                  <a:srgbClr val="000000"/>
                </a:solidFill>
                <a:latin typeface="Franklin Gothic Book" panose="020B0503020102020204" pitchFamily="34" charset="0"/>
              </a:rPr>
              <a:t> et al. (May 2010</a:t>
            </a:r>
            <a:r>
              <a:rPr lang="en-US" sz="1000" i="1" dirty="0">
                <a:solidFill>
                  <a:srgbClr val="000000"/>
                </a:solidFill>
                <a:latin typeface="Franklin Gothic Book" panose="020B0503020102020204" pitchFamily="34" charset="0"/>
              </a:rPr>
              <a:t>). </a:t>
            </a:r>
            <a:r>
              <a:rPr lang="en-US" sz="1000" i="1" dirty="0">
                <a:latin typeface="Franklin Gothic Book" panose="020B0503020102020204" pitchFamily="34" charset="0"/>
              </a:rPr>
              <a:t>Ab initio molecular dynamics: Concepts, recent developments, and future trends. </a:t>
            </a:r>
            <a:r>
              <a:rPr lang="en-US" sz="1000" dirty="0">
                <a:latin typeface="Franklin Gothic Book" panose="020B0503020102020204" pitchFamily="34" charset="0"/>
              </a:rPr>
              <a:t>PNAS vol. 102 no. 19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000" b="0" dirty="0">
                <a:solidFill>
                  <a:srgbClr val="000000"/>
                </a:solidFill>
                <a:effectLst/>
                <a:latin typeface="Franklin Gothic Book" panose="020B0503020102020204" pitchFamily="34" charset="0"/>
              </a:rPr>
              <a:t>Perilla et al. </a:t>
            </a:r>
            <a:r>
              <a:rPr lang="en-US" sz="1000" b="0" i="1" dirty="0">
                <a:solidFill>
                  <a:srgbClr val="000000"/>
                </a:solidFill>
                <a:effectLst/>
                <a:latin typeface="Franklin Gothic Book" panose="020B0503020102020204" pitchFamily="34" charset="0"/>
              </a:rPr>
              <a:t>(April 2015). </a:t>
            </a:r>
            <a:r>
              <a:rPr lang="en-US" sz="1000" i="1" dirty="0">
                <a:latin typeface="Franklin Gothic Book" panose="020B0503020102020204" pitchFamily="34" charset="0"/>
              </a:rPr>
              <a:t>Molecular dynamics simulations of large macromolecular complexes. </a:t>
            </a:r>
            <a:r>
              <a:rPr lang="en-US" sz="1000" dirty="0">
                <a:latin typeface="Franklin Gothic Book" panose="020B0503020102020204" pitchFamily="34" charset="0"/>
              </a:rPr>
              <a:t>Current Opinion in Structural Biology 2015, 31:64–74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000" dirty="0" err="1">
                <a:latin typeface="Franklin Gothic Book" panose="020B0503020102020204" pitchFamily="34" charset="0"/>
              </a:rPr>
              <a:t>Liwo</a:t>
            </a:r>
            <a:r>
              <a:rPr lang="en-US" sz="1000" dirty="0">
                <a:latin typeface="Franklin Gothic Book" panose="020B0503020102020204" pitchFamily="34" charset="0"/>
              </a:rPr>
              <a:t> et al. ( September 2021).</a:t>
            </a:r>
            <a:r>
              <a:rPr lang="en-US" sz="1000" i="1" dirty="0">
                <a:latin typeface="Franklin Gothic Book" panose="020B0503020102020204" pitchFamily="34" charset="0"/>
              </a:rPr>
              <a:t> Theory and Practice of Coarse-Grained Molecular Dynamics of Biologically Important Systems</a:t>
            </a:r>
            <a:r>
              <a:rPr lang="en-US" sz="1000" dirty="0">
                <a:latin typeface="Franklin Gothic Book" panose="020B0503020102020204" pitchFamily="34" charset="0"/>
              </a:rPr>
              <a:t>. Biomolecules 2021, 11, 1347.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000" dirty="0">
                <a:latin typeface="Franklin Gothic Book" panose="020B0503020102020204" pitchFamily="34" charset="0"/>
              </a:rPr>
              <a:t>From New York Times Article (December 2021): </a:t>
            </a:r>
            <a:r>
              <a:rPr lang="en-US" sz="1000" i="1" dirty="0">
                <a:latin typeface="Franklin Gothic Book" panose="020B0503020102020204" pitchFamily="34" charset="0"/>
              </a:rPr>
              <a:t>The Coronavirus</a:t>
            </a:r>
            <a:br>
              <a:rPr lang="en-US" sz="1000" i="1" dirty="0">
                <a:latin typeface="Franklin Gothic Book" panose="020B0503020102020204" pitchFamily="34" charset="0"/>
              </a:rPr>
            </a:br>
            <a:r>
              <a:rPr lang="en-US" sz="1000" i="1" dirty="0">
                <a:latin typeface="Franklin Gothic Book" panose="020B0503020102020204" pitchFamily="34" charset="0"/>
              </a:rPr>
              <a:t>in a Tiny Drop</a:t>
            </a:r>
            <a:r>
              <a:rPr lang="en-US" sz="1000" dirty="0">
                <a:latin typeface="Franklin Gothic Book" panose="020B0503020102020204" pitchFamily="34" charset="0"/>
              </a:rPr>
              <a:t>,  simulations by Amaro Labs, U.C. San Diego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000" dirty="0" err="1">
                <a:latin typeface="Franklin Gothic Book" panose="020B0503020102020204" pitchFamily="34" charset="0"/>
              </a:rPr>
              <a:t>Padhi</a:t>
            </a:r>
            <a:r>
              <a:rPr lang="en-US" sz="1000" dirty="0">
                <a:latin typeface="Franklin Gothic Book" panose="020B0503020102020204" pitchFamily="34" charset="0"/>
              </a:rPr>
              <a:t> et al. (July 2021</a:t>
            </a:r>
            <a:r>
              <a:rPr lang="en-US" sz="1000" i="1" dirty="0">
                <a:latin typeface="Franklin Gothic Book" panose="020B0503020102020204" pitchFamily="34" charset="0"/>
              </a:rPr>
              <a:t>). Accelerating COVID-19 Research Using Molecular Dynamics Simulation. </a:t>
            </a:r>
            <a:r>
              <a:rPr lang="en-US" sz="1000" b="0" dirty="0">
                <a:solidFill>
                  <a:srgbClr val="000000"/>
                </a:solidFill>
                <a:effectLst/>
                <a:latin typeface="Franklin Gothic Book" panose="020B0503020102020204" pitchFamily="34" charset="0"/>
              </a:rPr>
              <a:t>The Journal of Physical Chemistry B</a:t>
            </a:r>
            <a:r>
              <a:rPr lang="en-US" sz="1000" b="0" i="0" dirty="0">
                <a:solidFill>
                  <a:srgbClr val="000000"/>
                </a:solidFill>
                <a:effectLst/>
                <a:latin typeface="Franklin Gothic Book" panose="020B0503020102020204" pitchFamily="34" charset="0"/>
              </a:rPr>
              <a:t> </a:t>
            </a:r>
            <a:r>
              <a:rPr lang="en-US" sz="1000" i="0" dirty="0">
                <a:solidFill>
                  <a:srgbClr val="000000"/>
                </a:solidFill>
                <a:effectLst/>
                <a:latin typeface="Franklin Gothic Book" panose="020B0503020102020204" pitchFamily="34" charset="0"/>
              </a:rPr>
              <a:t>2021</a:t>
            </a:r>
            <a:r>
              <a:rPr lang="en-US" sz="1000" b="0" i="0" dirty="0">
                <a:solidFill>
                  <a:srgbClr val="000000"/>
                </a:solidFill>
                <a:effectLst/>
                <a:latin typeface="Franklin Gothic Book" panose="020B0503020102020204" pitchFamily="34" charset="0"/>
              </a:rPr>
              <a:t> </a:t>
            </a:r>
            <a:r>
              <a:rPr lang="en-US" sz="1000" b="0" i="1" dirty="0">
                <a:solidFill>
                  <a:srgbClr val="000000"/>
                </a:solidFill>
                <a:effectLst/>
                <a:latin typeface="Franklin Gothic Book" panose="020B0503020102020204" pitchFamily="34" charset="0"/>
              </a:rPr>
              <a:t>125</a:t>
            </a:r>
            <a:r>
              <a:rPr lang="en-US" sz="1000" b="0" i="0" dirty="0">
                <a:solidFill>
                  <a:srgbClr val="000000"/>
                </a:solidFill>
                <a:effectLst/>
                <a:latin typeface="Franklin Gothic Book" panose="020B0503020102020204" pitchFamily="34" charset="0"/>
              </a:rPr>
              <a:t> (32), 9078-9091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000" dirty="0">
                <a:solidFill>
                  <a:srgbClr val="000000"/>
                </a:solidFill>
                <a:latin typeface="Franklin Gothic Book" panose="020B0503020102020204" pitchFamily="34" charset="0"/>
              </a:rPr>
              <a:t>Zimmerman et al. (July 2021). </a:t>
            </a:r>
            <a:r>
              <a:rPr lang="en-US" sz="1000" i="1" dirty="0">
                <a:latin typeface="Franklin Gothic Book" panose="020B0503020102020204" pitchFamily="34" charset="0"/>
              </a:rPr>
              <a:t>SARS-CoV-2 simulations go </a:t>
            </a:r>
            <a:r>
              <a:rPr lang="en-US" sz="1000" i="1" dirty="0" err="1">
                <a:latin typeface="Franklin Gothic Book" panose="020B0503020102020204" pitchFamily="34" charset="0"/>
              </a:rPr>
              <a:t>exascale</a:t>
            </a:r>
            <a:r>
              <a:rPr lang="en-US" sz="1000" i="1" dirty="0">
                <a:latin typeface="Franklin Gothic Book" panose="020B0503020102020204" pitchFamily="34" charset="0"/>
              </a:rPr>
              <a:t> to predict dramatic spike opening and cryptic pockets across the proteome</a:t>
            </a:r>
            <a:r>
              <a:rPr lang="en-US" sz="1000" dirty="0">
                <a:latin typeface="Franklin Gothic Book" panose="020B0503020102020204" pitchFamily="34" charset="0"/>
              </a:rPr>
              <a:t>. Nature Chemistry , vol. 13 651–659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000" dirty="0">
                <a:latin typeface="Franklin Gothic Book" panose="020B0503020102020204" pitchFamily="34" charset="0"/>
              </a:rPr>
              <a:t>Allen et al. (2004). </a:t>
            </a:r>
            <a:r>
              <a:rPr lang="en-US" sz="1000" i="1" dirty="0">
                <a:latin typeface="Franklin Gothic Book" panose="020B0503020102020204" pitchFamily="34" charset="0"/>
              </a:rPr>
              <a:t>Introduction to Molecular Dynamics Simulation. </a:t>
            </a:r>
            <a:r>
              <a:rPr lang="en-US" sz="1000" dirty="0">
                <a:latin typeface="Franklin Gothic Book" panose="020B0503020102020204" pitchFamily="34" charset="0"/>
              </a:rPr>
              <a:t>Lecture Notes published in </a:t>
            </a:r>
            <a:r>
              <a:rPr lang="en-US" sz="1000" i="1" dirty="0">
                <a:latin typeface="Franklin Gothic Book" panose="020B0503020102020204" pitchFamily="34" charset="0"/>
              </a:rPr>
              <a:t>Computational Soft Matter: From Synthetic Polymers to Proteins. </a:t>
            </a:r>
            <a:r>
              <a:rPr lang="en-US" sz="1000" dirty="0">
                <a:latin typeface="Franklin Gothic Book" panose="020B0503020102020204" pitchFamily="34" charset="0"/>
              </a:rPr>
              <a:t>John von Neumann Institute for Computing, Julich, NIC Series, Vol. 23, ISBN 3-00-012641-4, pp. 1-28</a:t>
            </a:r>
            <a:endParaRPr lang="en-US" sz="1000" i="1" dirty="0">
              <a:latin typeface="Franklin Gothic Book" panose="020B05030201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sz="1000" i="1" dirty="0"/>
          </a:p>
          <a:p>
            <a:pPr marL="342900" indent="-342900">
              <a:buFont typeface="+mj-lt"/>
              <a:buAutoNum type="arabicPeriod"/>
            </a:pPr>
            <a:endParaRPr lang="en-US" sz="1000" dirty="0"/>
          </a:p>
          <a:p>
            <a:pPr marL="342900" indent="-342900">
              <a:buFont typeface="+mj-lt"/>
              <a:buAutoNum type="arabicPeriod"/>
            </a:pPr>
            <a:endParaRPr lang="en-US" sz="1000" dirty="0"/>
          </a:p>
          <a:p>
            <a:pPr marL="342900" indent="-342900">
              <a:buFont typeface="+mj-lt"/>
              <a:buAutoNum type="arabicPeriod"/>
            </a:pPr>
            <a:endParaRPr lang="en-US" sz="1050" b="0" i="1" dirty="0">
              <a:solidFill>
                <a:srgbClr val="000000"/>
              </a:solidFill>
              <a:effectLst/>
              <a:latin typeface="Lucida Grande"/>
            </a:endParaRPr>
          </a:p>
          <a:p>
            <a:pPr marL="342900" indent="-342900">
              <a:buFont typeface="+mj-lt"/>
              <a:buAutoNum type="arabicPeriod"/>
            </a:pPr>
            <a:endParaRPr lang="en-US" sz="1050" i="1" dirty="0"/>
          </a:p>
          <a:p>
            <a:pPr marL="342900" indent="-342900">
              <a:buFont typeface="+mj-lt"/>
              <a:buAutoNum type="arabicPeriod"/>
            </a:pPr>
            <a:endParaRPr lang="en-US" sz="1050" b="1" i="1" dirty="0"/>
          </a:p>
          <a:p>
            <a:pPr marL="0" indent="0">
              <a:buNone/>
            </a:pPr>
            <a:endParaRPr lang="en-US" sz="1400" b="1" dirty="0"/>
          </a:p>
          <a:p>
            <a:pPr marL="342900" indent="-342900">
              <a:buFont typeface="+mj-lt"/>
              <a:buAutoNum type="arabicPeriod"/>
            </a:pPr>
            <a:endParaRPr lang="en-US" sz="1400" b="1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4127FB9-9134-4368-A11E-C9D9A773B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72736" y="6453386"/>
            <a:ext cx="1596292" cy="40461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D22F896-40B5-4ADD-8801-0D06FADFA095}" type="slidenum">
              <a:rPr lang="en-US" smtClean="0"/>
              <a:pPr>
                <a:spcAft>
                  <a:spcPts val="600"/>
                </a:spcAft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9925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20B899-B0CF-4E12-93E2-A89EFB5F1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6914" y="684270"/>
            <a:ext cx="9601200" cy="732183"/>
          </a:xfrm>
        </p:spPr>
        <p:txBody>
          <a:bodyPr/>
          <a:lstStyle/>
          <a:p>
            <a:r>
              <a:rPr lang="en-US" noProof="0" dirty="0"/>
              <a:t>Why bother ?</a:t>
            </a: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86BF178A-4C9C-45A1-87A0-FA187C2130E5}"/>
              </a:ext>
            </a:extLst>
          </p:cNvPr>
          <p:cNvSpPr/>
          <p:nvPr/>
        </p:nvSpPr>
        <p:spPr>
          <a:xfrm>
            <a:off x="5666285" y="3211009"/>
            <a:ext cx="1294170" cy="69479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/>
              <a:t>Nature</a:t>
            </a: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C1C5E715-E46D-4322-8565-65493DBBF702}"/>
              </a:ext>
            </a:extLst>
          </p:cNvPr>
          <p:cNvSpPr/>
          <p:nvPr/>
        </p:nvSpPr>
        <p:spPr>
          <a:xfrm>
            <a:off x="1294232" y="2386876"/>
            <a:ext cx="2979337" cy="23612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/>
              <a:t>Theory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i="1" dirty="0"/>
              <a:t>fundamental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i="1" dirty="0" err="1"/>
              <a:t>microscopic</a:t>
            </a:r>
            <a:endParaRPr lang="de-DE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i="1" dirty="0"/>
              <a:t>QM: </a:t>
            </a:r>
            <a:r>
              <a:rPr lang="de-DE" i="1" dirty="0" err="1"/>
              <a:t>wavefunctions</a:t>
            </a:r>
            <a:r>
              <a:rPr lang="de-DE" i="1" dirty="0"/>
              <a:t>,</a:t>
            </a:r>
            <a:br>
              <a:rPr lang="de-DE" i="1" dirty="0"/>
            </a:br>
            <a:r>
              <a:rPr lang="de-DE" i="1" dirty="0" err="1"/>
              <a:t>electrons</a:t>
            </a:r>
            <a:r>
              <a:rPr lang="de-DE" i="1" dirty="0"/>
              <a:t>, </a:t>
            </a:r>
            <a:r>
              <a:rPr lang="de-DE" i="1" dirty="0" err="1"/>
              <a:t>protons</a:t>
            </a:r>
            <a:r>
              <a:rPr lang="de-DE" i="1" dirty="0"/>
              <a:t>,…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C696E5FD-4741-4800-800B-997AE25F6A62}"/>
              </a:ext>
            </a:extLst>
          </p:cNvPr>
          <p:cNvSpPr/>
          <p:nvPr/>
        </p:nvSpPr>
        <p:spPr>
          <a:xfrm>
            <a:off x="8353171" y="2386875"/>
            <a:ext cx="3137081" cy="23612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/>
              <a:t>Human </a:t>
            </a:r>
            <a:r>
              <a:rPr lang="de-DE" sz="2400" b="1" dirty="0" err="1"/>
              <a:t>experience</a:t>
            </a:r>
            <a:endParaRPr lang="de-DE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i="1" dirty="0" err="1"/>
              <a:t>complex</a:t>
            </a:r>
            <a:endParaRPr lang="de-DE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i="1" dirty="0" err="1"/>
              <a:t>macroscopic</a:t>
            </a:r>
            <a:endParaRPr lang="de-DE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i="1" dirty="0" err="1"/>
              <a:t>classical</a:t>
            </a:r>
            <a:r>
              <a:rPr lang="de-DE" i="1" dirty="0"/>
              <a:t> </a:t>
            </a:r>
            <a:r>
              <a:rPr lang="de-DE" i="1" dirty="0" err="1"/>
              <a:t>physics</a:t>
            </a:r>
            <a:r>
              <a:rPr lang="de-DE" i="1" dirty="0"/>
              <a:t>:</a:t>
            </a:r>
            <a:br>
              <a:rPr lang="de-DE" i="1" dirty="0"/>
            </a:br>
            <a:r>
              <a:rPr lang="de-DE" i="1" dirty="0" err="1"/>
              <a:t>molecules</a:t>
            </a:r>
            <a:r>
              <a:rPr lang="de-DE" i="1" dirty="0"/>
              <a:t>, </a:t>
            </a:r>
            <a:r>
              <a:rPr lang="de-DE" i="1" dirty="0" err="1"/>
              <a:t>chemical</a:t>
            </a:r>
            <a:r>
              <a:rPr lang="de-DE" i="1" dirty="0"/>
              <a:t> </a:t>
            </a:r>
            <a:r>
              <a:rPr lang="de-DE" i="1" dirty="0" err="1"/>
              <a:t>complexes</a:t>
            </a:r>
            <a:endParaRPr lang="de-DE" i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4EF213F4-187C-42DB-9A84-DEB188CE138D}"/>
              </a:ext>
            </a:extLst>
          </p:cNvPr>
          <p:cNvSpPr/>
          <p:nvPr/>
        </p:nvSpPr>
        <p:spPr>
          <a:xfrm>
            <a:off x="5216271" y="5571298"/>
            <a:ext cx="2181497" cy="101324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/>
              <a:t>Experiment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de-DE" i="1" dirty="0" err="1"/>
              <a:t>controlled</a:t>
            </a:r>
            <a:endParaRPr lang="de-DE" i="1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de-DE" i="1" dirty="0" err="1"/>
              <a:t>small-scale</a:t>
            </a:r>
            <a:endParaRPr lang="de-DE" i="1" dirty="0"/>
          </a:p>
        </p:txBody>
      </p:sp>
      <p:cxnSp>
        <p:nvCxnSpPr>
          <p:cNvPr id="30" name="Verbinder: gekrümmt 29">
            <a:extLst>
              <a:ext uri="{FF2B5EF4-FFF2-40B4-BE49-F238E27FC236}">
                <a16:creationId xmlns:a16="http://schemas.microsoft.com/office/drawing/2014/main" id="{717E444B-C528-4758-85AA-78F3DD562267}"/>
              </a:ext>
            </a:extLst>
          </p:cNvPr>
          <p:cNvCxnSpPr>
            <a:cxnSpLocks/>
            <a:stCxn id="6" idx="2"/>
            <a:endCxn id="12" idx="1"/>
          </p:cNvCxnSpPr>
          <p:nvPr/>
        </p:nvCxnSpPr>
        <p:spPr>
          <a:xfrm rot="16200000" flipH="1">
            <a:off x="3335164" y="4196813"/>
            <a:ext cx="1329845" cy="2432370"/>
          </a:xfrm>
          <a:prstGeom prst="curvedConnector2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6" name="Textfeld 35">
            <a:extLst>
              <a:ext uri="{FF2B5EF4-FFF2-40B4-BE49-F238E27FC236}">
                <a16:creationId xmlns:a16="http://schemas.microsoft.com/office/drawing/2014/main" id="{4C3BFDA2-1EC9-4296-B031-1D3C29F0E358}"/>
              </a:ext>
            </a:extLst>
          </p:cNvPr>
          <p:cNvSpPr txBox="1"/>
          <p:nvPr/>
        </p:nvSpPr>
        <p:spPr>
          <a:xfrm>
            <a:off x="3585150" y="5082998"/>
            <a:ext cx="10550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 err="1"/>
              <a:t>scientific</a:t>
            </a:r>
            <a:endParaRPr lang="de-DE" i="1" dirty="0"/>
          </a:p>
          <a:p>
            <a:r>
              <a:rPr lang="de-DE" i="1" dirty="0"/>
              <a:t> </a:t>
            </a:r>
            <a:r>
              <a:rPr lang="de-DE" i="1" dirty="0" err="1"/>
              <a:t>method</a:t>
            </a:r>
            <a:endParaRPr lang="de-DE" i="1" dirty="0"/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39E6E53C-64FC-4926-B6D5-2EE1B6CD43B2}"/>
              </a:ext>
            </a:extLst>
          </p:cNvPr>
          <p:cNvSpPr txBox="1"/>
          <p:nvPr/>
        </p:nvSpPr>
        <p:spPr>
          <a:xfrm>
            <a:off x="8097481" y="5097403"/>
            <a:ext cx="10337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 err="1"/>
              <a:t>Reduce</a:t>
            </a:r>
            <a:r>
              <a:rPr lang="de-DE" i="1" dirty="0"/>
              <a:t>/</a:t>
            </a:r>
          </a:p>
          <a:p>
            <a:r>
              <a:rPr lang="de-DE" i="1" dirty="0"/>
              <a:t>„</a:t>
            </a:r>
            <a:r>
              <a:rPr lang="de-DE" i="1" dirty="0" err="1"/>
              <a:t>civilize</a:t>
            </a:r>
            <a:r>
              <a:rPr lang="de-DE" i="1" dirty="0"/>
              <a:t>“</a:t>
            </a:r>
          </a:p>
        </p:txBody>
      </p:sp>
      <p:cxnSp>
        <p:nvCxnSpPr>
          <p:cNvPr id="39" name="Verbinder: gekrümmt 38">
            <a:extLst>
              <a:ext uri="{FF2B5EF4-FFF2-40B4-BE49-F238E27FC236}">
                <a16:creationId xmlns:a16="http://schemas.microsoft.com/office/drawing/2014/main" id="{006A40A2-E5AF-4C7E-A310-C32398C84F88}"/>
              </a:ext>
            </a:extLst>
          </p:cNvPr>
          <p:cNvCxnSpPr>
            <a:cxnSpLocks/>
            <a:stCxn id="4" idx="2"/>
            <a:endCxn id="12" idx="3"/>
          </p:cNvCxnSpPr>
          <p:nvPr/>
        </p:nvCxnSpPr>
        <p:spPr>
          <a:xfrm rot="5400000">
            <a:off x="7994817" y="4151026"/>
            <a:ext cx="1329846" cy="2523944"/>
          </a:xfrm>
          <a:prstGeom prst="curvedConnector2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Verbinder: gekrümmt 53">
            <a:extLst>
              <a:ext uri="{FF2B5EF4-FFF2-40B4-BE49-F238E27FC236}">
                <a16:creationId xmlns:a16="http://schemas.microsoft.com/office/drawing/2014/main" id="{1F7D47D9-198C-48C8-986B-9C30C08A7D4B}"/>
              </a:ext>
            </a:extLst>
          </p:cNvPr>
          <p:cNvCxnSpPr>
            <a:cxnSpLocks/>
            <a:stCxn id="6" idx="0"/>
            <a:endCxn id="23" idx="1"/>
          </p:cNvCxnSpPr>
          <p:nvPr/>
        </p:nvCxnSpPr>
        <p:spPr>
          <a:xfrm rot="5400000" flipH="1" flipV="1">
            <a:off x="3744892" y="684141"/>
            <a:ext cx="741745" cy="2663727"/>
          </a:xfrm>
          <a:prstGeom prst="curvedConnector2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Verbinder: gekrümmt 58">
            <a:extLst>
              <a:ext uri="{FF2B5EF4-FFF2-40B4-BE49-F238E27FC236}">
                <a16:creationId xmlns:a16="http://schemas.microsoft.com/office/drawing/2014/main" id="{C3BB02DA-9018-469A-BABE-61213FD09013}"/>
              </a:ext>
            </a:extLst>
          </p:cNvPr>
          <p:cNvCxnSpPr>
            <a:cxnSpLocks/>
            <a:stCxn id="23" idx="3"/>
            <a:endCxn id="4" idx="0"/>
          </p:cNvCxnSpPr>
          <p:nvPr/>
        </p:nvCxnSpPr>
        <p:spPr>
          <a:xfrm>
            <a:off x="7179111" y="1645131"/>
            <a:ext cx="2742601" cy="741744"/>
          </a:xfrm>
          <a:prstGeom prst="curvedConnector2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114D8431-9746-419F-AAB2-306C431FD977}"/>
              </a:ext>
            </a:extLst>
          </p:cNvPr>
          <p:cNvCxnSpPr>
            <a:cxnSpLocks/>
            <a:stCxn id="5" idx="1"/>
            <a:endCxn id="6" idx="3"/>
          </p:cNvCxnSpPr>
          <p:nvPr/>
        </p:nvCxnSpPr>
        <p:spPr>
          <a:xfrm flipH="1">
            <a:off x="4273569" y="3558405"/>
            <a:ext cx="1392716" cy="90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C4BB13B1-1A69-49FF-91CA-1B88818FE94C}"/>
              </a:ext>
            </a:extLst>
          </p:cNvPr>
          <p:cNvCxnSpPr>
            <a:cxnSpLocks/>
            <a:stCxn id="5" idx="3"/>
            <a:endCxn id="4" idx="1"/>
          </p:cNvCxnSpPr>
          <p:nvPr/>
        </p:nvCxnSpPr>
        <p:spPr>
          <a:xfrm>
            <a:off x="6960455" y="3558405"/>
            <a:ext cx="1392716" cy="907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E063A2B6-8081-4639-9E05-ED1E63D3B239}"/>
              </a:ext>
            </a:extLst>
          </p:cNvPr>
          <p:cNvCxnSpPr>
            <a:cxnSpLocks/>
            <a:stCxn id="5" idx="2"/>
            <a:endCxn id="12" idx="0"/>
          </p:cNvCxnSpPr>
          <p:nvPr/>
        </p:nvCxnSpPr>
        <p:spPr>
          <a:xfrm flipH="1">
            <a:off x="6307020" y="3905801"/>
            <a:ext cx="6350" cy="166549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Foliennummernplatzhalter 21">
            <a:extLst>
              <a:ext uri="{FF2B5EF4-FFF2-40B4-BE49-F238E27FC236}">
                <a16:creationId xmlns:a16="http://schemas.microsoft.com/office/drawing/2014/main" id="{EAA62BB9-8D26-4D78-BBB0-408404CDC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</a:t>
            </a:fld>
            <a:endParaRPr lang="en-US" dirty="0"/>
          </a:p>
        </p:txBody>
      </p:sp>
      <p:sp>
        <p:nvSpPr>
          <p:cNvPr id="23" name="Rechteck: abgerundete Ecken 22">
            <a:extLst>
              <a:ext uri="{FF2B5EF4-FFF2-40B4-BE49-F238E27FC236}">
                <a16:creationId xmlns:a16="http://schemas.microsoft.com/office/drawing/2014/main" id="{4A3B2110-1B7D-4F8F-BAD4-343C02CF7EB3}"/>
              </a:ext>
            </a:extLst>
          </p:cNvPr>
          <p:cNvSpPr/>
          <p:nvPr/>
        </p:nvSpPr>
        <p:spPr>
          <a:xfrm>
            <a:off x="5447628" y="1356803"/>
            <a:ext cx="1731483" cy="57665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Simulation</a:t>
            </a:r>
          </a:p>
        </p:txBody>
      </p:sp>
      <p:sp>
        <p:nvSpPr>
          <p:cNvPr id="61" name="Textfeld 60">
            <a:extLst>
              <a:ext uri="{FF2B5EF4-FFF2-40B4-BE49-F238E27FC236}">
                <a16:creationId xmlns:a16="http://schemas.microsoft.com/office/drawing/2014/main" id="{3CD4750D-AC26-44EB-A871-7D6994F40C9E}"/>
              </a:ext>
            </a:extLst>
          </p:cNvPr>
          <p:cNvSpPr txBox="1"/>
          <p:nvPr/>
        </p:nvSpPr>
        <p:spPr>
          <a:xfrm>
            <a:off x="8228796" y="1157323"/>
            <a:ext cx="439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accent6">
                    <a:lumMod val="75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8841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6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lipse 4">
            <a:extLst>
              <a:ext uri="{FF2B5EF4-FFF2-40B4-BE49-F238E27FC236}">
                <a16:creationId xmlns:a16="http://schemas.microsoft.com/office/drawing/2014/main" id="{6682DFA3-3D48-4B93-97F3-82E1D8C6BAEA}"/>
              </a:ext>
            </a:extLst>
          </p:cNvPr>
          <p:cNvSpPr/>
          <p:nvPr/>
        </p:nvSpPr>
        <p:spPr>
          <a:xfrm>
            <a:off x="1463038" y="1606732"/>
            <a:ext cx="1789611" cy="1815737"/>
          </a:xfrm>
          <a:prstGeom prst="ellipse">
            <a:avLst/>
          </a:prstGeom>
          <a:solidFill>
            <a:schemeClr val="accent5">
              <a:lumMod val="75000"/>
            </a:schemeClr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E1B3739-BE11-4BCA-8D42-28AD816E6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698863"/>
          </a:xfrm>
        </p:spPr>
        <p:txBody>
          <a:bodyPr/>
          <a:lstStyle/>
          <a:p>
            <a:r>
              <a:rPr lang="en-US" noProof="0" dirty="0"/>
              <a:t>Starting at the QM-level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F71F3BC9-B267-4204-96E9-D43AF83AD302}"/>
              </a:ext>
            </a:extLst>
          </p:cNvPr>
          <p:cNvSpPr/>
          <p:nvPr/>
        </p:nvSpPr>
        <p:spPr>
          <a:xfrm>
            <a:off x="2168429" y="2338252"/>
            <a:ext cx="385357" cy="35269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n w="38100"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A3F4304A-DD0D-48F1-BDB2-716094FC5CEC}"/>
              </a:ext>
            </a:extLst>
          </p:cNvPr>
          <p:cNvSpPr/>
          <p:nvPr/>
        </p:nvSpPr>
        <p:spPr>
          <a:xfrm>
            <a:off x="2795448" y="2161903"/>
            <a:ext cx="215529" cy="195943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n w="38100"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-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2B9B8423-A139-4D56-A1E7-A401E81F5C57}"/>
                  </a:ext>
                </a:extLst>
              </p:cNvPr>
              <p:cNvSpPr txBox="1"/>
              <p:nvPr/>
            </p:nvSpPr>
            <p:spPr>
              <a:xfrm>
                <a:off x="1854924" y="3485150"/>
                <a:ext cx="100309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sz="2000" b="1" i="1" smtClean="0">
                        <a:latin typeface="Cambria Math" panose="02040503050406030204" pitchFamily="18" charset="0"/>
                      </a:rPr>
                      <m:t>𝑯</m:t>
                    </m:r>
                  </m:oMath>
                </a14:m>
                <a:r>
                  <a:rPr lang="de-DE" sz="2000" b="1" dirty="0"/>
                  <a:t>-atom</a:t>
                </a:r>
              </a:p>
            </p:txBody>
          </p:sp>
        </mc:Choice>
        <mc:Fallback xmlns="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2B9B8423-A139-4D56-A1E7-A401E81F5C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4924" y="3485150"/>
                <a:ext cx="1003095" cy="400110"/>
              </a:xfrm>
              <a:prstGeom prst="rect">
                <a:avLst/>
              </a:prstGeom>
              <a:blipFill>
                <a:blip r:embed="rId2"/>
                <a:stretch>
                  <a:fillRect t="-9231" r="-7273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Ellipse 16">
            <a:extLst>
              <a:ext uri="{FF2B5EF4-FFF2-40B4-BE49-F238E27FC236}">
                <a16:creationId xmlns:a16="http://schemas.microsoft.com/office/drawing/2014/main" id="{0290F332-D976-4930-910E-4F439CA5B036}"/>
              </a:ext>
            </a:extLst>
          </p:cNvPr>
          <p:cNvSpPr/>
          <p:nvPr/>
        </p:nvSpPr>
        <p:spPr>
          <a:xfrm>
            <a:off x="3899255" y="1626327"/>
            <a:ext cx="1789611" cy="1815737"/>
          </a:xfrm>
          <a:prstGeom prst="ellipse">
            <a:avLst/>
          </a:prstGeom>
          <a:solidFill>
            <a:schemeClr val="accent5">
              <a:lumMod val="75000"/>
            </a:schemeClr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49AE4AB9-6109-482C-B8ED-85CDA99473F1}"/>
              </a:ext>
            </a:extLst>
          </p:cNvPr>
          <p:cNvSpPr/>
          <p:nvPr/>
        </p:nvSpPr>
        <p:spPr>
          <a:xfrm>
            <a:off x="4604646" y="2357847"/>
            <a:ext cx="385357" cy="35269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n w="38100"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+</a:t>
            </a:r>
          </a:p>
        </p:txBody>
      </p: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83A8DEF9-E5B9-43E4-8276-95DCB9CC4310}"/>
              </a:ext>
            </a:extLst>
          </p:cNvPr>
          <p:cNvGrpSpPr/>
          <p:nvPr/>
        </p:nvGrpSpPr>
        <p:grpSpPr>
          <a:xfrm>
            <a:off x="7149748" y="1627804"/>
            <a:ext cx="2873823" cy="1835332"/>
            <a:chOff x="7149748" y="1627804"/>
            <a:chExt cx="2873823" cy="1835332"/>
          </a:xfrm>
        </p:grpSpPr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1107C0A0-80EC-4F34-AF91-0A5425593A19}"/>
                </a:ext>
              </a:extLst>
            </p:cNvPr>
            <p:cNvSpPr/>
            <p:nvPr/>
          </p:nvSpPr>
          <p:spPr>
            <a:xfrm>
              <a:off x="7149748" y="1627804"/>
              <a:ext cx="1789611" cy="1815737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79DE4549-B34C-4C60-8855-0B6A1C6744B6}"/>
                </a:ext>
              </a:extLst>
            </p:cNvPr>
            <p:cNvSpPr/>
            <p:nvPr/>
          </p:nvSpPr>
          <p:spPr>
            <a:xfrm>
              <a:off x="7855139" y="2359324"/>
              <a:ext cx="385357" cy="35269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ln w="38100">
                    <a:solidFill>
                      <a:schemeClr val="tx1"/>
                    </a:solidFill>
                  </a:ln>
                  <a:solidFill>
                    <a:schemeClr val="tx1"/>
                  </a:solidFill>
                </a:rPr>
                <a:t>+</a:t>
              </a:r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4775B1E6-113B-4ED0-8CA4-1C78EA3D4AA4}"/>
                </a:ext>
              </a:extLst>
            </p:cNvPr>
            <p:cNvSpPr/>
            <p:nvPr/>
          </p:nvSpPr>
          <p:spPr>
            <a:xfrm>
              <a:off x="8482158" y="2182976"/>
              <a:ext cx="130627" cy="143692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ln w="38100">
                    <a:solidFill>
                      <a:schemeClr val="tx1"/>
                    </a:solidFill>
                  </a:ln>
                  <a:solidFill>
                    <a:schemeClr val="tx1"/>
                  </a:solidFill>
                </a:rPr>
                <a:t>-</a:t>
              </a:r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99E270D2-49FE-4AAD-955A-617E6DA32A13}"/>
                </a:ext>
              </a:extLst>
            </p:cNvPr>
            <p:cNvSpPr/>
            <p:nvPr/>
          </p:nvSpPr>
          <p:spPr>
            <a:xfrm>
              <a:off x="8233960" y="1647399"/>
              <a:ext cx="1789611" cy="1815737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A83C6CD0-E708-481C-95D8-385A9F673994}"/>
                </a:ext>
              </a:extLst>
            </p:cNvPr>
            <p:cNvSpPr/>
            <p:nvPr/>
          </p:nvSpPr>
          <p:spPr>
            <a:xfrm>
              <a:off x="8939351" y="2378919"/>
              <a:ext cx="385357" cy="35269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ln w="38100">
                    <a:solidFill>
                      <a:schemeClr val="tx1"/>
                    </a:solidFill>
                  </a:ln>
                  <a:solidFill>
                    <a:schemeClr val="tx1"/>
                  </a:solidFill>
                </a:rPr>
                <a:t>+</a:t>
              </a:r>
            </a:p>
          </p:txBody>
        </p:sp>
        <p:sp>
          <p:nvSpPr>
            <p:cNvPr id="8" name="Eckige Klammer rechts 7">
              <a:extLst>
                <a:ext uri="{FF2B5EF4-FFF2-40B4-BE49-F238E27FC236}">
                  <a16:creationId xmlns:a16="http://schemas.microsoft.com/office/drawing/2014/main" id="{52E60ED6-476E-441D-8031-FC4DE90BF066}"/>
                </a:ext>
              </a:extLst>
            </p:cNvPr>
            <p:cNvSpPr/>
            <p:nvPr/>
          </p:nvSpPr>
          <p:spPr>
            <a:xfrm rot="5400000">
              <a:off x="8496989" y="2425693"/>
              <a:ext cx="180060" cy="1084933"/>
            </a:xfrm>
            <a:prstGeom prst="rightBracke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135F968D-E56B-46AA-A794-A799D72C7B66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32008" y="2802967"/>
              <a:ext cx="180777" cy="167680"/>
            </a:xfrm>
            <a:prstGeom prst="rect">
              <a:avLst/>
            </a:prstGeom>
          </p:spPr>
        </p:pic>
      </p:grpSp>
      <p:sp>
        <p:nvSpPr>
          <p:cNvPr id="41" name="Foliennummernplatzhalter 40">
            <a:extLst>
              <a:ext uri="{FF2B5EF4-FFF2-40B4-BE49-F238E27FC236}">
                <a16:creationId xmlns:a16="http://schemas.microsoft.com/office/drawing/2014/main" id="{EAFEBF88-D78C-4A28-A8D1-FE41CED38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</a:t>
            </a:fld>
            <a:endParaRPr lang="en-US" dirty="0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A0D4F4D8-D9C5-49FA-ABDF-367B5A8BD3EF}"/>
              </a:ext>
            </a:extLst>
          </p:cNvPr>
          <p:cNvSpPr/>
          <p:nvPr/>
        </p:nvSpPr>
        <p:spPr>
          <a:xfrm>
            <a:off x="4235622" y="2122771"/>
            <a:ext cx="215529" cy="195943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n w="38100"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-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feld 43">
                <a:extLst>
                  <a:ext uri="{FF2B5EF4-FFF2-40B4-BE49-F238E27FC236}">
                    <a16:creationId xmlns:a16="http://schemas.microsoft.com/office/drawing/2014/main" id="{AF3EC23D-780D-4041-B180-C3B8C5DD916D}"/>
                  </a:ext>
                </a:extLst>
              </p:cNvPr>
              <p:cNvSpPr txBox="1"/>
              <p:nvPr/>
            </p:nvSpPr>
            <p:spPr>
              <a:xfrm>
                <a:off x="3383542" y="3492221"/>
                <a:ext cx="205145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2000" b="1" dirty="0"/>
                  <a:t>+             </a:t>
                </a:r>
                <a14:m>
                  <m:oMath xmlns:m="http://schemas.openxmlformats.org/officeDocument/2006/math">
                    <m:r>
                      <a:rPr lang="de-DE" sz="2000" b="1" i="1" smtClean="0">
                        <a:latin typeface="Cambria Math" panose="02040503050406030204" pitchFamily="18" charset="0"/>
                      </a:rPr>
                      <m:t>𝑯</m:t>
                    </m:r>
                  </m:oMath>
                </a14:m>
                <a:r>
                  <a:rPr lang="de-DE" sz="2000" b="1" dirty="0"/>
                  <a:t>-atom </a:t>
                </a:r>
              </a:p>
            </p:txBody>
          </p:sp>
        </mc:Choice>
        <mc:Fallback xmlns="">
          <p:sp>
            <p:nvSpPr>
              <p:cNvPr id="44" name="Textfeld 43">
                <a:extLst>
                  <a:ext uri="{FF2B5EF4-FFF2-40B4-BE49-F238E27FC236}">
                    <a16:creationId xmlns:a16="http://schemas.microsoft.com/office/drawing/2014/main" id="{AF3EC23D-780D-4041-B180-C3B8C5DD91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3542" y="3492221"/>
                <a:ext cx="2051459" cy="400110"/>
              </a:xfrm>
              <a:prstGeom prst="rect">
                <a:avLst/>
              </a:prstGeom>
              <a:blipFill>
                <a:blip r:embed="rId4"/>
                <a:stretch>
                  <a:fillRect l="-2967" t="-9091" r="-2077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feld 44">
            <a:extLst>
              <a:ext uri="{FF2B5EF4-FFF2-40B4-BE49-F238E27FC236}">
                <a16:creationId xmlns:a16="http://schemas.microsoft.com/office/drawing/2014/main" id="{3D5A40C5-94B7-44D5-95AC-7DFBDE683297}"/>
              </a:ext>
            </a:extLst>
          </p:cNvPr>
          <p:cNvSpPr txBox="1"/>
          <p:nvPr/>
        </p:nvSpPr>
        <p:spPr>
          <a:xfrm>
            <a:off x="5905209" y="3485150"/>
            <a:ext cx="7665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/>
              <a:t>-      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feld 45">
                <a:extLst>
                  <a:ext uri="{FF2B5EF4-FFF2-40B4-BE49-F238E27FC236}">
                    <a16:creationId xmlns:a16="http://schemas.microsoft.com/office/drawing/2014/main" id="{308DF211-317E-4366-8B78-2D17742290D8}"/>
                  </a:ext>
                </a:extLst>
              </p:cNvPr>
              <p:cNvSpPr txBox="1"/>
              <p:nvPr/>
            </p:nvSpPr>
            <p:spPr>
              <a:xfrm>
                <a:off x="6923345" y="3487342"/>
                <a:ext cx="2567754" cy="4038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2000" b="1" dirty="0"/>
                  <a:t>=      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sz="2000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2000" b="1" i="1" smtClean="0"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b>
                        <m:r>
                          <a:rPr lang="de-DE" sz="2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  <m:sup>
                        <m:r>
                          <a:rPr lang="de-DE" sz="2000" b="1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de-DE" sz="2000" b="1" dirty="0"/>
                  <a:t> -molecule</a:t>
                </a:r>
              </a:p>
            </p:txBody>
          </p:sp>
        </mc:Choice>
        <mc:Fallback xmlns="">
          <p:sp>
            <p:nvSpPr>
              <p:cNvPr id="46" name="Textfeld 45">
                <a:extLst>
                  <a:ext uri="{FF2B5EF4-FFF2-40B4-BE49-F238E27FC236}">
                    <a16:creationId xmlns:a16="http://schemas.microsoft.com/office/drawing/2014/main" id="{308DF211-317E-4366-8B78-2D17742290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3345" y="3487342"/>
                <a:ext cx="2567754" cy="403893"/>
              </a:xfrm>
              <a:prstGeom prst="rect">
                <a:avLst/>
              </a:prstGeom>
              <a:blipFill>
                <a:blip r:embed="rId5"/>
                <a:stretch>
                  <a:fillRect l="-2613" t="-6061" r="-2138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Grafik 8">
            <a:extLst>
              <a:ext uri="{FF2B5EF4-FFF2-40B4-BE49-F238E27FC236}">
                <a16:creationId xmlns:a16="http://schemas.microsoft.com/office/drawing/2014/main" id="{87C8E04E-8696-4959-A1FA-C5311577BFAD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4794060" y="4242453"/>
            <a:ext cx="3263900" cy="277416"/>
          </a:xfrm>
          <a:prstGeom prst="rect">
            <a:avLst/>
          </a:prstGeom>
        </p:spPr>
      </p:pic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92B98E1A-B1D1-4C06-A7B9-ADD348152AC0}"/>
              </a:ext>
            </a:extLst>
          </p:cNvPr>
          <p:cNvGrpSpPr/>
          <p:nvPr/>
        </p:nvGrpSpPr>
        <p:grpSpPr>
          <a:xfrm>
            <a:off x="1463038" y="4819311"/>
            <a:ext cx="9909124" cy="1655435"/>
            <a:chOff x="1463038" y="4819311"/>
            <a:chExt cx="9909124" cy="1655435"/>
          </a:xfrm>
        </p:grpSpPr>
        <p:sp>
          <p:nvSpPr>
            <p:cNvPr id="39" name="Rechteck: abgerundete Ecken 38">
              <a:extLst>
                <a:ext uri="{FF2B5EF4-FFF2-40B4-BE49-F238E27FC236}">
                  <a16:creationId xmlns:a16="http://schemas.microsoft.com/office/drawing/2014/main" id="{1093656C-73B1-4443-93E6-A6E6B99A8D2B}"/>
                </a:ext>
              </a:extLst>
            </p:cNvPr>
            <p:cNvSpPr/>
            <p:nvPr/>
          </p:nvSpPr>
          <p:spPr>
            <a:xfrm>
              <a:off x="1463038" y="4819311"/>
              <a:ext cx="9909124" cy="1655435"/>
            </a:xfrm>
            <a:prstGeom prst="round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AEDEF051-F0D5-4267-A263-B9BA65DF9450}"/>
                </a:ext>
              </a:extLst>
            </p:cNvPr>
            <p:cNvSpPr txBox="1"/>
            <p:nvPr/>
          </p:nvSpPr>
          <p:spPr>
            <a:xfrm>
              <a:off x="1619790" y="4916525"/>
              <a:ext cx="35275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>
                  <a:solidFill>
                    <a:schemeClr val="accent6">
                      <a:lumMod val="75000"/>
                    </a:schemeClr>
                  </a:solidFill>
                </a:rPr>
                <a:t>Born-Oppenheimer </a:t>
              </a:r>
              <a:r>
                <a:rPr lang="de-DE" b="1" dirty="0" err="1">
                  <a:solidFill>
                    <a:schemeClr val="accent6">
                      <a:lumMod val="75000"/>
                    </a:schemeClr>
                  </a:solidFill>
                </a:rPr>
                <a:t>approximation</a:t>
              </a:r>
              <a:r>
                <a:rPr lang="de-DE" b="1" dirty="0">
                  <a:solidFill>
                    <a:schemeClr val="accent6">
                      <a:lumMod val="75000"/>
                    </a:schemeClr>
                  </a:solidFill>
                </a:rPr>
                <a:t>:</a:t>
              </a:r>
            </a:p>
            <a:p>
              <a:endParaRPr lang="de-DE" b="1" dirty="0">
                <a:solidFill>
                  <a:schemeClr val="accent6">
                    <a:lumMod val="75000"/>
                  </a:schemeClr>
                </a:solidFill>
              </a:endParaRPr>
            </a:p>
            <a:p>
              <a:endParaRPr lang="de-DE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E119322F-51F8-49B6-BCD6-DF806FC1C806}"/>
                </a:ext>
              </a:extLst>
            </p:cNvPr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02416" y="5839855"/>
              <a:ext cx="2987477" cy="299442"/>
            </a:xfrm>
            <a:prstGeom prst="rect">
              <a:avLst/>
            </a:prstGeom>
          </p:spPr>
        </p:pic>
        <p:sp>
          <p:nvSpPr>
            <p:cNvPr id="14" name="Pfeil: nach rechts 13">
              <a:extLst>
                <a:ext uri="{FF2B5EF4-FFF2-40B4-BE49-F238E27FC236}">
                  <a16:creationId xmlns:a16="http://schemas.microsoft.com/office/drawing/2014/main" id="{4FD150C4-A2D0-4BF4-8989-7F7B9A9DB0F1}"/>
                </a:ext>
              </a:extLst>
            </p:cNvPr>
            <p:cNvSpPr/>
            <p:nvPr/>
          </p:nvSpPr>
          <p:spPr>
            <a:xfrm>
              <a:off x="4768294" y="5408286"/>
              <a:ext cx="275886" cy="238323"/>
            </a:xfrm>
            <a:prstGeom prst="rightArrow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0FB25D5A-3EBB-45E4-85A2-AFD2F7833CB8}"/>
                </a:ext>
              </a:extLst>
            </p:cNvPr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28104" y="5412918"/>
              <a:ext cx="3594497" cy="238323"/>
            </a:xfrm>
            <a:prstGeom prst="rect">
              <a:avLst/>
            </a:prstGeom>
          </p:spPr>
        </p:pic>
        <p:grpSp>
          <p:nvGrpSpPr>
            <p:cNvPr id="36" name="Gruppieren 35">
              <a:extLst>
                <a:ext uri="{FF2B5EF4-FFF2-40B4-BE49-F238E27FC236}">
                  <a16:creationId xmlns:a16="http://schemas.microsoft.com/office/drawing/2014/main" id="{64044D5A-A967-4251-B633-4A9ED4AAC38B}"/>
                </a:ext>
              </a:extLst>
            </p:cNvPr>
            <p:cNvGrpSpPr/>
            <p:nvPr/>
          </p:nvGrpSpPr>
          <p:grpSpPr>
            <a:xfrm>
              <a:off x="9147456" y="5103101"/>
              <a:ext cx="1914437" cy="1157605"/>
              <a:chOff x="7024914" y="5531665"/>
              <a:chExt cx="1914437" cy="1157605"/>
            </a:xfrm>
          </p:grpSpPr>
          <p:cxnSp>
            <p:nvCxnSpPr>
              <p:cNvPr id="29" name="Gerade Verbindung mit Pfeil 28">
                <a:extLst>
                  <a:ext uri="{FF2B5EF4-FFF2-40B4-BE49-F238E27FC236}">
                    <a16:creationId xmlns:a16="http://schemas.microsoft.com/office/drawing/2014/main" id="{A778B7C1-8918-4B93-8D87-D3F24343AC1F}"/>
                  </a:ext>
                </a:extLst>
              </p:cNvPr>
              <p:cNvCxnSpPr/>
              <p:nvPr/>
            </p:nvCxnSpPr>
            <p:spPr>
              <a:xfrm>
                <a:off x="7024914" y="6284686"/>
                <a:ext cx="1914437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Gerade Verbindung mit Pfeil 30">
                <a:extLst>
                  <a:ext uri="{FF2B5EF4-FFF2-40B4-BE49-F238E27FC236}">
                    <a16:creationId xmlns:a16="http://schemas.microsoft.com/office/drawing/2014/main" id="{4937CA8B-DBDC-4CF1-98F6-13590D7F1ED6}"/>
                  </a:ext>
                </a:extLst>
              </p:cNvPr>
              <p:cNvCxnSpPr/>
              <p:nvPr/>
            </p:nvCxnSpPr>
            <p:spPr>
              <a:xfrm flipV="1">
                <a:off x="7149748" y="5531665"/>
                <a:ext cx="0" cy="92719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Freihandform: Form 31">
                <a:extLst>
                  <a:ext uri="{FF2B5EF4-FFF2-40B4-BE49-F238E27FC236}">
                    <a16:creationId xmlns:a16="http://schemas.microsoft.com/office/drawing/2014/main" id="{12B6001A-358D-4D1A-8FD4-0E40413DD5A4}"/>
                  </a:ext>
                </a:extLst>
              </p:cNvPr>
              <p:cNvSpPr/>
              <p:nvPr/>
            </p:nvSpPr>
            <p:spPr>
              <a:xfrm>
                <a:off x="7257143" y="5544457"/>
                <a:ext cx="1527944" cy="1144813"/>
              </a:xfrm>
              <a:custGeom>
                <a:avLst/>
                <a:gdLst>
                  <a:gd name="connsiteX0" fmla="*/ 0 w 1527944"/>
                  <a:gd name="connsiteY0" fmla="*/ 0 h 1144813"/>
                  <a:gd name="connsiteX1" fmla="*/ 232228 w 1527944"/>
                  <a:gd name="connsiteY1" fmla="*/ 1132114 h 1144813"/>
                  <a:gd name="connsiteX2" fmla="*/ 638628 w 1527944"/>
                  <a:gd name="connsiteY2" fmla="*/ 595086 h 1144813"/>
                  <a:gd name="connsiteX3" fmla="*/ 1393371 w 1527944"/>
                  <a:gd name="connsiteY3" fmla="*/ 377372 h 1144813"/>
                  <a:gd name="connsiteX4" fmla="*/ 1524000 w 1527944"/>
                  <a:gd name="connsiteY4" fmla="*/ 391886 h 1144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7944" h="1144813">
                    <a:moveTo>
                      <a:pt x="0" y="0"/>
                    </a:moveTo>
                    <a:cubicBezTo>
                      <a:pt x="62895" y="516466"/>
                      <a:pt x="125790" y="1032933"/>
                      <a:pt x="232228" y="1132114"/>
                    </a:cubicBezTo>
                    <a:cubicBezTo>
                      <a:pt x="338666" y="1231295"/>
                      <a:pt x="445104" y="720876"/>
                      <a:pt x="638628" y="595086"/>
                    </a:cubicBezTo>
                    <a:cubicBezTo>
                      <a:pt x="832152" y="469296"/>
                      <a:pt x="1245809" y="411239"/>
                      <a:pt x="1393371" y="377372"/>
                    </a:cubicBezTo>
                    <a:cubicBezTo>
                      <a:pt x="1540933" y="343505"/>
                      <a:pt x="1532466" y="367695"/>
                      <a:pt x="1524000" y="391886"/>
                    </a:cubicBezTo>
                  </a:path>
                </a:pathLst>
              </a:custGeom>
              <a:noFill/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Freihandform: Form 34">
                <a:extLst>
                  <a:ext uri="{FF2B5EF4-FFF2-40B4-BE49-F238E27FC236}">
                    <a16:creationId xmlns:a16="http://schemas.microsoft.com/office/drawing/2014/main" id="{7D917FF8-62BE-4C96-A5B7-C24E402935DB}"/>
                  </a:ext>
                </a:extLst>
              </p:cNvPr>
              <p:cNvSpPr/>
              <p:nvPr/>
            </p:nvSpPr>
            <p:spPr>
              <a:xfrm>
                <a:off x="7416800" y="5558971"/>
                <a:ext cx="1320800" cy="986972"/>
              </a:xfrm>
              <a:custGeom>
                <a:avLst/>
                <a:gdLst>
                  <a:gd name="connsiteX0" fmla="*/ 0 w 1320800"/>
                  <a:gd name="connsiteY0" fmla="*/ 0 h 986972"/>
                  <a:gd name="connsiteX1" fmla="*/ 377371 w 1320800"/>
                  <a:gd name="connsiteY1" fmla="*/ 812800 h 986972"/>
                  <a:gd name="connsiteX2" fmla="*/ 1320800 w 1320800"/>
                  <a:gd name="connsiteY2" fmla="*/ 986972 h 986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20800" h="986972">
                    <a:moveTo>
                      <a:pt x="0" y="0"/>
                    </a:moveTo>
                    <a:cubicBezTo>
                      <a:pt x="78619" y="324152"/>
                      <a:pt x="157238" y="648305"/>
                      <a:pt x="377371" y="812800"/>
                    </a:cubicBezTo>
                    <a:cubicBezTo>
                      <a:pt x="597504" y="977295"/>
                      <a:pt x="959152" y="982133"/>
                      <a:pt x="1320800" y="986972"/>
                    </a:cubicBezTo>
                  </a:path>
                </a:pathLst>
              </a:custGeom>
              <a:no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7" name="Textfeld 36">
              <a:extLst>
                <a:ext uri="{FF2B5EF4-FFF2-40B4-BE49-F238E27FC236}">
                  <a16:creationId xmlns:a16="http://schemas.microsoft.com/office/drawing/2014/main" id="{C9FF08A3-670C-411D-92F1-E1D59CAD970F}"/>
                </a:ext>
              </a:extLst>
            </p:cNvPr>
            <p:cNvSpPr txBox="1"/>
            <p:nvPr/>
          </p:nvSpPr>
          <p:spPr>
            <a:xfrm>
              <a:off x="9324067" y="5034529"/>
              <a:ext cx="2824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</a:rPr>
                <a:t>E</a:t>
              </a:r>
            </a:p>
          </p:txBody>
        </p:sp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B38DE2D1-ED5A-40C1-BF13-F3ED639677A6}"/>
                </a:ext>
              </a:extLst>
            </p:cNvPr>
            <p:cNvSpPr txBox="1"/>
            <p:nvPr/>
          </p:nvSpPr>
          <p:spPr>
            <a:xfrm>
              <a:off x="11076888" y="5668026"/>
              <a:ext cx="2952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</a:rPr>
                <a:t>R</a:t>
              </a:r>
            </a:p>
          </p:txBody>
        </p:sp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1BE73B2D-00D9-4360-BAF6-7F6B5D44436A}"/>
                </a:ext>
              </a:extLst>
            </p:cNvPr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027823" y="5382462"/>
              <a:ext cx="2123083" cy="2994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5206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43" grpId="0" animBg="1"/>
      <p:bldP spid="4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: abgerundete Ecken 24">
            <a:extLst>
              <a:ext uri="{FF2B5EF4-FFF2-40B4-BE49-F238E27FC236}">
                <a16:creationId xmlns:a16="http://schemas.microsoft.com/office/drawing/2014/main" id="{72DD290A-AC84-43F0-B9C8-36C7959F51FE}"/>
              </a:ext>
            </a:extLst>
          </p:cNvPr>
          <p:cNvSpPr/>
          <p:nvPr/>
        </p:nvSpPr>
        <p:spPr>
          <a:xfrm>
            <a:off x="8403771" y="2162629"/>
            <a:ext cx="3048000" cy="4215878"/>
          </a:xfrm>
          <a:prstGeom prst="roundRect">
            <a:avLst>
              <a:gd name="adj" fmla="val 9282"/>
            </a:avLst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71D8F4BD-3FBA-4380-8A5C-72B1FD83103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371600" y="685800"/>
                <a:ext cx="9601200" cy="706902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noProof="0" dirty="0"/>
                  <a:t>Example: Laser-induced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b="0" i="1" noProof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0" i="1" noProof="0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de-DE" b="0" i="1" noProof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de-DE" b="0" i="1" noProof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noProof="0" dirty="0"/>
                  <a:t>-dissociation</a:t>
                </a:r>
              </a:p>
            </p:txBody>
          </p:sp>
        </mc:Choice>
        <mc:Fallback xmlns=""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71D8F4BD-3FBA-4380-8A5C-72B1FD83103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371600" y="685800"/>
                <a:ext cx="9601200" cy="706902"/>
              </a:xfrm>
              <a:blipFill>
                <a:blip r:embed="rId2"/>
                <a:stretch>
                  <a:fillRect l="-2222" t="-25217" b="-26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Grafik 7">
            <a:extLst>
              <a:ext uri="{FF2B5EF4-FFF2-40B4-BE49-F238E27FC236}">
                <a16:creationId xmlns:a16="http://schemas.microsoft.com/office/drawing/2014/main" id="{DA99EC53-28D9-4BFD-86FB-51D16B31F16D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843991" y="5854700"/>
            <a:ext cx="5638800" cy="635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D82A15D-234E-4FCA-934D-9D16045D72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3828" y="1386704"/>
            <a:ext cx="6179127" cy="4215878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CFE69709-5D40-4803-A75D-EBA8E727E64E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8561415" y="1668541"/>
            <a:ext cx="2523927" cy="272455"/>
          </a:xfrm>
          <a:prstGeom prst="rect">
            <a:avLst/>
          </a:prstGeom>
        </p:spPr>
      </p:pic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BB4C2C8E-0DAA-41DD-B184-D09CD27D3FCD}"/>
              </a:ext>
            </a:extLst>
          </p:cNvPr>
          <p:cNvGrpSpPr/>
          <p:nvPr/>
        </p:nvGrpSpPr>
        <p:grpSpPr>
          <a:xfrm>
            <a:off x="8777261" y="2367190"/>
            <a:ext cx="2308081" cy="3805010"/>
            <a:chOff x="8732231" y="2216835"/>
            <a:chExt cx="2308081" cy="3805010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373EDB40-E2D3-47E5-B6F7-4FA9E456B92B}"/>
                </a:ext>
              </a:extLst>
            </p:cNvPr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82958" y="2216835"/>
              <a:ext cx="456803" cy="238323"/>
            </a:xfrm>
            <a:prstGeom prst="rect">
              <a:avLst/>
            </a:prstGeom>
          </p:spPr>
        </p:pic>
        <p:sp>
          <p:nvSpPr>
            <p:cNvPr id="5" name="Pfeil: nach unten 4">
              <a:extLst>
                <a:ext uri="{FF2B5EF4-FFF2-40B4-BE49-F238E27FC236}">
                  <a16:creationId xmlns:a16="http://schemas.microsoft.com/office/drawing/2014/main" id="{F2EA23BC-4404-452C-947F-2B5EA4128AD3}"/>
                </a:ext>
              </a:extLst>
            </p:cNvPr>
            <p:cNvSpPr/>
            <p:nvPr/>
          </p:nvSpPr>
          <p:spPr>
            <a:xfrm>
              <a:off x="8982958" y="2658180"/>
              <a:ext cx="422031" cy="47222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56D0049F-E736-4573-A54D-F4387D8B0C73}"/>
                </a:ext>
              </a:extLst>
            </p:cNvPr>
            <p:cNvSpPr txBox="1"/>
            <p:nvPr/>
          </p:nvSpPr>
          <p:spPr>
            <a:xfrm>
              <a:off x="9654877" y="2705923"/>
              <a:ext cx="5309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FFT</a:t>
              </a:r>
            </a:p>
          </p:txBody>
        </p:sp>
        <p:sp>
          <p:nvSpPr>
            <p:cNvPr id="11" name="Pfeil: nach unten 10">
              <a:extLst>
                <a:ext uri="{FF2B5EF4-FFF2-40B4-BE49-F238E27FC236}">
                  <a16:creationId xmlns:a16="http://schemas.microsoft.com/office/drawing/2014/main" id="{7672244C-7B48-4726-8726-815A7CC22F29}"/>
                </a:ext>
              </a:extLst>
            </p:cNvPr>
            <p:cNvSpPr/>
            <p:nvPr/>
          </p:nvSpPr>
          <p:spPr>
            <a:xfrm>
              <a:off x="8982957" y="3149246"/>
              <a:ext cx="422031" cy="47222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2FF9F66C-959A-404E-9F49-F20AD61646AA}"/>
                </a:ext>
              </a:extLst>
            </p:cNvPr>
            <p:cNvSpPr txBox="1"/>
            <p:nvPr/>
          </p:nvSpPr>
          <p:spPr>
            <a:xfrm>
              <a:off x="9654877" y="3188712"/>
              <a:ext cx="7601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apply </a:t>
              </a:r>
            </a:p>
          </p:txBody>
        </p:sp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28295DDF-5D31-4B87-8E6D-A372B26AD0A3}"/>
                </a:ext>
              </a:extLst>
            </p:cNvPr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387849" y="3192721"/>
              <a:ext cx="652463" cy="238323"/>
            </a:xfrm>
            <a:prstGeom prst="rect">
              <a:avLst/>
            </a:prstGeom>
          </p:spPr>
        </p:pic>
        <p:sp>
          <p:nvSpPr>
            <p:cNvPr id="13" name="Pfeil: nach unten 12">
              <a:extLst>
                <a:ext uri="{FF2B5EF4-FFF2-40B4-BE49-F238E27FC236}">
                  <a16:creationId xmlns:a16="http://schemas.microsoft.com/office/drawing/2014/main" id="{C67760BE-4FEB-412D-8731-157963A85326}"/>
                </a:ext>
              </a:extLst>
            </p:cNvPr>
            <p:cNvSpPr/>
            <p:nvPr/>
          </p:nvSpPr>
          <p:spPr>
            <a:xfrm>
              <a:off x="8982956" y="3641905"/>
              <a:ext cx="422031" cy="47222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3D323BCD-111E-4DB8-8765-E3F09D19CE67}"/>
                </a:ext>
              </a:extLst>
            </p:cNvPr>
            <p:cNvSpPr txBox="1"/>
            <p:nvPr/>
          </p:nvSpPr>
          <p:spPr>
            <a:xfrm>
              <a:off x="9654877" y="3655516"/>
              <a:ext cx="9134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inv. FFT</a:t>
              </a:r>
            </a:p>
          </p:txBody>
        </p:sp>
        <p:sp>
          <p:nvSpPr>
            <p:cNvPr id="15" name="Pfeil: nach unten 14">
              <a:extLst>
                <a:ext uri="{FF2B5EF4-FFF2-40B4-BE49-F238E27FC236}">
                  <a16:creationId xmlns:a16="http://schemas.microsoft.com/office/drawing/2014/main" id="{2CC222CD-0E7D-4BB4-A6DD-61FCE93E9A8E}"/>
                </a:ext>
              </a:extLst>
            </p:cNvPr>
            <p:cNvSpPr/>
            <p:nvPr/>
          </p:nvSpPr>
          <p:spPr>
            <a:xfrm>
              <a:off x="8982955" y="4114133"/>
              <a:ext cx="422031" cy="47222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E63AB836-A711-40E3-8048-15389CE69719}"/>
                </a:ext>
              </a:extLst>
            </p:cNvPr>
            <p:cNvSpPr txBox="1"/>
            <p:nvPr/>
          </p:nvSpPr>
          <p:spPr>
            <a:xfrm>
              <a:off x="9654877" y="4122320"/>
              <a:ext cx="7601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apply </a:t>
              </a:r>
            </a:p>
          </p:txBody>
        </p:sp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DFB2A158-FABF-4806-9AF6-D00F2B8D47C9}"/>
                </a:ext>
              </a:extLst>
            </p:cNvPr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416624" y="4203997"/>
              <a:ext cx="538758" cy="205978"/>
            </a:xfrm>
            <a:prstGeom prst="rect">
              <a:avLst/>
            </a:prstGeom>
          </p:spPr>
        </p:pic>
        <p:sp>
          <p:nvSpPr>
            <p:cNvPr id="18" name="Pfeil: nach unten 17">
              <a:extLst>
                <a:ext uri="{FF2B5EF4-FFF2-40B4-BE49-F238E27FC236}">
                  <a16:creationId xmlns:a16="http://schemas.microsoft.com/office/drawing/2014/main" id="{53A9AC73-2706-490E-9D80-1DB27FF0A603}"/>
                </a:ext>
              </a:extLst>
            </p:cNvPr>
            <p:cNvSpPr/>
            <p:nvPr/>
          </p:nvSpPr>
          <p:spPr>
            <a:xfrm>
              <a:off x="8982955" y="4606792"/>
              <a:ext cx="422031" cy="47222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C238F8BB-ED65-4A17-BF7F-2C2FC36FC560}"/>
                </a:ext>
              </a:extLst>
            </p:cNvPr>
            <p:cNvSpPr txBox="1"/>
            <p:nvPr/>
          </p:nvSpPr>
          <p:spPr>
            <a:xfrm>
              <a:off x="9654874" y="4654535"/>
              <a:ext cx="5309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FFT</a:t>
              </a:r>
            </a:p>
          </p:txBody>
        </p:sp>
        <p:sp>
          <p:nvSpPr>
            <p:cNvPr id="20" name="Pfeil: nach unten 19">
              <a:extLst>
                <a:ext uri="{FF2B5EF4-FFF2-40B4-BE49-F238E27FC236}">
                  <a16:creationId xmlns:a16="http://schemas.microsoft.com/office/drawing/2014/main" id="{81410895-D8E5-491C-B331-9BE1819891BE}"/>
                </a:ext>
              </a:extLst>
            </p:cNvPr>
            <p:cNvSpPr/>
            <p:nvPr/>
          </p:nvSpPr>
          <p:spPr>
            <a:xfrm>
              <a:off x="8982954" y="5097858"/>
              <a:ext cx="422031" cy="47222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D8C92AAB-F3F4-4CF5-A52C-8AE1CCD922B3}"/>
                </a:ext>
              </a:extLst>
            </p:cNvPr>
            <p:cNvSpPr txBox="1"/>
            <p:nvPr/>
          </p:nvSpPr>
          <p:spPr>
            <a:xfrm>
              <a:off x="9654874" y="5137324"/>
              <a:ext cx="7601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apply </a:t>
              </a:r>
            </a:p>
          </p:txBody>
        </p:sp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557A2A05-0735-4A54-82E8-F35C28A1C7B0}"/>
                </a:ext>
              </a:extLst>
            </p:cNvPr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387846" y="5141333"/>
              <a:ext cx="652463" cy="238323"/>
            </a:xfrm>
            <a:prstGeom prst="rect">
              <a:avLst/>
            </a:prstGeom>
          </p:spPr>
        </p:pic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466E8E6E-84BA-47E1-8E4E-0A8A926C9A33}"/>
                </a:ext>
              </a:extLst>
            </p:cNvPr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732231" y="5783522"/>
              <a:ext cx="958255" cy="238323"/>
            </a:xfrm>
            <a:prstGeom prst="rect">
              <a:avLst/>
            </a:prstGeom>
          </p:spPr>
        </p:pic>
      </p:grpSp>
      <p:sp>
        <p:nvSpPr>
          <p:cNvPr id="26" name="Foliennummernplatzhalter 25">
            <a:extLst>
              <a:ext uri="{FF2B5EF4-FFF2-40B4-BE49-F238E27FC236}">
                <a16:creationId xmlns:a16="http://schemas.microsoft.com/office/drawing/2014/main" id="{FF670149-13F7-4394-9C34-0704E06E6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</a:t>
            </a:fld>
            <a:endParaRPr lang="en-US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265CFF5-1098-47FB-938E-1B88C274CEB6}"/>
              </a:ext>
            </a:extLst>
          </p:cNvPr>
          <p:cNvSpPr txBox="1"/>
          <p:nvPr/>
        </p:nvSpPr>
        <p:spPr>
          <a:xfrm>
            <a:off x="6523042" y="5395401"/>
            <a:ext cx="13548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Fischer et al. 2014 </a:t>
            </a:r>
          </a:p>
        </p:txBody>
      </p:sp>
    </p:spTree>
    <p:extLst>
      <p:ext uri="{BB962C8B-B14F-4D97-AF65-F5344CB8AC3E}">
        <p14:creationId xmlns:p14="http://schemas.microsoft.com/office/powerpoint/2010/main" val="3008588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71D8F4BD-3FBA-4380-8A5C-72B1FD83103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371600" y="685800"/>
                <a:ext cx="9601200" cy="706902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noProof="0" dirty="0"/>
                  <a:t>Example: Laser-induced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b="0" i="1" noProof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0" i="1" noProof="0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de-DE" b="0" i="1" noProof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de-DE" b="0" i="1" noProof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noProof="0" dirty="0"/>
                  <a:t>-dissociation</a:t>
                </a:r>
              </a:p>
            </p:txBody>
          </p:sp>
        </mc:Choice>
        <mc:Fallback xmlns=""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71D8F4BD-3FBA-4380-8A5C-72B1FD83103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371600" y="685800"/>
                <a:ext cx="9601200" cy="706902"/>
              </a:xfrm>
              <a:blipFill>
                <a:blip r:embed="rId2"/>
                <a:stretch>
                  <a:fillRect l="-2222" t="-25217" b="-26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Grafik 6" descr="Ein Bild, das anpassen enthält.&#10;&#10;Automatisch generierte Beschreibung">
            <a:extLst>
              <a:ext uri="{FF2B5EF4-FFF2-40B4-BE49-F238E27FC236}">
                <a16:creationId xmlns:a16="http://schemas.microsoft.com/office/drawing/2014/main" id="{CC23F560-AF0C-45EB-AC9C-290D97124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792" y="1020589"/>
            <a:ext cx="8377443" cy="6250014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DCDCC4AF-E186-415C-80DD-AF47CD57D76D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881192" y="1482911"/>
            <a:ext cx="1108112" cy="232318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57D5E14-DFB6-4CA2-AB0D-D0E29B4DA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</a:t>
            </a:fld>
            <a:endParaRPr lang="en-US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CC7BC72-B7A2-4C77-B294-F77FA78AE48C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8785714" y="3741608"/>
            <a:ext cx="2196306" cy="29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283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FC0C3C-3D3E-435D-987B-B0845607C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129145"/>
          </a:xfrm>
        </p:spPr>
        <p:txBody>
          <a:bodyPr/>
          <a:lstStyle/>
          <a:p>
            <a:r>
              <a:rPr lang="en-US" noProof="0" dirty="0"/>
              <a:t>Can we save some QM? </a:t>
            </a:r>
            <a:br>
              <a:rPr lang="en-US" noProof="0" dirty="0"/>
            </a:br>
            <a:r>
              <a:rPr lang="en-US" sz="2400" i="1" noProof="0" dirty="0"/>
              <a:t>– ab initio Molecular Dynamics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6E239FB-B300-4F2D-A011-9FFDBAD0EB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171700"/>
            <a:ext cx="9601200" cy="3695700"/>
          </a:xfrm>
        </p:spPr>
        <p:txBody>
          <a:bodyPr/>
          <a:lstStyle/>
          <a:p>
            <a:pPr marL="0" indent="0">
              <a:buNone/>
            </a:pPr>
            <a:r>
              <a:rPr lang="en-US" b="1" noProof="0" dirty="0"/>
              <a:t>Semiclassical approach: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F0E4AD3-D670-4789-AD77-A9A505EE6930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606796"/>
            <a:ext cx="4978400" cy="4572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1D06367-D89B-4086-97D5-B5CA45E19D52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3213100"/>
            <a:ext cx="4461163" cy="357909"/>
          </a:xfrm>
          <a:prstGeom prst="rect">
            <a:avLst/>
          </a:prstGeom>
        </p:spPr>
      </p:pic>
      <p:pic>
        <p:nvPicPr>
          <p:cNvPr id="9" name="Grafik 8" descr="Ein Bild, das drinnen, Haufen, gefüttert, farbig enthält.&#10;&#10;Automatisch generierte Beschreibung">
            <a:extLst>
              <a:ext uri="{FF2B5EF4-FFF2-40B4-BE49-F238E27FC236}">
                <a16:creationId xmlns:a16="http://schemas.microsoft.com/office/drawing/2014/main" id="{B19EA055-F5D6-40CD-907C-B5663D0AB4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0698" y="284575"/>
            <a:ext cx="3553390" cy="3698298"/>
          </a:xfrm>
          <a:prstGeom prst="rect">
            <a:avLst/>
          </a:prstGeom>
        </p:spPr>
      </p:pic>
      <p:sp>
        <p:nvSpPr>
          <p:cNvPr id="11" name="Geschweifte Klammer rechts 10">
            <a:extLst>
              <a:ext uri="{FF2B5EF4-FFF2-40B4-BE49-F238E27FC236}">
                <a16:creationId xmlns:a16="http://schemas.microsoft.com/office/drawing/2014/main" id="{4FB6A8F7-CDFC-4A78-86FF-05C604D52D4D}"/>
              </a:ext>
            </a:extLst>
          </p:cNvPr>
          <p:cNvSpPr/>
          <p:nvPr/>
        </p:nvSpPr>
        <p:spPr>
          <a:xfrm rot="5400000">
            <a:off x="3360716" y="1339769"/>
            <a:ext cx="457200" cy="4760686"/>
          </a:xfrm>
          <a:prstGeom prst="rightBrac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hteck: abgerundete Ecken 11">
                <a:extLst>
                  <a:ext uri="{FF2B5EF4-FFF2-40B4-BE49-F238E27FC236}">
                    <a16:creationId xmlns:a16="http://schemas.microsoft.com/office/drawing/2014/main" id="{1F3934DC-E047-4877-88B6-44055F1E4E4B}"/>
                  </a:ext>
                </a:extLst>
              </p:cNvPr>
              <p:cNvSpPr/>
              <p:nvPr/>
            </p:nvSpPr>
            <p:spPr>
              <a:xfrm>
                <a:off x="1371599" y="4383808"/>
                <a:ext cx="5087257" cy="1777011"/>
              </a:xfrm>
              <a:prstGeom prst="roundRect">
                <a:avLst/>
              </a:prstGeom>
              <a:noFill/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u="sng" dirty="0">
                    <a:solidFill>
                      <a:schemeClr val="tx1"/>
                    </a:solidFill>
                  </a:rPr>
                  <a:t>Classical approach:</a:t>
                </a:r>
              </a:p>
              <a:p>
                <a:pPr algn="ctr"/>
                <a:r>
                  <a:rPr lang="en-US" sz="2000" i="1" dirty="0">
                    <a:solidFill>
                      <a:schemeClr val="tx1"/>
                    </a:solidFill>
                  </a:rPr>
                  <a:t>Density Functional Theory</a:t>
                </a:r>
              </a:p>
              <a:p>
                <a:pPr algn="ctr"/>
                <a:r>
                  <a:rPr lang="en-US" sz="2000" i="1" dirty="0">
                    <a:solidFill>
                      <a:schemeClr val="tx1"/>
                    </a:solidFill>
                  </a:rPr>
                  <a:t>(BOMD)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mature method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professional Software Libraries available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up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de-DE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sSup>
                      <m:sSupPr>
                        <m:ctrlP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DE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atoms</a:t>
                </a:r>
              </a:p>
            </p:txBody>
          </p:sp>
        </mc:Choice>
        <mc:Fallback>
          <p:sp>
            <p:nvSpPr>
              <p:cNvPr id="12" name="Rechteck: abgerundete Ecken 11">
                <a:extLst>
                  <a:ext uri="{FF2B5EF4-FFF2-40B4-BE49-F238E27FC236}">
                    <a16:creationId xmlns:a16="http://schemas.microsoft.com/office/drawing/2014/main" id="{1F3934DC-E047-4877-88B6-44055F1E4E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599" y="4383808"/>
                <a:ext cx="5087257" cy="1777011"/>
              </a:xfrm>
              <a:prstGeom prst="roundRect">
                <a:avLst/>
              </a:prstGeom>
              <a:blipFill>
                <a:blip r:embed="rId5"/>
                <a:stretch>
                  <a:fillRect t="-1342" b="-4698"/>
                </a:stretch>
              </a:blipFill>
              <a:ln>
                <a:solidFill>
                  <a:schemeClr val="accent5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hteck: abgerundete Ecken 12">
                <a:extLst>
                  <a:ext uri="{FF2B5EF4-FFF2-40B4-BE49-F238E27FC236}">
                    <a16:creationId xmlns:a16="http://schemas.microsoft.com/office/drawing/2014/main" id="{89D0081F-F89F-4888-9B80-E68C7F2FF6A0}"/>
                  </a:ext>
                </a:extLst>
              </p:cNvPr>
              <p:cNvSpPr/>
              <p:nvPr/>
            </p:nvSpPr>
            <p:spPr>
              <a:xfrm>
                <a:off x="6836409" y="4383808"/>
                <a:ext cx="5087257" cy="1777011"/>
              </a:xfrm>
              <a:prstGeom prst="roundRect">
                <a:avLst/>
              </a:prstGeom>
              <a:noFill/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u="sng" dirty="0">
                    <a:solidFill>
                      <a:schemeClr val="tx1"/>
                    </a:solidFill>
                  </a:rPr>
                  <a:t>Recently:</a:t>
                </a:r>
              </a:p>
              <a:p>
                <a:pPr algn="ctr"/>
                <a:r>
                  <a:rPr lang="en-US" sz="2000" i="1" dirty="0">
                    <a:solidFill>
                      <a:schemeClr val="tx1"/>
                    </a:solidFill>
                  </a:rPr>
                  <a:t>Machine Learning approaches</a:t>
                </a:r>
              </a:p>
              <a:p>
                <a:pPr algn="ctr"/>
                <a:r>
                  <a:rPr lang="en-US" sz="2000" i="1" dirty="0">
                    <a:solidFill>
                      <a:schemeClr val="tx1"/>
                    </a:solidFill>
                  </a:rPr>
                  <a:t>(Deep Potential, GANs, DeepMind 21)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mostly in experimental stage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2020: proposed implementation for up to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sSup>
                      <m:sSupPr>
                        <m:ctrlP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de-DE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atoms</a:t>
                </a:r>
              </a:p>
            </p:txBody>
          </p:sp>
        </mc:Choice>
        <mc:Fallback>
          <p:sp>
            <p:nvSpPr>
              <p:cNvPr id="13" name="Rechteck: abgerundete Ecken 12">
                <a:extLst>
                  <a:ext uri="{FF2B5EF4-FFF2-40B4-BE49-F238E27FC236}">
                    <a16:creationId xmlns:a16="http://schemas.microsoft.com/office/drawing/2014/main" id="{89D0081F-F89F-4888-9B80-E68C7F2FF6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6409" y="4383808"/>
                <a:ext cx="5087257" cy="1777011"/>
              </a:xfrm>
              <a:prstGeom prst="roundRect">
                <a:avLst/>
              </a:prstGeom>
              <a:blipFill>
                <a:blip r:embed="rId6"/>
                <a:stretch>
                  <a:fillRect t="-1342" b="-4698"/>
                </a:stretch>
              </a:blipFill>
              <a:ln>
                <a:solidFill>
                  <a:schemeClr val="accent5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Verbinder: gewinkelt 14">
            <a:extLst>
              <a:ext uri="{FF2B5EF4-FFF2-40B4-BE49-F238E27FC236}">
                <a16:creationId xmlns:a16="http://schemas.microsoft.com/office/drawing/2014/main" id="{C50E8ADD-B221-4479-941D-453E65F1D3F0}"/>
              </a:ext>
            </a:extLst>
          </p:cNvPr>
          <p:cNvCxnSpPr>
            <a:cxnSpLocks/>
            <a:stCxn id="11" idx="1"/>
            <a:endCxn id="12" idx="0"/>
          </p:cNvCxnSpPr>
          <p:nvPr/>
        </p:nvCxnSpPr>
        <p:spPr>
          <a:xfrm rot="16200000" flipH="1">
            <a:off x="3534724" y="4003304"/>
            <a:ext cx="435096" cy="325912"/>
          </a:xfrm>
          <a:prstGeom prst="bentConnector3">
            <a:avLst>
              <a:gd name="adj1" fmla="val 45034"/>
            </a:avLst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Verbinder: gewinkelt 21">
            <a:extLst>
              <a:ext uri="{FF2B5EF4-FFF2-40B4-BE49-F238E27FC236}">
                <a16:creationId xmlns:a16="http://schemas.microsoft.com/office/drawing/2014/main" id="{8C8129EF-FF2B-452D-A5B3-527707867D1E}"/>
              </a:ext>
            </a:extLst>
          </p:cNvPr>
          <p:cNvCxnSpPr>
            <a:cxnSpLocks/>
            <a:stCxn id="11" idx="1"/>
            <a:endCxn id="13" idx="0"/>
          </p:cNvCxnSpPr>
          <p:nvPr/>
        </p:nvCxnSpPr>
        <p:spPr>
          <a:xfrm rot="16200000" flipH="1">
            <a:off x="6267129" y="1270899"/>
            <a:ext cx="435096" cy="5790722"/>
          </a:xfrm>
          <a:prstGeom prst="bentConnector3">
            <a:avLst>
              <a:gd name="adj1" fmla="val 41698"/>
            </a:avLst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5" name="Textfeld 34">
            <a:extLst>
              <a:ext uri="{FF2B5EF4-FFF2-40B4-BE49-F238E27FC236}">
                <a16:creationId xmlns:a16="http://schemas.microsoft.com/office/drawing/2014/main" id="{BB743AA3-1D42-4FC8-8DA6-804A750A4CB8}"/>
              </a:ext>
            </a:extLst>
          </p:cNvPr>
          <p:cNvSpPr txBox="1"/>
          <p:nvPr/>
        </p:nvSpPr>
        <p:spPr>
          <a:xfrm>
            <a:off x="11291420" y="4350800"/>
            <a:ext cx="61266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chemeClr val="accent6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33F710DB-C004-45CA-BA6D-FBB39635D7D2}"/>
              </a:ext>
            </a:extLst>
          </p:cNvPr>
          <p:cNvSpPr txBox="1"/>
          <p:nvPr/>
        </p:nvSpPr>
        <p:spPr>
          <a:xfrm>
            <a:off x="5573437" y="6224155"/>
            <a:ext cx="21485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>
                <a:solidFill>
                  <a:schemeClr val="accent6">
                    <a:lumMod val="75000"/>
                  </a:schemeClr>
                </a:solidFill>
              </a:rPr>
              <a:t>not for now ! </a:t>
            </a:r>
          </a:p>
        </p:txBody>
      </p:sp>
      <p:sp>
        <p:nvSpPr>
          <p:cNvPr id="37" name="Foliennummernplatzhalter 36">
            <a:extLst>
              <a:ext uri="{FF2B5EF4-FFF2-40B4-BE49-F238E27FC236}">
                <a16:creationId xmlns:a16="http://schemas.microsoft.com/office/drawing/2014/main" id="{2E3EAD75-2736-4C29-B290-005E49662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</a:t>
            </a:fld>
            <a:endParaRPr lang="en-US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0471789-4F78-4DE4-8C8F-7D570FCA8F46}"/>
              </a:ext>
            </a:extLst>
          </p:cNvPr>
          <p:cNvSpPr txBox="1"/>
          <p:nvPr/>
        </p:nvSpPr>
        <p:spPr>
          <a:xfrm>
            <a:off x="10554748" y="3948711"/>
            <a:ext cx="14452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err="1">
                <a:solidFill>
                  <a:srgbClr val="000000"/>
                </a:solidFill>
                <a:latin typeface="Lucida Grande"/>
              </a:rPr>
              <a:t>Iftimie</a:t>
            </a:r>
            <a:r>
              <a:rPr lang="en-US" sz="1200" i="1" dirty="0">
                <a:solidFill>
                  <a:srgbClr val="000000"/>
                </a:solidFill>
                <a:latin typeface="Lucida Grande"/>
              </a:rPr>
              <a:t> et al. (2010)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96878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35" grpId="0"/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feil: 180-Grad 15">
            <a:extLst>
              <a:ext uri="{FF2B5EF4-FFF2-40B4-BE49-F238E27FC236}">
                <a16:creationId xmlns:a16="http://schemas.microsoft.com/office/drawing/2014/main" id="{911C0D11-3863-4E8C-B12B-DBB1C2D5F419}"/>
              </a:ext>
            </a:extLst>
          </p:cNvPr>
          <p:cNvSpPr/>
          <p:nvPr/>
        </p:nvSpPr>
        <p:spPr>
          <a:xfrm rot="5400000">
            <a:off x="9905086" y="2050069"/>
            <a:ext cx="1059873" cy="1786285"/>
          </a:xfrm>
          <a:prstGeom prst="uturnArrow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6D6EDC9-D0AF-4718-B1B1-9167CBA81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059873"/>
          </a:xfrm>
        </p:spPr>
        <p:txBody>
          <a:bodyPr/>
          <a:lstStyle/>
          <a:p>
            <a:r>
              <a:rPr lang="en-US" noProof="0" dirty="0"/>
              <a:t>Let it go </a:t>
            </a:r>
            <a:br>
              <a:rPr lang="en-US" noProof="0" dirty="0"/>
            </a:br>
            <a:r>
              <a:rPr lang="en-US" sz="2400" i="1" noProof="0" dirty="0"/>
              <a:t>- MD Simulations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0C79EF9-CC03-4EFA-A54A-CF8F86B68127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389685" y="2124256"/>
            <a:ext cx="2324100" cy="1473200"/>
          </a:xfrm>
          <a:prstGeom prst="rect">
            <a:avLst/>
          </a:prstGeom>
        </p:spPr>
      </p:pic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5556F5AC-1392-4EDD-B973-2C151577932A}"/>
              </a:ext>
            </a:extLst>
          </p:cNvPr>
          <p:cNvSpPr/>
          <p:nvPr/>
        </p:nvSpPr>
        <p:spPr>
          <a:xfrm>
            <a:off x="4423543" y="2124256"/>
            <a:ext cx="1790313" cy="1473200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de-DE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Initialization</a:t>
            </a:r>
            <a:endParaRPr lang="de-DE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E71B775-4E45-4030-83EA-B269947793F2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057393" y="2704889"/>
            <a:ext cx="542727" cy="23832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0D7626A-E630-44B7-8C5C-2F6019A96CE7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057393" y="3145251"/>
            <a:ext cx="553244" cy="238323"/>
          </a:xfrm>
          <a:prstGeom prst="rect">
            <a:avLst/>
          </a:prstGeom>
        </p:spPr>
      </p:pic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B49F4188-373B-488F-9881-C0ECE1E00B26}"/>
              </a:ext>
            </a:extLst>
          </p:cNvPr>
          <p:cNvGrpSpPr/>
          <p:nvPr/>
        </p:nvGrpSpPr>
        <p:grpSpPr>
          <a:xfrm>
            <a:off x="7192264" y="2124256"/>
            <a:ext cx="2630658" cy="1473200"/>
            <a:chOff x="7620619" y="4149412"/>
            <a:chExt cx="2630658" cy="1473200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11" name="Rechteck: abgerundete Ecken 10">
              <a:extLst>
                <a:ext uri="{FF2B5EF4-FFF2-40B4-BE49-F238E27FC236}">
                  <a16:creationId xmlns:a16="http://schemas.microsoft.com/office/drawing/2014/main" id="{153E1620-611A-45BF-8895-69F5784B2DB5}"/>
                </a:ext>
              </a:extLst>
            </p:cNvPr>
            <p:cNvSpPr/>
            <p:nvPr/>
          </p:nvSpPr>
          <p:spPr>
            <a:xfrm>
              <a:off x="7620619" y="4149412"/>
              <a:ext cx="2630658" cy="1473200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de-DE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Time </a:t>
              </a:r>
              <a:r>
                <a:rPr lang="de-DE" b="1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step</a:t>
              </a:r>
              <a:endParaRPr lang="de-DE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C4E82F69-2365-41DB-B0BB-80DB02F9E80A}"/>
                </a:ext>
              </a:extLst>
            </p:cNvPr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45788" y="4752615"/>
              <a:ext cx="1924447" cy="23832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</p:pic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BC55D539-ACC8-4AE9-B4A9-7D10940FB89A}"/>
                </a:ext>
              </a:extLst>
            </p:cNvPr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29516" y="5140452"/>
              <a:ext cx="1940719" cy="23832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</p:pic>
      </p:grpSp>
      <p:sp>
        <p:nvSpPr>
          <p:cNvPr id="14" name="Pfeil: nach rechts 13">
            <a:extLst>
              <a:ext uri="{FF2B5EF4-FFF2-40B4-BE49-F238E27FC236}">
                <a16:creationId xmlns:a16="http://schemas.microsoft.com/office/drawing/2014/main" id="{D929E1FE-5848-4875-AC36-671DF798BDB4}"/>
              </a:ext>
            </a:extLst>
          </p:cNvPr>
          <p:cNvSpPr/>
          <p:nvPr/>
        </p:nvSpPr>
        <p:spPr>
          <a:xfrm>
            <a:off x="6213856" y="2581734"/>
            <a:ext cx="978408" cy="484632"/>
          </a:xfrm>
          <a:prstGeom prst="rightArrow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: abgerundete Ecken 16">
            <a:extLst>
              <a:ext uri="{FF2B5EF4-FFF2-40B4-BE49-F238E27FC236}">
                <a16:creationId xmlns:a16="http://schemas.microsoft.com/office/drawing/2014/main" id="{05A207F7-27EE-4084-BABE-664A0A09CE8A}"/>
              </a:ext>
            </a:extLst>
          </p:cNvPr>
          <p:cNvSpPr/>
          <p:nvPr/>
        </p:nvSpPr>
        <p:spPr>
          <a:xfrm>
            <a:off x="7192264" y="2124256"/>
            <a:ext cx="2630658" cy="1493180"/>
          </a:xfrm>
          <a:prstGeom prst="round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: abgerundete Ecken 17">
            <a:extLst>
              <a:ext uri="{FF2B5EF4-FFF2-40B4-BE49-F238E27FC236}">
                <a16:creationId xmlns:a16="http://schemas.microsoft.com/office/drawing/2014/main" id="{D4DA94DA-E8E9-465C-A602-995DB3CB27B5}"/>
              </a:ext>
            </a:extLst>
          </p:cNvPr>
          <p:cNvSpPr/>
          <p:nvPr/>
        </p:nvSpPr>
        <p:spPr>
          <a:xfrm>
            <a:off x="3249637" y="2727459"/>
            <a:ext cx="560170" cy="522178"/>
          </a:xfrm>
          <a:prstGeom prst="roundRect">
            <a:avLst/>
          </a:prstGeom>
          <a:noFill/>
          <a:ln w="508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AF99CABB-23B8-4F77-980E-6863A8E6810A}"/>
              </a:ext>
            </a:extLst>
          </p:cNvPr>
          <p:cNvSpPr txBox="1"/>
          <p:nvPr/>
        </p:nvSpPr>
        <p:spPr>
          <a:xfrm>
            <a:off x="4894389" y="4045067"/>
            <a:ext cx="2403222" cy="369332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de-DE" b="1" dirty="0" err="1">
                <a:solidFill>
                  <a:schemeClr val="accent6">
                    <a:lumMod val="75000"/>
                  </a:schemeClr>
                </a:solidFill>
              </a:rPr>
              <a:t>Crucial</a:t>
            </a:r>
            <a:r>
              <a:rPr lang="de-DE" b="1" dirty="0">
                <a:solidFill>
                  <a:schemeClr val="accent6">
                    <a:lumMod val="75000"/>
                  </a:schemeClr>
                </a:solidFill>
              </a:rPr>
              <a:t> Design </a:t>
            </a:r>
            <a:r>
              <a:rPr lang="de-DE" b="1" dirty="0" err="1">
                <a:solidFill>
                  <a:schemeClr val="accent6">
                    <a:lumMod val="75000"/>
                  </a:schemeClr>
                </a:solidFill>
              </a:rPr>
              <a:t>Choices</a:t>
            </a:r>
            <a:endParaRPr lang="de-DE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5" name="Verbinder: gewinkelt 4">
            <a:extLst>
              <a:ext uri="{FF2B5EF4-FFF2-40B4-BE49-F238E27FC236}">
                <a16:creationId xmlns:a16="http://schemas.microsoft.com/office/drawing/2014/main" id="{90D0821F-E5B9-4AE5-8C53-DCEB3B8272D4}"/>
              </a:ext>
            </a:extLst>
          </p:cNvPr>
          <p:cNvCxnSpPr>
            <a:cxnSpLocks/>
            <a:stCxn id="19" idx="0"/>
            <a:endCxn id="17" idx="2"/>
          </p:cNvCxnSpPr>
          <p:nvPr/>
        </p:nvCxnSpPr>
        <p:spPr>
          <a:xfrm rot="5400000" flipH="1" flipV="1">
            <a:off x="7087981" y="2625456"/>
            <a:ext cx="427631" cy="2411593"/>
          </a:xfrm>
          <a:prstGeom prst="bentConnector3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Verbinder: gewinkelt 22">
            <a:extLst>
              <a:ext uri="{FF2B5EF4-FFF2-40B4-BE49-F238E27FC236}">
                <a16:creationId xmlns:a16="http://schemas.microsoft.com/office/drawing/2014/main" id="{43A3B866-D0DC-4363-A1B3-E482045026BC}"/>
              </a:ext>
            </a:extLst>
          </p:cNvPr>
          <p:cNvCxnSpPr>
            <a:cxnSpLocks/>
            <a:stCxn id="19" idx="0"/>
            <a:endCxn id="18" idx="2"/>
          </p:cNvCxnSpPr>
          <p:nvPr/>
        </p:nvCxnSpPr>
        <p:spPr>
          <a:xfrm rot="16200000" flipV="1">
            <a:off x="4415146" y="2364213"/>
            <a:ext cx="795430" cy="2566278"/>
          </a:xfrm>
          <a:prstGeom prst="bentConnector3">
            <a:avLst>
              <a:gd name="adj1" fmla="val 27009"/>
            </a:avLst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5" name="Rechteck: abgerundete Ecken 34">
            <a:extLst>
              <a:ext uri="{FF2B5EF4-FFF2-40B4-BE49-F238E27FC236}">
                <a16:creationId xmlns:a16="http://schemas.microsoft.com/office/drawing/2014/main" id="{D15889E0-25B3-4137-8A02-D8C9C4EBE428}"/>
              </a:ext>
            </a:extLst>
          </p:cNvPr>
          <p:cNvSpPr/>
          <p:nvPr/>
        </p:nvSpPr>
        <p:spPr>
          <a:xfrm>
            <a:off x="1458451" y="4638431"/>
            <a:ext cx="9869714" cy="2081683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739D0F32-8CBB-4985-88CE-E03EFEBF77B7}"/>
              </a:ext>
            </a:extLst>
          </p:cNvPr>
          <p:cNvSpPr txBox="1"/>
          <p:nvPr/>
        </p:nvSpPr>
        <p:spPr>
          <a:xfrm>
            <a:off x="5878039" y="6186252"/>
            <a:ext cx="5015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chemeClr val="accent6">
                    <a:lumMod val="75000"/>
                  </a:schemeClr>
                </a:solidFill>
              </a:rPr>
              <a:t>Symplectic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6">
                    <a:lumMod val="75000"/>
                  </a:schemeClr>
                </a:solidFill>
              </a:rPr>
              <a:t>integrator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6">
                    <a:lumMod val="75000"/>
                  </a:schemeClr>
                </a:solidFill>
              </a:rPr>
              <a:t>respects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6">
                    <a:lumMod val="75000"/>
                  </a:schemeClr>
                </a:solidFill>
              </a:rPr>
              <a:t>conservation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6">
                    <a:lumMod val="75000"/>
                  </a:schemeClr>
                </a:solidFill>
              </a:rPr>
              <a:t>laws</a:t>
            </a:r>
            <a:endParaRPr lang="de-D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706F7FDA-C6CC-4BB1-8CF1-A0E9FDD2E4DC}"/>
              </a:ext>
            </a:extLst>
          </p:cNvPr>
          <p:cNvSpPr txBox="1"/>
          <p:nvPr/>
        </p:nvSpPr>
        <p:spPr>
          <a:xfrm>
            <a:off x="1693766" y="4760686"/>
            <a:ext cx="763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naive:</a:t>
            </a: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98DCA3F1-BAE3-405E-9713-8D03CCD1F863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1847271" y="5240588"/>
            <a:ext cx="3060303" cy="238323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9F1559CD-6AD7-4342-A9CC-B5F49433E016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1820680" y="5590447"/>
            <a:ext cx="3086894" cy="238323"/>
          </a:xfrm>
          <a:prstGeom prst="rect">
            <a:avLst/>
          </a:prstGeom>
        </p:spPr>
      </p:pic>
      <p:sp>
        <p:nvSpPr>
          <p:cNvPr id="29" name="Textfeld 28">
            <a:extLst>
              <a:ext uri="{FF2B5EF4-FFF2-40B4-BE49-F238E27FC236}">
                <a16:creationId xmlns:a16="http://schemas.microsoft.com/office/drawing/2014/main" id="{4866AF8A-E8FF-4417-9C5E-27A8D069990B}"/>
              </a:ext>
            </a:extLst>
          </p:cNvPr>
          <p:cNvSpPr txBox="1"/>
          <p:nvPr/>
        </p:nvSpPr>
        <p:spPr>
          <a:xfrm>
            <a:off x="2342113" y="5909866"/>
            <a:ext cx="1486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Don’t do this!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C2F5E29B-F58B-4B20-8B96-C98BAC93FA7F}"/>
              </a:ext>
            </a:extLst>
          </p:cNvPr>
          <p:cNvSpPr txBox="1"/>
          <p:nvPr/>
        </p:nvSpPr>
        <p:spPr>
          <a:xfrm>
            <a:off x="5467480" y="4760686"/>
            <a:ext cx="142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much better:</a:t>
            </a:r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4DC2F17B-2B93-4A20-98CA-8177BA4DCF20}"/>
              </a:ext>
            </a:extLst>
          </p:cNvPr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5791143" y="5169233"/>
            <a:ext cx="4303713" cy="238323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C895AABC-CD5C-4623-8C9A-6B0F842B04EA}"/>
              </a:ext>
            </a:extLst>
          </p:cNvPr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5791143" y="5539232"/>
            <a:ext cx="3800078" cy="238323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C1AA6338-227F-4A72-9687-E8B1BC46AC10}"/>
              </a:ext>
            </a:extLst>
          </p:cNvPr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5791143" y="5901392"/>
            <a:ext cx="5189141" cy="238323"/>
          </a:xfrm>
          <a:prstGeom prst="rect">
            <a:avLst/>
          </a:prstGeom>
        </p:spPr>
      </p:pic>
      <p:sp>
        <p:nvSpPr>
          <p:cNvPr id="40" name="Foliennummernplatzhalter 39">
            <a:extLst>
              <a:ext uri="{FF2B5EF4-FFF2-40B4-BE49-F238E27FC236}">
                <a16:creationId xmlns:a16="http://schemas.microsoft.com/office/drawing/2014/main" id="{773CE649-B0DA-4240-BEF0-54CA49003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76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35" grpId="0" animBg="1"/>
      <p:bldP spid="20" grpId="0"/>
      <p:bldP spid="26" grpId="0"/>
      <p:bldP spid="29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e 4">
            <a:extLst>
              <a:ext uri="{FF2B5EF4-FFF2-40B4-BE49-F238E27FC236}">
                <a16:creationId xmlns:a16="http://schemas.microsoft.com/office/drawing/2014/main" id="{4AAF7AD5-576D-4B76-8EEF-45B2E7AA6F0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3542247"/>
              </p:ext>
            </p:extLst>
          </p:nvPr>
        </p:nvGraphicFramePr>
        <p:xfrm>
          <a:off x="1371600" y="1364566"/>
          <a:ext cx="10675257" cy="49799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0400">
                  <a:extLst>
                    <a:ext uri="{9D8B030D-6E8A-4147-A177-3AD203B41FA5}">
                      <a16:colId xmlns:a16="http://schemas.microsoft.com/office/drawing/2014/main" val="1588559028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2688136723"/>
                    </a:ext>
                  </a:extLst>
                </a:gridCol>
                <a:gridCol w="4274457">
                  <a:extLst>
                    <a:ext uri="{9D8B030D-6E8A-4147-A177-3AD203B41FA5}">
                      <a16:colId xmlns:a16="http://schemas.microsoft.com/office/drawing/2014/main" val="1763101002"/>
                    </a:ext>
                  </a:extLst>
                </a:gridCol>
              </a:tblGrid>
              <a:tr h="407963">
                <a:tc>
                  <a:txBody>
                    <a:bodyPr/>
                    <a:lstStyle/>
                    <a:p>
                      <a:r>
                        <a:rPr lang="de-DE" dirty="0"/>
                        <a:t>Interaction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QM </a:t>
                      </a:r>
                      <a:r>
                        <a:rPr lang="de-DE" dirty="0" err="1"/>
                        <a:t>fundamentals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MD </a:t>
                      </a:r>
                      <a:r>
                        <a:rPr lang="de-DE" dirty="0" err="1"/>
                        <a:t>modelation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73717"/>
                  </a:ext>
                </a:extLst>
              </a:tr>
              <a:tr h="768566">
                <a:tc>
                  <a:txBody>
                    <a:bodyPr/>
                    <a:lstStyle/>
                    <a:p>
                      <a:pPr algn="ctr"/>
                      <a:r>
                        <a:rPr lang="de-DE" b="1" dirty="0"/>
                        <a:t>Chemical </a:t>
                      </a:r>
                      <a:r>
                        <a:rPr lang="de-DE" b="1" dirty="0" err="1"/>
                        <a:t>bonds</a:t>
                      </a:r>
                      <a:endParaRPr lang="de-DE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err="1"/>
                        <a:t>Molecular</a:t>
                      </a:r>
                      <a:r>
                        <a:rPr lang="de-DE" dirty="0"/>
                        <a:t> bond-orbitals /</a:t>
                      </a:r>
                      <a:r>
                        <a:rPr lang="de-DE" dirty="0" err="1"/>
                        <a:t>electron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localization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Spring</a:t>
                      </a:r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235621"/>
                  </a:ext>
                </a:extLst>
              </a:tr>
              <a:tr h="1171575">
                <a:tc>
                  <a:txBody>
                    <a:bodyPr/>
                    <a:lstStyle/>
                    <a:p>
                      <a:pPr algn="ctr"/>
                      <a:r>
                        <a:rPr lang="de-DE" b="1" dirty="0"/>
                        <a:t>Van der Waals </a:t>
                      </a:r>
                      <a:r>
                        <a:rPr lang="de-DE" b="1" dirty="0" err="1"/>
                        <a:t>forces</a:t>
                      </a:r>
                      <a:endParaRPr lang="de-DE" b="1" dirty="0"/>
                    </a:p>
                    <a:p>
                      <a:pPr algn="ctr"/>
                      <a:r>
                        <a:rPr lang="de-DE" b="1" dirty="0"/>
                        <a:t>(non-</a:t>
                      </a:r>
                      <a:r>
                        <a:rPr lang="de-DE" b="1" dirty="0" err="1"/>
                        <a:t>bonded</a:t>
                      </a:r>
                      <a:r>
                        <a:rPr lang="de-DE" b="1" dirty="0"/>
                        <a:t> </a:t>
                      </a:r>
                      <a:r>
                        <a:rPr lang="de-DE" b="1" dirty="0" err="1"/>
                        <a:t>interactions</a:t>
                      </a:r>
                      <a:r>
                        <a:rPr lang="de-DE" b="1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err="1"/>
                        <a:t>Induced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dipoles</a:t>
                      </a:r>
                      <a:r>
                        <a:rPr lang="de-DE" dirty="0"/>
                        <a:t>;</a:t>
                      </a:r>
                    </a:p>
                    <a:p>
                      <a:pPr algn="ctr"/>
                      <a:r>
                        <a:rPr lang="de-DE" dirty="0" err="1"/>
                        <a:t>Electron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cloud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repulsion</a:t>
                      </a:r>
                      <a:r>
                        <a:rPr lang="de-DE" dirty="0"/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Lennard-Jones potential</a:t>
                      </a:r>
                    </a:p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5044429"/>
                  </a:ext>
                </a:extLst>
              </a:tr>
              <a:tr h="1042988">
                <a:tc>
                  <a:txBody>
                    <a:bodyPr/>
                    <a:lstStyle/>
                    <a:p>
                      <a:pPr algn="ctr"/>
                      <a:r>
                        <a:rPr lang="de-DE" b="1" dirty="0" err="1"/>
                        <a:t>Electrostatic</a:t>
                      </a:r>
                      <a:r>
                        <a:rPr lang="de-DE" b="1" dirty="0"/>
                        <a:t> </a:t>
                      </a:r>
                      <a:r>
                        <a:rPr lang="de-DE" b="1" dirty="0" err="1"/>
                        <a:t>interaction</a:t>
                      </a:r>
                      <a:endParaRPr lang="de-DE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QEM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Coulomb potential: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6507832"/>
                  </a:ext>
                </a:extLst>
              </a:tr>
              <a:tr h="1168717">
                <a:tc>
                  <a:txBody>
                    <a:bodyPr/>
                    <a:lstStyle/>
                    <a:p>
                      <a:pPr algn="ctr"/>
                      <a:r>
                        <a:rPr lang="de-DE" b="1" i="0" dirty="0" err="1"/>
                        <a:t>Dihedrals</a:t>
                      </a:r>
                      <a:endParaRPr lang="de-DE" b="1" i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1387534"/>
                  </a:ext>
                </a:extLst>
              </a:tr>
            </a:tbl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03A4024E-BC35-4413-87B3-06C3AFFA0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678766"/>
          </a:xfrm>
        </p:spPr>
        <p:txBody>
          <a:bodyPr>
            <a:normAutofit fontScale="90000"/>
          </a:bodyPr>
          <a:lstStyle/>
          <a:p>
            <a:r>
              <a:rPr lang="en-US" noProof="0" dirty="0"/>
              <a:t>Potentials in MD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8A602D5-63A5-471A-8F2D-57B68866F78F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7890669" y="2420517"/>
            <a:ext cx="2137767" cy="29606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89D7476E-47AE-43EC-A37E-25051270F3D5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890669" y="3464403"/>
            <a:ext cx="2939256" cy="571897"/>
          </a:xfrm>
          <a:prstGeom prst="rect">
            <a:avLst/>
          </a:prstGeom>
        </p:spPr>
      </p:pic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58DB7CC2-58A8-4E2D-ACC6-8AEA642DF353}"/>
              </a:ext>
            </a:extLst>
          </p:cNvPr>
          <p:cNvGrpSpPr/>
          <p:nvPr/>
        </p:nvGrpSpPr>
        <p:grpSpPr>
          <a:xfrm>
            <a:off x="11004208" y="3095242"/>
            <a:ext cx="942975" cy="904577"/>
            <a:chOff x="10972800" y="3986213"/>
            <a:chExt cx="942975" cy="904577"/>
          </a:xfrm>
        </p:grpSpPr>
        <p:cxnSp>
          <p:nvCxnSpPr>
            <p:cNvPr id="13" name="Gerade Verbindung mit Pfeil 12">
              <a:extLst>
                <a:ext uri="{FF2B5EF4-FFF2-40B4-BE49-F238E27FC236}">
                  <a16:creationId xmlns:a16="http://schemas.microsoft.com/office/drawing/2014/main" id="{1A0586DB-19FB-4666-BE26-50A760CE4AC6}"/>
                </a:ext>
              </a:extLst>
            </p:cNvPr>
            <p:cNvCxnSpPr/>
            <p:nvPr/>
          </p:nvCxnSpPr>
          <p:spPr>
            <a:xfrm flipV="1">
              <a:off x="11244263" y="3986213"/>
              <a:ext cx="0" cy="80334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mit Pfeil 14">
              <a:extLst>
                <a:ext uri="{FF2B5EF4-FFF2-40B4-BE49-F238E27FC236}">
                  <a16:creationId xmlns:a16="http://schemas.microsoft.com/office/drawing/2014/main" id="{970CE903-9F67-406D-B9F0-3AF3B8744117}"/>
                </a:ext>
              </a:extLst>
            </p:cNvPr>
            <p:cNvCxnSpPr/>
            <p:nvPr/>
          </p:nvCxnSpPr>
          <p:spPr>
            <a:xfrm>
              <a:off x="10972800" y="4572000"/>
              <a:ext cx="92868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29887D41-0F9F-4C9C-882C-CD3A40D0761A}"/>
                </a:ext>
              </a:extLst>
            </p:cNvPr>
            <p:cNvSpPr/>
            <p:nvPr/>
          </p:nvSpPr>
          <p:spPr>
            <a:xfrm>
              <a:off x="11301413" y="3986213"/>
              <a:ext cx="614362" cy="904577"/>
            </a:xfrm>
            <a:custGeom>
              <a:avLst/>
              <a:gdLst>
                <a:gd name="connsiteX0" fmla="*/ 0 w 614362"/>
                <a:gd name="connsiteY0" fmla="*/ 0 h 904577"/>
                <a:gd name="connsiteX1" fmla="*/ 128587 w 614362"/>
                <a:gd name="connsiteY1" fmla="*/ 871537 h 904577"/>
                <a:gd name="connsiteX2" fmla="*/ 357187 w 614362"/>
                <a:gd name="connsiteY2" fmla="*/ 714375 h 904577"/>
                <a:gd name="connsiteX3" fmla="*/ 614362 w 614362"/>
                <a:gd name="connsiteY3" fmla="*/ 642937 h 904577"/>
                <a:gd name="connsiteX4" fmla="*/ 614362 w 614362"/>
                <a:gd name="connsiteY4" fmla="*/ 642937 h 904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4362" h="904577">
                  <a:moveTo>
                    <a:pt x="0" y="0"/>
                  </a:moveTo>
                  <a:cubicBezTo>
                    <a:pt x="34528" y="376237"/>
                    <a:pt x="69056" y="752475"/>
                    <a:pt x="128587" y="871537"/>
                  </a:cubicBezTo>
                  <a:cubicBezTo>
                    <a:pt x="188118" y="990600"/>
                    <a:pt x="276225" y="752475"/>
                    <a:pt x="357187" y="714375"/>
                  </a:cubicBezTo>
                  <a:cubicBezTo>
                    <a:pt x="438150" y="676275"/>
                    <a:pt x="614362" y="642937"/>
                    <a:pt x="614362" y="642937"/>
                  </a:cubicBezTo>
                  <a:lnTo>
                    <a:pt x="614362" y="642937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1ACF57E7-6EC3-4BC1-905C-2878DD9B85F8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7890669" y="4602427"/>
            <a:ext cx="1115219" cy="336947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5F1954BD-4096-438B-B568-EC73C09E20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29925" y="5237593"/>
            <a:ext cx="1171914" cy="1085397"/>
          </a:xfrm>
          <a:prstGeom prst="rect">
            <a:avLst/>
          </a:prstGeom>
        </p:spPr>
      </p:pic>
      <p:sp>
        <p:nvSpPr>
          <p:cNvPr id="17" name="Ellipse 16">
            <a:extLst>
              <a:ext uri="{FF2B5EF4-FFF2-40B4-BE49-F238E27FC236}">
                <a16:creationId xmlns:a16="http://schemas.microsoft.com/office/drawing/2014/main" id="{5C32C665-E0CE-4E1B-AE13-A0ACFA1663C2}"/>
              </a:ext>
            </a:extLst>
          </p:cNvPr>
          <p:cNvSpPr/>
          <p:nvPr/>
        </p:nvSpPr>
        <p:spPr>
          <a:xfrm>
            <a:off x="9680093" y="4684994"/>
            <a:ext cx="348343" cy="33694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5E99408F-0216-4BB7-AEDB-D3873744975D}"/>
              </a:ext>
            </a:extLst>
          </p:cNvPr>
          <p:cNvSpPr/>
          <p:nvPr/>
        </p:nvSpPr>
        <p:spPr>
          <a:xfrm>
            <a:off x="9996996" y="4344662"/>
            <a:ext cx="348343" cy="33694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-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3E4079FA-4FD4-40C0-AC7D-60BA212B0624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7892080" y="5283092"/>
            <a:ext cx="2622748" cy="248841"/>
          </a:xfrm>
          <a:prstGeom prst="rect">
            <a:avLst/>
          </a:prstGeom>
        </p:spPr>
      </p:pic>
      <p:sp>
        <p:nvSpPr>
          <p:cNvPr id="27" name="Foliennummernplatzhalter 26">
            <a:extLst>
              <a:ext uri="{FF2B5EF4-FFF2-40B4-BE49-F238E27FC236}">
                <a16:creationId xmlns:a16="http://schemas.microsoft.com/office/drawing/2014/main" id="{562E5FED-E850-4C85-9867-8AE9EAD84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8</a:t>
            </a:fld>
            <a:endParaRPr lang="en-US" dirty="0"/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3E74B133-0B73-4B34-BB8D-1941BB86CC80}"/>
              </a:ext>
            </a:extLst>
          </p:cNvPr>
          <p:cNvGrpSpPr/>
          <p:nvPr/>
        </p:nvGrpSpPr>
        <p:grpSpPr>
          <a:xfrm rot="20607126">
            <a:off x="9255016" y="1817313"/>
            <a:ext cx="1141154" cy="706649"/>
            <a:chOff x="10448899" y="2009937"/>
            <a:chExt cx="1141154" cy="706649"/>
          </a:xfrm>
        </p:grpSpPr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885B91D2-17D8-4564-8CC4-26F1A5D80A9D}"/>
                </a:ext>
              </a:extLst>
            </p:cNvPr>
            <p:cNvSpPr/>
            <p:nvPr/>
          </p:nvSpPr>
          <p:spPr>
            <a:xfrm rot="1601278">
              <a:off x="10504092" y="2254432"/>
              <a:ext cx="922528" cy="171012"/>
            </a:xfrm>
            <a:custGeom>
              <a:avLst/>
              <a:gdLst>
                <a:gd name="connsiteX0" fmla="*/ 0 w 1129553"/>
                <a:gd name="connsiteY0" fmla="*/ 0 h 398033"/>
                <a:gd name="connsiteX1" fmla="*/ 107577 w 1129553"/>
                <a:gd name="connsiteY1" fmla="*/ 355003 h 398033"/>
                <a:gd name="connsiteX2" fmla="*/ 204396 w 1129553"/>
                <a:gd name="connsiteY2" fmla="*/ 0 h 398033"/>
                <a:gd name="connsiteX3" fmla="*/ 365760 w 1129553"/>
                <a:gd name="connsiteY3" fmla="*/ 387276 h 398033"/>
                <a:gd name="connsiteX4" fmla="*/ 451822 w 1129553"/>
                <a:gd name="connsiteY4" fmla="*/ 0 h 398033"/>
                <a:gd name="connsiteX5" fmla="*/ 613186 w 1129553"/>
                <a:gd name="connsiteY5" fmla="*/ 387276 h 398033"/>
                <a:gd name="connsiteX6" fmla="*/ 720763 w 1129553"/>
                <a:gd name="connsiteY6" fmla="*/ 0 h 398033"/>
                <a:gd name="connsiteX7" fmla="*/ 860612 w 1129553"/>
                <a:gd name="connsiteY7" fmla="*/ 387276 h 398033"/>
                <a:gd name="connsiteX8" fmla="*/ 968189 w 1129553"/>
                <a:gd name="connsiteY8" fmla="*/ 0 h 398033"/>
                <a:gd name="connsiteX9" fmla="*/ 1129553 w 1129553"/>
                <a:gd name="connsiteY9" fmla="*/ 398033 h 398033"/>
                <a:gd name="connsiteX10" fmla="*/ 1129553 w 1129553"/>
                <a:gd name="connsiteY10" fmla="*/ 398033 h 398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29553" h="398033">
                  <a:moveTo>
                    <a:pt x="0" y="0"/>
                  </a:moveTo>
                  <a:lnTo>
                    <a:pt x="107577" y="355003"/>
                  </a:lnTo>
                  <a:lnTo>
                    <a:pt x="204396" y="0"/>
                  </a:lnTo>
                  <a:lnTo>
                    <a:pt x="365760" y="387276"/>
                  </a:lnTo>
                  <a:lnTo>
                    <a:pt x="451822" y="0"/>
                  </a:lnTo>
                  <a:lnTo>
                    <a:pt x="613186" y="387276"/>
                  </a:lnTo>
                  <a:lnTo>
                    <a:pt x="720763" y="0"/>
                  </a:lnTo>
                  <a:lnTo>
                    <a:pt x="860612" y="387276"/>
                  </a:lnTo>
                  <a:lnTo>
                    <a:pt x="968189" y="0"/>
                  </a:lnTo>
                  <a:lnTo>
                    <a:pt x="1129553" y="398033"/>
                  </a:lnTo>
                  <a:lnTo>
                    <a:pt x="1129553" y="398033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C3FE6F48-6346-45F3-8109-3C419F39D5FB}"/>
                </a:ext>
              </a:extLst>
            </p:cNvPr>
            <p:cNvSpPr/>
            <p:nvPr/>
          </p:nvSpPr>
          <p:spPr>
            <a:xfrm>
              <a:off x="11241710" y="2379639"/>
              <a:ext cx="348343" cy="33694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E0A0DB45-F42A-4F52-B1B3-18DA8334843A}"/>
                </a:ext>
              </a:extLst>
            </p:cNvPr>
            <p:cNvSpPr/>
            <p:nvPr/>
          </p:nvSpPr>
          <p:spPr>
            <a:xfrm>
              <a:off x="10448899" y="2009937"/>
              <a:ext cx="348343" cy="33694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E1D3D226-35BC-47BF-9B4C-B9A6DCD213EB}"/>
              </a:ext>
            </a:extLst>
          </p:cNvPr>
          <p:cNvCxnSpPr>
            <a:cxnSpLocks/>
          </p:cNvCxnSpPr>
          <p:nvPr/>
        </p:nvCxnSpPr>
        <p:spPr>
          <a:xfrm flipV="1">
            <a:off x="8372675" y="5574965"/>
            <a:ext cx="0" cy="6752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>
            <a:extLst>
              <a:ext uri="{FF2B5EF4-FFF2-40B4-BE49-F238E27FC236}">
                <a16:creationId xmlns:a16="http://schemas.microsoft.com/office/drawing/2014/main" id="{72D58967-CD9E-4AAD-9594-F06A2C6B06C4}"/>
              </a:ext>
            </a:extLst>
          </p:cNvPr>
          <p:cNvCxnSpPr/>
          <p:nvPr/>
        </p:nvCxnSpPr>
        <p:spPr>
          <a:xfrm>
            <a:off x="8249327" y="6130344"/>
            <a:ext cx="92868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E9DFC30F-FBA1-4333-81A2-A314A781F6BF}"/>
              </a:ext>
            </a:extLst>
          </p:cNvPr>
          <p:cNvSpPr/>
          <p:nvPr/>
        </p:nvSpPr>
        <p:spPr>
          <a:xfrm>
            <a:off x="8369449" y="5733770"/>
            <a:ext cx="616848" cy="436389"/>
          </a:xfrm>
          <a:custGeom>
            <a:avLst/>
            <a:gdLst>
              <a:gd name="connsiteX0" fmla="*/ 0 w 616848"/>
              <a:gd name="connsiteY0" fmla="*/ 408846 h 436389"/>
              <a:gd name="connsiteX1" fmla="*/ 107577 w 616848"/>
              <a:gd name="connsiteY1" fmla="*/ 56 h 436389"/>
              <a:gd name="connsiteX2" fmla="*/ 268942 w 616848"/>
              <a:gd name="connsiteY2" fmla="*/ 376574 h 436389"/>
              <a:gd name="connsiteX3" fmla="*/ 419549 w 616848"/>
              <a:gd name="connsiteY3" fmla="*/ 56 h 436389"/>
              <a:gd name="connsiteX4" fmla="*/ 602429 w 616848"/>
              <a:gd name="connsiteY4" fmla="*/ 398089 h 436389"/>
              <a:gd name="connsiteX5" fmla="*/ 591671 w 616848"/>
              <a:gd name="connsiteY5" fmla="*/ 398089 h 436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6848" h="436389">
                <a:moveTo>
                  <a:pt x="0" y="408846"/>
                </a:moveTo>
                <a:cubicBezTo>
                  <a:pt x="31376" y="207140"/>
                  <a:pt x="62753" y="5435"/>
                  <a:pt x="107577" y="56"/>
                </a:cubicBezTo>
                <a:cubicBezTo>
                  <a:pt x="152401" y="-5323"/>
                  <a:pt x="216947" y="376574"/>
                  <a:pt x="268942" y="376574"/>
                </a:cubicBezTo>
                <a:cubicBezTo>
                  <a:pt x="320937" y="376574"/>
                  <a:pt x="363968" y="-3530"/>
                  <a:pt x="419549" y="56"/>
                </a:cubicBezTo>
                <a:cubicBezTo>
                  <a:pt x="475130" y="3642"/>
                  <a:pt x="602429" y="398089"/>
                  <a:pt x="602429" y="398089"/>
                </a:cubicBezTo>
                <a:cubicBezTo>
                  <a:pt x="631116" y="464428"/>
                  <a:pt x="611393" y="431258"/>
                  <a:pt x="591671" y="39808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Gerade Verbindung mit Pfeil 29">
            <a:extLst>
              <a:ext uri="{FF2B5EF4-FFF2-40B4-BE49-F238E27FC236}">
                <a16:creationId xmlns:a16="http://schemas.microsoft.com/office/drawing/2014/main" id="{4AF36C7B-41E9-4F05-8F09-D1E7E313FCCB}"/>
              </a:ext>
            </a:extLst>
          </p:cNvPr>
          <p:cNvCxnSpPr/>
          <p:nvPr/>
        </p:nvCxnSpPr>
        <p:spPr>
          <a:xfrm flipV="1">
            <a:off x="11041685" y="4189249"/>
            <a:ext cx="0" cy="8033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mit Pfeil 30">
            <a:extLst>
              <a:ext uri="{FF2B5EF4-FFF2-40B4-BE49-F238E27FC236}">
                <a16:creationId xmlns:a16="http://schemas.microsoft.com/office/drawing/2014/main" id="{6C18A8B5-CDC9-4F98-8A6B-83F128AB7452}"/>
              </a:ext>
            </a:extLst>
          </p:cNvPr>
          <p:cNvCxnSpPr/>
          <p:nvPr/>
        </p:nvCxnSpPr>
        <p:spPr>
          <a:xfrm>
            <a:off x="10797242" y="4388041"/>
            <a:ext cx="92868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822B28E0-5598-4D41-8860-FC3AE3811463}"/>
              </a:ext>
            </a:extLst>
          </p:cNvPr>
          <p:cNvSpPr/>
          <p:nvPr/>
        </p:nvSpPr>
        <p:spPr>
          <a:xfrm>
            <a:off x="11103429" y="4405341"/>
            <a:ext cx="653142" cy="573059"/>
          </a:xfrm>
          <a:custGeom>
            <a:avLst/>
            <a:gdLst>
              <a:gd name="connsiteX0" fmla="*/ 0 w 653142"/>
              <a:gd name="connsiteY0" fmla="*/ 573059 h 573059"/>
              <a:gd name="connsiteX1" fmla="*/ 130628 w 653142"/>
              <a:gd name="connsiteY1" fmla="*/ 79573 h 573059"/>
              <a:gd name="connsiteX2" fmla="*/ 653142 w 653142"/>
              <a:gd name="connsiteY2" fmla="*/ 7002 h 573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3142" h="573059">
                <a:moveTo>
                  <a:pt x="0" y="573059"/>
                </a:moveTo>
                <a:cubicBezTo>
                  <a:pt x="10885" y="373487"/>
                  <a:pt x="21771" y="173916"/>
                  <a:pt x="130628" y="79573"/>
                </a:cubicBezTo>
                <a:cubicBezTo>
                  <a:pt x="239485" y="-14770"/>
                  <a:pt x="446313" y="-3884"/>
                  <a:pt x="653142" y="700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Gerade Verbindung mit Pfeil 33">
            <a:extLst>
              <a:ext uri="{FF2B5EF4-FFF2-40B4-BE49-F238E27FC236}">
                <a16:creationId xmlns:a16="http://schemas.microsoft.com/office/drawing/2014/main" id="{B7894093-C49B-4E2F-BA1A-C044444B69C6}"/>
              </a:ext>
            </a:extLst>
          </p:cNvPr>
          <p:cNvCxnSpPr/>
          <p:nvPr/>
        </p:nvCxnSpPr>
        <p:spPr>
          <a:xfrm flipV="1">
            <a:off x="11190955" y="1959458"/>
            <a:ext cx="0" cy="8033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mit Pfeil 34">
            <a:extLst>
              <a:ext uri="{FF2B5EF4-FFF2-40B4-BE49-F238E27FC236}">
                <a16:creationId xmlns:a16="http://schemas.microsoft.com/office/drawing/2014/main" id="{27536FE9-CD62-4FA5-9BF8-3B59C0FCE2E3}"/>
              </a:ext>
            </a:extLst>
          </p:cNvPr>
          <p:cNvCxnSpPr/>
          <p:nvPr/>
        </p:nvCxnSpPr>
        <p:spPr>
          <a:xfrm>
            <a:off x="10736758" y="2539345"/>
            <a:ext cx="92868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Freihandform: Form 36">
            <a:extLst>
              <a:ext uri="{FF2B5EF4-FFF2-40B4-BE49-F238E27FC236}">
                <a16:creationId xmlns:a16="http://schemas.microsoft.com/office/drawing/2014/main" id="{6983D8EB-968E-4903-A43C-B5B5CA67EFFB}"/>
              </a:ext>
            </a:extLst>
          </p:cNvPr>
          <p:cNvSpPr/>
          <p:nvPr/>
        </p:nvSpPr>
        <p:spPr>
          <a:xfrm>
            <a:off x="10843708" y="1952140"/>
            <a:ext cx="685483" cy="609041"/>
          </a:xfrm>
          <a:custGeom>
            <a:avLst/>
            <a:gdLst>
              <a:gd name="connsiteX0" fmla="*/ 0 w 685483"/>
              <a:gd name="connsiteY0" fmla="*/ 27267 h 609041"/>
              <a:gd name="connsiteX1" fmla="*/ 150607 w 685483"/>
              <a:gd name="connsiteY1" fmla="*/ 468331 h 609041"/>
              <a:gd name="connsiteX2" fmla="*/ 344245 w 685483"/>
              <a:gd name="connsiteY2" fmla="*/ 608180 h 609041"/>
              <a:gd name="connsiteX3" fmla="*/ 516367 w 685483"/>
              <a:gd name="connsiteY3" fmla="*/ 500604 h 609041"/>
              <a:gd name="connsiteX4" fmla="*/ 666974 w 685483"/>
              <a:gd name="connsiteY4" fmla="*/ 38025 h 609041"/>
              <a:gd name="connsiteX5" fmla="*/ 677732 w 685483"/>
              <a:gd name="connsiteY5" fmla="*/ 59540 h 609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5483" h="609041">
                <a:moveTo>
                  <a:pt x="0" y="27267"/>
                </a:moveTo>
                <a:cubicBezTo>
                  <a:pt x="46616" y="199389"/>
                  <a:pt x="93233" y="371512"/>
                  <a:pt x="150607" y="468331"/>
                </a:cubicBezTo>
                <a:cubicBezTo>
                  <a:pt x="207981" y="565150"/>
                  <a:pt x="283285" y="602801"/>
                  <a:pt x="344245" y="608180"/>
                </a:cubicBezTo>
                <a:cubicBezTo>
                  <a:pt x="405205" y="613559"/>
                  <a:pt x="462579" y="595630"/>
                  <a:pt x="516367" y="500604"/>
                </a:cubicBezTo>
                <a:cubicBezTo>
                  <a:pt x="570155" y="405578"/>
                  <a:pt x="666974" y="38025"/>
                  <a:pt x="666974" y="38025"/>
                </a:cubicBezTo>
                <a:cubicBezTo>
                  <a:pt x="693868" y="-35486"/>
                  <a:pt x="685800" y="12027"/>
                  <a:pt x="677732" y="5954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7658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C89EA62-F38E-4285-A105-C5E1BD360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2CF6E46A-CCCD-4728-B011-E147B23629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2E2C684B-30C9-4689-A529-EBF1B8ADB2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ABA7F3F-D56F-4C06-84AC-03FC83B064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15374B5-D7C8-4AA9-BE65-DB7A0CA9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C73A7452-ED0F-4903-A620-8D103E556C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F6A3F6CE-D581-4C37-8822-4F4A68325E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13A5654E-CDDA-448F-9B8F-3E97A38CC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5128" y="1788454"/>
            <a:ext cx="8361229" cy="209822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7200" cap="all" noProof="0" dirty="0"/>
              <a:t>Example:</a:t>
            </a:r>
            <a:br>
              <a:rPr lang="en-US" sz="7200" cap="all" noProof="0" dirty="0"/>
            </a:br>
            <a:r>
              <a:rPr lang="en-US" sz="7200" cap="all" noProof="0" dirty="0"/>
              <a:t>All-Atom MD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0D81906-BC63-4168-928D-2648E34B1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6600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Ausschnitt">
  <a:themeElements>
    <a:clrScheme name="Ausschnitt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Ausschnitt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Ausschnitt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2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402F87DD-91EB-4B10-ADCD-62B1B6CCE281}">
  <we:reference id="wa200002290" version="1.0.0.3" store="de-DE" storeType="OMEX"/>
  <we:alternateReferences>
    <we:reference id="wa200002290" version="1.0.0.3" store="WA200002290" storeType="OMEX"/>
  </we:alternateReferences>
  <we:properties>
    <we:property name="mathList" value="[{&quot;id&quot;:&quot;31&quot;,&quot;code&quot;:&quot;$V_{ij}=\\,k\\,\\left(1+\\cos\\left(n\\phi+\\delta\\right)\\right)$&quot;,&quot;font&quot;:{&quot;size&quot;:12,&quot;family&quot;:&quot;Arial&quot;},&quot;type&quot;:&quot;$&quot;},{&quot;id&quot;:&quot;32&quot;,&quot;code&quot;:&quot;$N\\,*\\,gridsize^{d}$&quot;,&quot;font&quot;:{&quot;size&quot;:&quot;14&quot;,&quot;family&quot;:&quot;Arial&quot;,&quot;color&quot;:&quot;black&quot;},&quot;type&quot;:&quot;$&quot;},{&quot;id&quot;:&quot;33&quot;,&quot;code&quot;:&quot;$\\Psi :\\,N\\,*\\,gridsize^{d}$&quot;,&quot;font&quot;:{&quot;size&quot;:&quot;14&quot;,&quot;family&quot;:&quot;Arial&quot;,&quot;color&quot;:&quot;black&quot;},&quot;type&quot;:&quot;$&quot;},{&quot;id&quot;:&quot;34&quot;,&quot;code&quot;:&quot;$\\hat{H}\\,=\\,\\hat{T}_{e}\\,+\\,\\hat{T}_{N}\\,+\\,\\hat{V}_{eN}\\,+\\,\\hat{V}_{NN}$&quot;,&quot;font&quot;:{&quot;size&quot;:12,&quot;family&quot;:&quot;Arial&quot;,&quot;color&quot;:&quot;black&quot;},&quot;type&quot;:&quot;$&quot;},{&quot;id&quot;:&quot;35&quot;,&quot;code&quot;:&quot;$\\hat{H_{e}}\\,=\\,\\hat{T}_{e}\\,+\\,\\hat{V}_{eN}\\left(R\\right)$&quot;,&quot;font&quot;:{&quot;size&quot;:12,&quot;family&quot;:&quot;Arial&quot;,&quot;color&quot;:&quot;black&quot;},&quot;type&quot;:&quot;$&quot;}]"/>
    <we:property name="nextMathId" value="&quot;36&quot;"/>
    <we:property name="sidebarState" value="&quot;[false,true,false,true]&quot;"/>
  </we:properties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TM10001105[[fn=Ernte]]</Template>
  <TotalTime>0</TotalTime>
  <Words>662</Words>
  <Application>Microsoft Office PowerPoint</Application>
  <PresentationFormat>Breitbild</PresentationFormat>
  <Paragraphs>154</Paragraphs>
  <Slides>16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3" baseType="lpstr">
      <vt:lpstr>Arial</vt:lpstr>
      <vt:lpstr>Calibri</vt:lpstr>
      <vt:lpstr>Cambria Math</vt:lpstr>
      <vt:lpstr>Franklin Gothic Book</vt:lpstr>
      <vt:lpstr>Lucida Grande</vt:lpstr>
      <vt:lpstr>Roboto</vt:lpstr>
      <vt:lpstr>Ausschnitt</vt:lpstr>
      <vt:lpstr>Molecular Dynamics Simulations</vt:lpstr>
      <vt:lpstr>Why bother ?</vt:lpstr>
      <vt:lpstr>Starting at the QM-level</vt:lpstr>
      <vt:lpstr>Example: Laser-induced H_2^+-dissociation</vt:lpstr>
      <vt:lpstr>Example: Laser-induced H_2^+-dissociation</vt:lpstr>
      <vt:lpstr>Can we save some QM?  – ab initio Molecular Dynamics</vt:lpstr>
      <vt:lpstr>Let it go  - MD Simulations</vt:lpstr>
      <vt:lpstr>Potentials in MD</vt:lpstr>
      <vt:lpstr>Example: All-Atom MD </vt:lpstr>
      <vt:lpstr>Scaling it up</vt:lpstr>
      <vt:lpstr>PowerPoint-Präsentation</vt:lpstr>
      <vt:lpstr>MD in COVID-Research</vt:lpstr>
      <vt:lpstr>MD in COVID-Research</vt:lpstr>
      <vt:lpstr>MD in COVID-Research</vt:lpstr>
      <vt:lpstr>Conclusions</vt:lpstr>
      <vt:lpstr>Thank you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Molecular Dynamics Simulations</dc:title>
  <dc:creator>Fabian Egersdoerfer</dc:creator>
  <cp:lastModifiedBy>Fabian Egersdoerfer</cp:lastModifiedBy>
  <cp:revision>22</cp:revision>
  <dcterms:created xsi:type="dcterms:W3CDTF">2021-11-30T08:54:06Z</dcterms:created>
  <dcterms:modified xsi:type="dcterms:W3CDTF">2021-12-14T09:08:48Z</dcterms:modified>
</cp:coreProperties>
</file>