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5" r:id="rId3"/>
    <p:sldId id="260" r:id="rId4"/>
    <p:sldId id="267" r:id="rId5"/>
    <p:sldId id="269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8" r:id="rId15"/>
    <p:sldId id="270" r:id="rId16"/>
    <p:sldId id="27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81" r:id="rId30"/>
    <p:sldId id="294" r:id="rId31"/>
    <p:sldId id="266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96" y="16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3A688-D415-4586-8274-33A1093DB9B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0343E-14D7-4A9A-B6FD-82F589D1F0D1}">
      <dgm:prSet phldrT="[Text]"/>
      <dgm:spPr/>
      <dgm:t>
        <a:bodyPr/>
        <a:lstStyle/>
        <a:p>
          <a:r>
            <a:rPr lang="de-DE" dirty="0" err="1"/>
            <a:t>Fractional</a:t>
          </a:r>
          <a:r>
            <a:rPr lang="de-DE" dirty="0"/>
            <a:t> Quantum </a:t>
          </a:r>
          <a:r>
            <a:rPr lang="de-DE" dirty="0" err="1"/>
            <a:t>Mechanics</a:t>
          </a:r>
          <a:r>
            <a:rPr lang="de-DE" dirty="0"/>
            <a:t>?</a:t>
          </a:r>
          <a:endParaRPr lang="en-US" dirty="0"/>
        </a:p>
      </dgm:t>
    </dgm:pt>
    <dgm:pt modelId="{6D36CA8E-A1C9-465E-BB1A-9BF8544E0BEC}" type="parTrans" cxnId="{3DD6397A-C566-4334-AC1E-B4FE028C9367}">
      <dgm:prSet/>
      <dgm:spPr/>
      <dgm:t>
        <a:bodyPr/>
        <a:lstStyle/>
        <a:p>
          <a:endParaRPr lang="en-US"/>
        </a:p>
      </dgm:t>
    </dgm:pt>
    <dgm:pt modelId="{4E363F98-068C-4AE8-B115-B1CC092C8512}" type="sibTrans" cxnId="{3DD6397A-C566-4334-AC1E-B4FE028C936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D0CC481-DAA8-4099-965B-689DA829C290}">
          <dgm:prSet phldrT="[Text]"/>
          <dgm:spPr/>
          <dgm:t>
            <a:bodyPr/>
            <a:lstStyle/>
            <a:p>
              <a:r>
                <a:rPr lang="de-DE" dirty="0"/>
                <a:t>Stability Parameter </a:t>
              </a:r>
              <a14:m>
                <m:oMath xmlns:m="http://schemas.openxmlformats.org/officeDocument/2006/math">
                  <m:r>
                    <a:rPr lang="de-DE" b="0" i="1" smtClean="0">
                      <a:latin typeface="Cambria Math" panose="02040503050406030204" pitchFamily="18" charset="0"/>
                    </a:rPr>
                    <m:t>𝛼</m:t>
                  </m:r>
                </m:oMath>
              </a14:m>
              <a:endParaRPr lang="en-US" dirty="0"/>
            </a:p>
          </dgm:t>
        </dgm:pt>
      </mc:Choice>
      <mc:Fallback>
        <dgm:pt modelId="{AD0CC481-DAA8-4099-965B-689DA829C290}">
          <dgm:prSet phldrT="[Text]"/>
          <dgm:spPr/>
          <dgm:t>
            <a:bodyPr/>
            <a:lstStyle/>
            <a:p>
              <a:r>
                <a:rPr lang="de-DE" dirty="0"/>
                <a:t>Stability Parameter </a:t>
              </a:r>
              <a:r>
                <a:rPr lang="de-DE" b="0" i="0">
                  <a:latin typeface="Cambria Math" panose="02040503050406030204" pitchFamily="18" charset="0"/>
                </a:rPr>
                <a:t>𝛼</a:t>
              </a:r>
              <a:endParaRPr lang="en-US" dirty="0"/>
            </a:p>
          </dgm:t>
        </dgm:pt>
      </mc:Fallback>
    </mc:AlternateContent>
    <dgm:pt modelId="{B55D817E-A256-4E24-AE88-FD4A998B7D48}" type="parTrans" cxnId="{04985976-B560-45BD-863C-F2A9095EF6A5}">
      <dgm:prSet/>
      <dgm:spPr/>
      <dgm:t>
        <a:bodyPr/>
        <a:lstStyle/>
        <a:p>
          <a:endParaRPr lang="en-US"/>
        </a:p>
      </dgm:t>
    </dgm:pt>
    <dgm:pt modelId="{308B324A-B52B-4A3F-96D3-77A0F1DFE324}" type="sibTrans" cxnId="{04985976-B560-45BD-863C-F2A9095EF6A5}">
      <dgm:prSet/>
      <dgm:spPr/>
      <dgm:t>
        <a:bodyPr/>
        <a:lstStyle/>
        <a:p>
          <a:endParaRPr lang="en-US"/>
        </a:p>
      </dgm:t>
    </dgm:pt>
    <dgm:pt modelId="{0257B0EF-0FEC-42F0-852C-00E029ADFB1E}">
      <dgm:prSet phldrT="[Text]"/>
      <dgm:spPr/>
      <dgm:t>
        <a:bodyPr/>
        <a:lstStyle/>
        <a:p>
          <a:r>
            <a:rPr lang="de-DE" dirty="0"/>
            <a:t>Feynman Path Integral</a:t>
          </a:r>
          <a:endParaRPr lang="en-US" dirty="0"/>
        </a:p>
      </dgm:t>
    </dgm:pt>
    <dgm:pt modelId="{42A68A6B-0B13-40E9-9C19-441BA9A79E9A}" type="parTrans" cxnId="{C75C7406-A90C-4E5B-B2B5-2035E814A162}">
      <dgm:prSet/>
      <dgm:spPr/>
      <dgm:t>
        <a:bodyPr/>
        <a:lstStyle/>
        <a:p>
          <a:endParaRPr lang="en-US"/>
        </a:p>
      </dgm:t>
    </dgm:pt>
    <dgm:pt modelId="{008FD5AB-A65A-4E91-8AEF-C193449F63BA}" type="sibTrans" cxnId="{C75C7406-A90C-4E5B-B2B5-2035E814A162}">
      <dgm:prSet/>
      <dgm:spPr/>
      <dgm:t>
        <a:bodyPr/>
        <a:lstStyle/>
        <a:p>
          <a:endParaRPr lang="en-US"/>
        </a:p>
      </dgm:t>
    </dgm:pt>
    <dgm:pt modelId="{6CE91DF6-2933-485A-88E6-5B636A2A6912}">
      <dgm:prSet phldrT="[Text]"/>
      <dgm:spPr/>
      <dgm:t>
        <a:bodyPr/>
        <a:lstStyle/>
        <a:p>
          <a:r>
            <a:rPr lang="en-US" noProof="0" dirty="0"/>
            <a:t>Lévi Flights/ ‘Generalized Brownian Motion’</a:t>
          </a:r>
        </a:p>
      </dgm:t>
    </dgm:pt>
    <dgm:pt modelId="{6F3E9B69-7DF9-48A9-B34D-F29981D80C7B}" type="parTrans" cxnId="{126AA632-1363-4C28-AD91-DBEAB6552BEF}">
      <dgm:prSet/>
      <dgm:spPr/>
      <dgm:t>
        <a:bodyPr/>
        <a:lstStyle/>
        <a:p>
          <a:endParaRPr lang="en-US"/>
        </a:p>
      </dgm:t>
    </dgm:pt>
    <dgm:pt modelId="{8EA2A600-96E4-4099-94C7-825326F92852}" type="sibTrans" cxnId="{126AA632-1363-4C28-AD91-DBEAB6552BEF}">
      <dgm:prSet/>
      <dgm:spPr/>
      <dgm:t>
        <a:bodyPr/>
        <a:lstStyle/>
        <a:p>
          <a:endParaRPr lang="en-US"/>
        </a:p>
      </dgm:t>
    </dgm:pt>
    <dgm:pt modelId="{202915CB-9DC0-4366-9FBD-7A0809B06A05}" type="pres">
      <dgm:prSet presAssocID="{37F3A688-D415-4586-8274-33A1093DB9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BD7603-7105-4B29-8F86-D2AC5DAF8821}" type="pres">
      <dgm:prSet presAssocID="{F130343E-14D7-4A9A-B6FD-82F589D1F0D1}" presName="centerShape" presStyleLbl="node0" presStyleIdx="0" presStyleCnt="1" custScaleX="102672" custScaleY="107352"/>
      <dgm:spPr/>
    </dgm:pt>
    <dgm:pt modelId="{4E7C7748-5C11-4E7F-8C14-1BFB0A8DAEC3}" type="pres">
      <dgm:prSet presAssocID="{B55D817E-A256-4E24-AE88-FD4A998B7D48}" presName="parTrans" presStyleLbl="bgSibTrans2D1" presStyleIdx="0" presStyleCnt="3"/>
      <dgm:spPr/>
    </dgm:pt>
    <dgm:pt modelId="{8E7C3AE0-1A4D-4567-9D1E-9C5D5E149E9F}" type="pres">
      <dgm:prSet presAssocID="{AD0CC481-DAA8-4099-965B-689DA829C290}" presName="node" presStyleLbl="node1" presStyleIdx="0" presStyleCnt="3" custScaleX="64226" custScaleY="62124">
        <dgm:presLayoutVars>
          <dgm:bulletEnabled val="1"/>
        </dgm:presLayoutVars>
      </dgm:prSet>
      <dgm:spPr/>
    </dgm:pt>
    <dgm:pt modelId="{B8E39DA0-9BE9-4AAC-BC5A-E50F27001C63}" type="pres">
      <dgm:prSet presAssocID="{42A68A6B-0B13-40E9-9C19-441BA9A79E9A}" presName="parTrans" presStyleLbl="bgSibTrans2D1" presStyleIdx="1" presStyleCnt="3"/>
      <dgm:spPr/>
    </dgm:pt>
    <dgm:pt modelId="{7D49BE87-EC48-4E96-A306-F9DC78CBC02B}" type="pres">
      <dgm:prSet presAssocID="{0257B0EF-0FEC-42F0-852C-00E029ADFB1E}" presName="node" presStyleLbl="node1" presStyleIdx="1" presStyleCnt="3" custScaleX="71075" custScaleY="55004">
        <dgm:presLayoutVars>
          <dgm:bulletEnabled val="1"/>
        </dgm:presLayoutVars>
      </dgm:prSet>
      <dgm:spPr/>
    </dgm:pt>
    <dgm:pt modelId="{89C1B1F1-35A8-4753-B326-C3BF09B72C52}" type="pres">
      <dgm:prSet presAssocID="{6F3E9B69-7DF9-48A9-B34D-F29981D80C7B}" presName="parTrans" presStyleLbl="bgSibTrans2D1" presStyleIdx="2" presStyleCnt="3"/>
      <dgm:spPr/>
    </dgm:pt>
    <dgm:pt modelId="{EB3ADE6E-3DF7-4995-8FC7-E907A01E5C54}" type="pres">
      <dgm:prSet presAssocID="{6CE91DF6-2933-485A-88E6-5B636A2A6912}" presName="node" presStyleLbl="node1" presStyleIdx="2" presStyleCnt="3" custScaleX="76496" custScaleY="57722">
        <dgm:presLayoutVars>
          <dgm:bulletEnabled val="1"/>
        </dgm:presLayoutVars>
      </dgm:prSet>
      <dgm:spPr/>
    </dgm:pt>
  </dgm:ptLst>
  <dgm:cxnLst>
    <dgm:cxn modelId="{C75C7406-A90C-4E5B-B2B5-2035E814A162}" srcId="{F130343E-14D7-4A9A-B6FD-82F589D1F0D1}" destId="{0257B0EF-0FEC-42F0-852C-00E029ADFB1E}" srcOrd="1" destOrd="0" parTransId="{42A68A6B-0B13-40E9-9C19-441BA9A79E9A}" sibTransId="{008FD5AB-A65A-4E91-8AEF-C193449F63BA}"/>
    <dgm:cxn modelId="{0A2DDE06-899D-40B2-8E52-DE36FDE4A9D0}" type="presOf" srcId="{AD0CC481-DAA8-4099-965B-689DA829C290}" destId="{8E7C3AE0-1A4D-4567-9D1E-9C5D5E149E9F}" srcOrd="0" destOrd="0" presId="urn:microsoft.com/office/officeart/2005/8/layout/radial4"/>
    <dgm:cxn modelId="{82FDA408-340C-44B3-856B-C5904CE6EF0D}" type="presOf" srcId="{0257B0EF-0FEC-42F0-852C-00E029ADFB1E}" destId="{7D49BE87-EC48-4E96-A306-F9DC78CBC02B}" srcOrd="0" destOrd="0" presId="urn:microsoft.com/office/officeart/2005/8/layout/radial4"/>
    <dgm:cxn modelId="{126AA632-1363-4C28-AD91-DBEAB6552BEF}" srcId="{F130343E-14D7-4A9A-B6FD-82F589D1F0D1}" destId="{6CE91DF6-2933-485A-88E6-5B636A2A6912}" srcOrd="2" destOrd="0" parTransId="{6F3E9B69-7DF9-48A9-B34D-F29981D80C7B}" sibTransId="{8EA2A600-96E4-4099-94C7-825326F92852}"/>
    <dgm:cxn modelId="{97881963-A98D-4862-9105-E190F1ECBFA5}" type="presOf" srcId="{6F3E9B69-7DF9-48A9-B34D-F29981D80C7B}" destId="{89C1B1F1-35A8-4753-B326-C3BF09B72C52}" srcOrd="0" destOrd="0" presId="urn:microsoft.com/office/officeart/2005/8/layout/radial4"/>
    <dgm:cxn modelId="{0FB6B165-4C6D-4FE6-9E14-654F8E9566CF}" type="presOf" srcId="{37F3A688-D415-4586-8274-33A1093DB9BE}" destId="{202915CB-9DC0-4366-9FBD-7A0809B06A05}" srcOrd="0" destOrd="0" presId="urn:microsoft.com/office/officeart/2005/8/layout/radial4"/>
    <dgm:cxn modelId="{04985976-B560-45BD-863C-F2A9095EF6A5}" srcId="{F130343E-14D7-4A9A-B6FD-82F589D1F0D1}" destId="{AD0CC481-DAA8-4099-965B-689DA829C290}" srcOrd="0" destOrd="0" parTransId="{B55D817E-A256-4E24-AE88-FD4A998B7D48}" sibTransId="{308B324A-B52B-4A3F-96D3-77A0F1DFE324}"/>
    <dgm:cxn modelId="{4BE22E57-827C-41D6-97E9-D8CCADC8F8EE}" type="presOf" srcId="{F130343E-14D7-4A9A-B6FD-82F589D1F0D1}" destId="{26BD7603-7105-4B29-8F86-D2AC5DAF8821}" srcOrd="0" destOrd="0" presId="urn:microsoft.com/office/officeart/2005/8/layout/radial4"/>
    <dgm:cxn modelId="{3DD6397A-C566-4334-AC1E-B4FE028C9367}" srcId="{37F3A688-D415-4586-8274-33A1093DB9BE}" destId="{F130343E-14D7-4A9A-B6FD-82F589D1F0D1}" srcOrd="0" destOrd="0" parTransId="{6D36CA8E-A1C9-465E-BB1A-9BF8544E0BEC}" sibTransId="{4E363F98-068C-4AE8-B115-B1CC092C8512}"/>
    <dgm:cxn modelId="{A445CF9F-5715-4820-BAE8-18E1E8B1F422}" type="presOf" srcId="{B55D817E-A256-4E24-AE88-FD4A998B7D48}" destId="{4E7C7748-5C11-4E7F-8C14-1BFB0A8DAEC3}" srcOrd="0" destOrd="0" presId="urn:microsoft.com/office/officeart/2005/8/layout/radial4"/>
    <dgm:cxn modelId="{860522AB-7363-4DC6-957A-20D4663DE517}" type="presOf" srcId="{42A68A6B-0B13-40E9-9C19-441BA9A79E9A}" destId="{B8E39DA0-9BE9-4AAC-BC5A-E50F27001C63}" srcOrd="0" destOrd="0" presId="urn:microsoft.com/office/officeart/2005/8/layout/radial4"/>
    <dgm:cxn modelId="{20AE5BDE-85AB-4BBC-8C34-88CF15631078}" type="presOf" srcId="{6CE91DF6-2933-485A-88E6-5B636A2A6912}" destId="{EB3ADE6E-3DF7-4995-8FC7-E907A01E5C54}" srcOrd="0" destOrd="0" presId="urn:microsoft.com/office/officeart/2005/8/layout/radial4"/>
    <dgm:cxn modelId="{4D6260ED-D8A6-40CE-B4F1-2A9003FC8C17}" type="presParOf" srcId="{202915CB-9DC0-4366-9FBD-7A0809B06A05}" destId="{26BD7603-7105-4B29-8F86-D2AC5DAF8821}" srcOrd="0" destOrd="0" presId="urn:microsoft.com/office/officeart/2005/8/layout/radial4"/>
    <dgm:cxn modelId="{ABB65A8E-26D2-41D9-B785-5570F48AA048}" type="presParOf" srcId="{202915CB-9DC0-4366-9FBD-7A0809B06A05}" destId="{4E7C7748-5C11-4E7F-8C14-1BFB0A8DAEC3}" srcOrd="1" destOrd="0" presId="urn:microsoft.com/office/officeart/2005/8/layout/radial4"/>
    <dgm:cxn modelId="{3C7963AB-78AB-4E00-826B-B4DFA90FDD59}" type="presParOf" srcId="{202915CB-9DC0-4366-9FBD-7A0809B06A05}" destId="{8E7C3AE0-1A4D-4567-9D1E-9C5D5E149E9F}" srcOrd="2" destOrd="0" presId="urn:microsoft.com/office/officeart/2005/8/layout/radial4"/>
    <dgm:cxn modelId="{906CD93E-CCE1-4A06-8106-BB75F9B87282}" type="presParOf" srcId="{202915CB-9DC0-4366-9FBD-7A0809B06A05}" destId="{B8E39DA0-9BE9-4AAC-BC5A-E50F27001C63}" srcOrd="3" destOrd="0" presId="urn:microsoft.com/office/officeart/2005/8/layout/radial4"/>
    <dgm:cxn modelId="{EF151337-7CAA-4088-A1B0-A4626C9D0A3F}" type="presParOf" srcId="{202915CB-9DC0-4366-9FBD-7A0809B06A05}" destId="{7D49BE87-EC48-4E96-A306-F9DC78CBC02B}" srcOrd="4" destOrd="0" presId="urn:microsoft.com/office/officeart/2005/8/layout/radial4"/>
    <dgm:cxn modelId="{3E9F52B7-C502-44A9-B380-52F6BF78FE5C}" type="presParOf" srcId="{202915CB-9DC0-4366-9FBD-7A0809B06A05}" destId="{89C1B1F1-35A8-4753-B326-C3BF09B72C52}" srcOrd="5" destOrd="0" presId="urn:microsoft.com/office/officeart/2005/8/layout/radial4"/>
    <dgm:cxn modelId="{939B60D8-FADC-45BB-8CE2-B16FD2008C92}" type="presParOf" srcId="{202915CB-9DC0-4366-9FBD-7A0809B06A05}" destId="{EB3ADE6E-3DF7-4995-8FC7-E907A01E5C5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3A688-D415-4586-8274-33A1093DB9B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0343E-14D7-4A9A-B6FD-82F589D1F0D1}">
      <dgm:prSet phldrT="[Text]"/>
      <dgm:spPr/>
      <dgm:t>
        <a:bodyPr/>
        <a:lstStyle/>
        <a:p>
          <a:r>
            <a:rPr lang="de-DE" dirty="0" err="1"/>
            <a:t>Fractional</a:t>
          </a:r>
          <a:r>
            <a:rPr lang="de-DE" dirty="0"/>
            <a:t> Quantum </a:t>
          </a:r>
          <a:r>
            <a:rPr lang="de-DE" dirty="0" err="1"/>
            <a:t>Mechanics</a:t>
          </a:r>
          <a:r>
            <a:rPr lang="de-DE" dirty="0"/>
            <a:t>?</a:t>
          </a:r>
          <a:endParaRPr lang="en-US" dirty="0"/>
        </a:p>
      </dgm:t>
    </dgm:pt>
    <dgm:pt modelId="{6D36CA8E-A1C9-465E-BB1A-9BF8544E0BEC}" type="parTrans" cxnId="{3DD6397A-C566-4334-AC1E-B4FE028C9367}">
      <dgm:prSet/>
      <dgm:spPr/>
      <dgm:t>
        <a:bodyPr/>
        <a:lstStyle/>
        <a:p>
          <a:endParaRPr lang="en-US"/>
        </a:p>
      </dgm:t>
    </dgm:pt>
    <dgm:pt modelId="{4E363F98-068C-4AE8-B115-B1CC092C8512}" type="sibTrans" cxnId="{3DD6397A-C566-4334-AC1E-B4FE028C9367}">
      <dgm:prSet/>
      <dgm:spPr/>
      <dgm:t>
        <a:bodyPr/>
        <a:lstStyle/>
        <a:p>
          <a:endParaRPr lang="en-US"/>
        </a:p>
      </dgm:t>
    </dgm:pt>
    <dgm:pt modelId="{AD0CC481-DAA8-4099-965B-689DA829C290}">
      <dgm:prSet phldrT="[Text]"/>
      <dgm:spPr>
        <a:blipFill>
          <a:blip xmlns:r="http://schemas.openxmlformats.org/officeDocument/2006/relationships" r:embed="rId1"/>
          <a:stretch>
            <a:fillRect l="-41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55D817E-A256-4E24-AE88-FD4A998B7D48}" type="parTrans" cxnId="{04985976-B560-45BD-863C-F2A9095EF6A5}">
      <dgm:prSet/>
      <dgm:spPr/>
      <dgm:t>
        <a:bodyPr/>
        <a:lstStyle/>
        <a:p>
          <a:endParaRPr lang="en-US"/>
        </a:p>
      </dgm:t>
    </dgm:pt>
    <dgm:pt modelId="{308B324A-B52B-4A3F-96D3-77A0F1DFE324}" type="sibTrans" cxnId="{04985976-B560-45BD-863C-F2A9095EF6A5}">
      <dgm:prSet/>
      <dgm:spPr/>
      <dgm:t>
        <a:bodyPr/>
        <a:lstStyle/>
        <a:p>
          <a:endParaRPr lang="en-US"/>
        </a:p>
      </dgm:t>
    </dgm:pt>
    <dgm:pt modelId="{0257B0EF-0FEC-42F0-852C-00E029ADFB1E}">
      <dgm:prSet phldrT="[Text]"/>
      <dgm:spPr/>
      <dgm:t>
        <a:bodyPr/>
        <a:lstStyle/>
        <a:p>
          <a:r>
            <a:rPr lang="de-DE" dirty="0"/>
            <a:t>Feynman Path Integral</a:t>
          </a:r>
          <a:endParaRPr lang="en-US" dirty="0"/>
        </a:p>
      </dgm:t>
    </dgm:pt>
    <dgm:pt modelId="{42A68A6B-0B13-40E9-9C19-441BA9A79E9A}" type="parTrans" cxnId="{C75C7406-A90C-4E5B-B2B5-2035E814A162}">
      <dgm:prSet/>
      <dgm:spPr/>
      <dgm:t>
        <a:bodyPr/>
        <a:lstStyle/>
        <a:p>
          <a:endParaRPr lang="en-US"/>
        </a:p>
      </dgm:t>
    </dgm:pt>
    <dgm:pt modelId="{008FD5AB-A65A-4E91-8AEF-C193449F63BA}" type="sibTrans" cxnId="{C75C7406-A90C-4E5B-B2B5-2035E814A162}">
      <dgm:prSet/>
      <dgm:spPr/>
      <dgm:t>
        <a:bodyPr/>
        <a:lstStyle/>
        <a:p>
          <a:endParaRPr lang="en-US"/>
        </a:p>
      </dgm:t>
    </dgm:pt>
    <dgm:pt modelId="{6CE91DF6-2933-485A-88E6-5B636A2A6912}">
      <dgm:prSet phldrT="[Text]"/>
      <dgm:spPr/>
      <dgm:t>
        <a:bodyPr/>
        <a:lstStyle/>
        <a:p>
          <a:r>
            <a:rPr lang="en-US" noProof="0" dirty="0"/>
            <a:t>Lévi Flights/ ‘Generalized Brownian Motion’</a:t>
          </a:r>
        </a:p>
      </dgm:t>
    </dgm:pt>
    <dgm:pt modelId="{6F3E9B69-7DF9-48A9-B34D-F29981D80C7B}" type="parTrans" cxnId="{126AA632-1363-4C28-AD91-DBEAB6552BEF}">
      <dgm:prSet/>
      <dgm:spPr/>
      <dgm:t>
        <a:bodyPr/>
        <a:lstStyle/>
        <a:p>
          <a:endParaRPr lang="en-US"/>
        </a:p>
      </dgm:t>
    </dgm:pt>
    <dgm:pt modelId="{8EA2A600-96E4-4099-94C7-825326F92852}" type="sibTrans" cxnId="{126AA632-1363-4C28-AD91-DBEAB6552BEF}">
      <dgm:prSet/>
      <dgm:spPr/>
      <dgm:t>
        <a:bodyPr/>
        <a:lstStyle/>
        <a:p>
          <a:endParaRPr lang="en-US"/>
        </a:p>
      </dgm:t>
    </dgm:pt>
    <dgm:pt modelId="{202915CB-9DC0-4366-9FBD-7A0809B06A05}" type="pres">
      <dgm:prSet presAssocID="{37F3A688-D415-4586-8274-33A1093DB9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BD7603-7105-4B29-8F86-D2AC5DAF8821}" type="pres">
      <dgm:prSet presAssocID="{F130343E-14D7-4A9A-B6FD-82F589D1F0D1}" presName="centerShape" presStyleLbl="node0" presStyleIdx="0" presStyleCnt="1" custScaleX="102672" custScaleY="107352"/>
      <dgm:spPr/>
    </dgm:pt>
    <dgm:pt modelId="{4E7C7748-5C11-4E7F-8C14-1BFB0A8DAEC3}" type="pres">
      <dgm:prSet presAssocID="{B55D817E-A256-4E24-AE88-FD4A998B7D48}" presName="parTrans" presStyleLbl="bgSibTrans2D1" presStyleIdx="0" presStyleCnt="3"/>
      <dgm:spPr/>
    </dgm:pt>
    <dgm:pt modelId="{8E7C3AE0-1A4D-4567-9D1E-9C5D5E149E9F}" type="pres">
      <dgm:prSet presAssocID="{AD0CC481-DAA8-4099-965B-689DA829C290}" presName="node" presStyleLbl="node1" presStyleIdx="0" presStyleCnt="3" custScaleX="64226" custScaleY="62124">
        <dgm:presLayoutVars>
          <dgm:bulletEnabled val="1"/>
        </dgm:presLayoutVars>
      </dgm:prSet>
      <dgm:spPr/>
    </dgm:pt>
    <dgm:pt modelId="{B8E39DA0-9BE9-4AAC-BC5A-E50F27001C63}" type="pres">
      <dgm:prSet presAssocID="{42A68A6B-0B13-40E9-9C19-441BA9A79E9A}" presName="parTrans" presStyleLbl="bgSibTrans2D1" presStyleIdx="1" presStyleCnt="3"/>
      <dgm:spPr/>
    </dgm:pt>
    <dgm:pt modelId="{7D49BE87-EC48-4E96-A306-F9DC78CBC02B}" type="pres">
      <dgm:prSet presAssocID="{0257B0EF-0FEC-42F0-852C-00E029ADFB1E}" presName="node" presStyleLbl="node1" presStyleIdx="1" presStyleCnt="3" custScaleX="71075" custScaleY="55004">
        <dgm:presLayoutVars>
          <dgm:bulletEnabled val="1"/>
        </dgm:presLayoutVars>
      </dgm:prSet>
      <dgm:spPr/>
    </dgm:pt>
    <dgm:pt modelId="{89C1B1F1-35A8-4753-B326-C3BF09B72C52}" type="pres">
      <dgm:prSet presAssocID="{6F3E9B69-7DF9-48A9-B34D-F29981D80C7B}" presName="parTrans" presStyleLbl="bgSibTrans2D1" presStyleIdx="2" presStyleCnt="3"/>
      <dgm:spPr/>
    </dgm:pt>
    <dgm:pt modelId="{EB3ADE6E-3DF7-4995-8FC7-E907A01E5C54}" type="pres">
      <dgm:prSet presAssocID="{6CE91DF6-2933-485A-88E6-5B636A2A6912}" presName="node" presStyleLbl="node1" presStyleIdx="2" presStyleCnt="3" custScaleX="76496" custScaleY="57722">
        <dgm:presLayoutVars>
          <dgm:bulletEnabled val="1"/>
        </dgm:presLayoutVars>
      </dgm:prSet>
      <dgm:spPr/>
    </dgm:pt>
  </dgm:ptLst>
  <dgm:cxnLst>
    <dgm:cxn modelId="{C75C7406-A90C-4E5B-B2B5-2035E814A162}" srcId="{F130343E-14D7-4A9A-B6FD-82F589D1F0D1}" destId="{0257B0EF-0FEC-42F0-852C-00E029ADFB1E}" srcOrd="1" destOrd="0" parTransId="{42A68A6B-0B13-40E9-9C19-441BA9A79E9A}" sibTransId="{008FD5AB-A65A-4E91-8AEF-C193449F63BA}"/>
    <dgm:cxn modelId="{0A2DDE06-899D-40B2-8E52-DE36FDE4A9D0}" type="presOf" srcId="{AD0CC481-DAA8-4099-965B-689DA829C290}" destId="{8E7C3AE0-1A4D-4567-9D1E-9C5D5E149E9F}" srcOrd="0" destOrd="0" presId="urn:microsoft.com/office/officeart/2005/8/layout/radial4"/>
    <dgm:cxn modelId="{82FDA408-340C-44B3-856B-C5904CE6EF0D}" type="presOf" srcId="{0257B0EF-0FEC-42F0-852C-00E029ADFB1E}" destId="{7D49BE87-EC48-4E96-A306-F9DC78CBC02B}" srcOrd="0" destOrd="0" presId="urn:microsoft.com/office/officeart/2005/8/layout/radial4"/>
    <dgm:cxn modelId="{126AA632-1363-4C28-AD91-DBEAB6552BEF}" srcId="{F130343E-14D7-4A9A-B6FD-82F589D1F0D1}" destId="{6CE91DF6-2933-485A-88E6-5B636A2A6912}" srcOrd="2" destOrd="0" parTransId="{6F3E9B69-7DF9-48A9-B34D-F29981D80C7B}" sibTransId="{8EA2A600-96E4-4099-94C7-825326F92852}"/>
    <dgm:cxn modelId="{97881963-A98D-4862-9105-E190F1ECBFA5}" type="presOf" srcId="{6F3E9B69-7DF9-48A9-B34D-F29981D80C7B}" destId="{89C1B1F1-35A8-4753-B326-C3BF09B72C52}" srcOrd="0" destOrd="0" presId="urn:microsoft.com/office/officeart/2005/8/layout/radial4"/>
    <dgm:cxn modelId="{0FB6B165-4C6D-4FE6-9E14-654F8E9566CF}" type="presOf" srcId="{37F3A688-D415-4586-8274-33A1093DB9BE}" destId="{202915CB-9DC0-4366-9FBD-7A0809B06A05}" srcOrd="0" destOrd="0" presId="urn:microsoft.com/office/officeart/2005/8/layout/radial4"/>
    <dgm:cxn modelId="{04985976-B560-45BD-863C-F2A9095EF6A5}" srcId="{F130343E-14D7-4A9A-B6FD-82F589D1F0D1}" destId="{AD0CC481-DAA8-4099-965B-689DA829C290}" srcOrd="0" destOrd="0" parTransId="{B55D817E-A256-4E24-AE88-FD4A998B7D48}" sibTransId="{308B324A-B52B-4A3F-96D3-77A0F1DFE324}"/>
    <dgm:cxn modelId="{4BE22E57-827C-41D6-97E9-D8CCADC8F8EE}" type="presOf" srcId="{F130343E-14D7-4A9A-B6FD-82F589D1F0D1}" destId="{26BD7603-7105-4B29-8F86-D2AC5DAF8821}" srcOrd="0" destOrd="0" presId="urn:microsoft.com/office/officeart/2005/8/layout/radial4"/>
    <dgm:cxn modelId="{3DD6397A-C566-4334-AC1E-B4FE028C9367}" srcId="{37F3A688-D415-4586-8274-33A1093DB9BE}" destId="{F130343E-14D7-4A9A-B6FD-82F589D1F0D1}" srcOrd="0" destOrd="0" parTransId="{6D36CA8E-A1C9-465E-BB1A-9BF8544E0BEC}" sibTransId="{4E363F98-068C-4AE8-B115-B1CC092C8512}"/>
    <dgm:cxn modelId="{A445CF9F-5715-4820-BAE8-18E1E8B1F422}" type="presOf" srcId="{B55D817E-A256-4E24-AE88-FD4A998B7D48}" destId="{4E7C7748-5C11-4E7F-8C14-1BFB0A8DAEC3}" srcOrd="0" destOrd="0" presId="urn:microsoft.com/office/officeart/2005/8/layout/radial4"/>
    <dgm:cxn modelId="{860522AB-7363-4DC6-957A-20D4663DE517}" type="presOf" srcId="{42A68A6B-0B13-40E9-9C19-441BA9A79E9A}" destId="{B8E39DA0-9BE9-4AAC-BC5A-E50F27001C63}" srcOrd="0" destOrd="0" presId="urn:microsoft.com/office/officeart/2005/8/layout/radial4"/>
    <dgm:cxn modelId="{20AE5BDE-85AB-4BBC-8C34-88CF15631078}" type="presOf" srcId="{6CE91DF6-2933-485A-88E6-5B636A2A6912}" destId="{EB3ADE6E-3DF7-4995-8FC7-E907A01E5C54}" srcOrd="0" destOrd="0" presId="urn:microsoft.com/office/officeart/2005/8/layout/radial4"/>
    <dgm:cxn modelId="{4D6260ED-D8A6-40CE-B4F1-2A9003FC8C17}" type="presParOf" srcId="{202915CB-9DC0-4366-9FBD-7A0809B06A05}" destId="{26BD7603-7105-4B29-8F86-D2AC5DAF8821}" srcOrd="0" destOrd="0" presId="urn:microsoft.com/office/officeart/2005/8/layout/radial4"/>
    <dgm:cxn modelId="{ABB65A8E-26D2-41D9-B785-5570F48AA048}" type="presParOf" srcId="{202915CB-9DC0-4366-9FBD-7A0809B06A05}" destId="{4E7C7748-5C11-4E7F-8C14-1BFB0A8DAEC3}" srcOrd="1" destOrd="0" presId="urn:microsoft.com/office/officeart/2005/8/layout/radial4"/>
    <dgm:cxn modelId="{3C7963AB-78AB-4E00-826B-B4DFA90FDD59}" type="presParOf" srcId="{202915CB-9DC0-4366-9FBD-7A0809B06A05}" destId="{8E7C3AE0-1A4D-4567-9D1E-9C5D5E149E9F}" srcOrd="2" destOrd="0" presId="urn:microsoft.com/office/officeart/2005/8/layout/radial4"/>
    <dgm:cxn modelId="{906CD93E-CCE1-4A06-8106-BB75F9B87282}" type="presParOf" srcId="{202915CB-9DC0-4366-9FBD-7A0809B06A05}" destId="{B8E39DA0-9BE9-4AAC-BC5A-E50F27001C63}" srcOrd="3" destOrd="0" presId="urn:microsoft.com/office/officeart/2005/8/layout/radial4"/>
    <dgm:cxn modelId="{EF151337-7CAA-4088-A1B0-A4626C9D0A3F}" type="presParOf" srcId="{202915CB-9DC0-4366-9FBD-7A0809B06A05}" destId="{7D49BE87-EC48-4E96-A306-F9DC78CBC02B}" srcOrd="4" destOrd="0" presId="urn:microsoft.com/office/officeart/2005/8/layout/radial4"/>
    <dgm:cxn modelId="{3E9F52B7-C502-44A9-B380-52F6BF78FE5C}" type="presParOf" srcId="{202915CB-9DC0-4366-9FBD-7A0809B06A05}" destId="{89C1B1F1-35A8-4753-B326-C3BF09B72C52}" srcOrd="5" destOrd="0" presId="urn:microsoft.com/office/officeart/2005/8/layout/radial4"/>
    <dgm:cxn modelId="{939B60D8-FADC-45BB-8CE2-B16FD2008C92}" type="presParOf" srcId="{202915CB-9DC0-4366-9FBD-7A0809B06A05}" destId="{EB3ADE6E-3DF7-4995-8FC7-E907A01E5C5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7603-7105-4B29-8F86-D2AC5DAF8821}">
      <dsp:nvSpPr>
        <dsp:cNvPr id="0" name=""/>
        <dsp:cNvSpPr/>
      </dsp:nvSpPr>
      <dsp:spPr>
        <a:xfrm>
          <a:off x="2772135" y="2701399"/>
          <a:ext cx="2442936" cy="2554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Fractional</a:t>
          </a:r>
          <a:r>
            <a:rPr lang="de-DE" sz="2200" kern="1200" dirty="0"/>
            <a:t> Quantum </a:t>
          </a:r>
          <a:r>
            <a:rPr lang="de-DE" sz="2200" kern="1200" dirty="0" err="1"/>
            <a:t>Mechanics</a:t>
          </a:r>
          <a:r>
            <a:rPr lang="de-DE" sz="2200" kern="1200" dirty="0"/>
            <a:t>?</a:t>
          </a:r>
          <a:endParaRPr lang="en-US" sz="2200" kern="1200" dirty="0"/>
        </a:p>
      </dsp:txBody>
      <dsp:txXfrm>
        <a:off x="3129895" y="3075466"/>
        <a:ext cx="1727416" cy="1806156"/>
      </dsp:txXfrm>
    </dsp:sp>
    <dsp:sp modelId="{4E7C7748-5C11-4E7F-8C14-1BFB0A8DAEC3}">
      <dsp:nvSpPr>
        <dsp:cNvPr id="0" name=""/>
        <dsp:cNvSpPr/>
      </dsp:nvSpPr>
      <dsp:spPr>
        <a:xfrm rot="12900000">
          <a:off x="1096505" y="2299304"/>
          <a:ext cx="1966244" cy="678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3AE0-1A4D-4567-9D1E-9C5D5E149E9F}">
      <dsp:nvSpPr>
        <dsp:cNvPr id="0" name=""/>
        <dsp:cNvSpPr/>
      </dsp:nvSpPr>
      <dsp:spPr>
        <a:xfrm>
          <a:off x="548421" y="1512769"/>
          <a:ext cx="1451759" cy="1123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Stability Parameter </a:t>
          </a:r>
          <a14:m xmlns:a14="http://schemas.microsoft.com/office/drawing/2010/main">
            <m:oMath xmlns:m="http://schemas.openxmlformats.org/officeDocument/2006/math">
              <m:r>
                <a:rPr lang="de-DE" sz="1600" b="0" i="1" kern="1200" smtClean="0">
                  <a:latin typeface="Cambria Math" panose="02040503050406030204" pitchFamily="18" charset="0"/>
                </a:rPr>
                <m:t>𝛼</m:t>
              </m:r>
            </m:oMath>
          </a14:m>
          <a:endParaRPr lang="en-US" sz="1600" kern="1200" dirty="0"/>
        </a:p>
      </dsp:txBody>
      <dsp:txXfrm>
        <a:off x="581324" y="1545672"/>
        <a:ext cx="1385953" cy="1057590"/>
      </dsp:txXfrm>
    </dsp:sp>
    <dsp:sp modelId="{B8E39DA0-9BE9-4AAC-BC5A-E50F27001C63}">
      <dsp:nvSpPr>
        <dsp:cNvPr id="0" name=""/>
        <dsp:cNvSpPr/>
      </dsp:nvSpPr>
      <dsp:spPr>
        <a:xfrm rot="16200000">
          <a:off x="3028517" y="1284916"/>
          <a:ext cx="1930172" cy="678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9BE87-EC48-4E96-A306-F9DC78CBC02B}">
      <dsp:nvSpPr>
        <dsp:cNvPr id="0" name=""/>
        <dsp:cNvSpPr/>
      </dsp:nvSpPr>
      <dsp:spPr>
        <a:xfrm>
          <a:off x="3190317" y="161566"/>
          <a:ext cx="1606573" cy="994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Feynman Path Integral</a:t>
          </a:r>
          <a:endParaRPr lang="en-US" sz="1600" kern="1200" dirty="0"/>
        </a:p>
      </dsp:txBody>
      <dsp:txXfrm>
        <a:off x="3219449" y="190698"/>
        <a:ext cx="1548309" cy="936380"/>
      </dsp:txXfrm>
    </dsp:sp>
    <dsp:sp modelId="{89C1B1F1-35A8-4753-B326-C3BF09B72C52}">
      <dsp:nvSpPr>
        <dsp:cNvPr id="0" name=""/>
        <dsp:cNvSpPr/>
      </dsp:nvSpPr>
      <dsp:spPr>
        <a:xfrm rot="19500000">
          <a:off x="4924458" y="2299304"/>
          <a:ext cx="1966244" cy="678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ADE6E-3DF7-4995-8FC7-E907A01E5C54}">
      <dsp:nvSpPr>
        <dsp:cNvPr id="0" name=""/>
        <dsp:cNvSpPr/>
      </dsp:nvSpPr>
      <dsp:spPr>
        <a:xfrm>
          <a:off x="5848352" y="1552570"/>
          <a:ext cx="1729109" cy="1043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Lévi Flights/ ‘Generalized Brownian Motion’</a:t>
          </a:r>
        </a:p>
      </dsp:txBody>
      <dsp:txXfrm>
        <a:off x="5878924" y="1583142"/>
        <a:ext cx="1667965" cy="982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47BBD6-F8ED-42D7-A134-1370E2DC71F9}" type="datetime1">
              <a:rPr lang="de-DE" smtClean="0"/>
              <a:t>15.11.2021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C83908-0109-4850-A841-B654076C2171}" type="datetime1">
              <a:rPr lang="de-DE" noProof="0" smtClean="0"/>
              <a:t>15.11.2021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38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8A3292-454E-49AB-9CC6-C65DF4C87923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47305-5227-4BD5-B769-36E45DAAC96F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496D2-9995-42E1-96A5-F105208C5E4F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A58A8-C858-47C6-8D51-4500BF5D4F67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A49C68-76C3-468C-963C-8C04D2197AD2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79358F-BFFB-42B9-B755-246C8C853D02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F1DA1-4944-4980-B498-CB2243C6DF3E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1A8784-BD94-41A5-BE81-1E50D1E1C2D1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76971E-F293-4449-95C5-2796D936E6CE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1427B3-1E65-4392-B57B-E10D4B7957E4}" type="datetime1">
              <a:rPr lang="de-DE" noProof="0" smtClean="0"/>
              <a:t>20.11.2021</a:t>
            </a:fld>
            <a:endParaRPr lang="de-DE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Rechteck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e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hteck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9" name="Rechteck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0" name="Rechteck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1" name="Rechteck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2" name="Rechteck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3" name="Rechteck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4" name="Rechteck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5" name="Rechteck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6" name="Rechteck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7" name="Rechteck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8" name="Rechteck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de-DE" sz="2400" noProof="0">
                <a:latin typeface="굴림" pitchFamily="50" charset="-127"/>
              </a:endParaRPr>
            </a:p>
          </p:txBody>
        </p:sp>
        <p:sp>
          <p:nvSpPr>
            <p:cNvPr id="19" name="Lini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0" name="Lini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1" name="Lini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2" name="Lini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3" name="Lini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4" name="Lini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5" name="Lini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6" name="Lini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Lini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Lini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  <p:sp>
          <p:nvSpPr>
            <p:cNvPr id="31" name="Lini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ACA992-5F8E-4978-8F47-95E54ED28C4E}" type="datetime1">
              <a:rPr lang="de-DE" noProof="0" smtClean="0"/>
              <a:t>20.11.2021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9n2gHsHN4" TargetMode="External"/><Relationship Id="rId2" Type="http://schemas.openxmlformats.org/officeDocument/2006/relationships/hyperlink" Target="https://en.wikipedia.org/wiki/Fractal_dimen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%C3%A9vy_distribution" TargetMode="External"/><Relationship Id="rId5" Type="http://schemas.openxmlformats.org/officeDocument/2006/relationships/hyperlink" Target="https://en.wikipedia.org/wiki/L%C3%A9vy_flight" TargetMode="External"/><Relationship Id="rId4" Type="http://schemas.openxmlformats.org/officeDocument/2006/relationships/hyperlink" Target="https://en.wikipedia.org/wiki/Sierpi%C5%84ski_triangl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/>
          <a:lstStyle/>
          <a:p>
            <a:r>
              <a:rPr lang="de-DE"/>
              <a:t>Titellayout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/>
          <a:lstStyle/>
          <a:p>
            <a:r>
              <a:rPr lang="de-DE"/>
              <a:t>Untertitel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569700-04F9-412A-ABF2-F791D657D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1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05" b="7193"/>
          <a:stretch/>
        </p:blipFill>
        <p:spPr>
          <a:xfrm>
            <a:off x="0" y="892"/>
            <a:ext cx="12188825" cy="68571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3FD28E-99A2-407B-8BCF-64CF080DA772}"/>
              </a:ext>
            </a:extLst>
          </p:cNvPr>
          <p:cNvSpPr txBox="1"/>
          <p:nvPr/>
        </p:nvSpPr>
        <p:spPr>
          <a:xfrm rot="16200000">
            <a:off x="11068055" y="5548590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Sources: (5)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6433868"/>
                  </p:ext>
                </p:extLst>
              </p:nvPr>
            </p:nvGraphicFramePr>
            <p:xfrm>
              <a:off x="1629916" y="1716087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 i="0" dirty="0"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6433868"/>
                  </p:ext>
                </p:extLst>
              </p:nvPr>
            </p:nvGraphicFramePr>
            <p:xfrm>
              <a:off x="1629916" y="1716087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187302" r="-100748" b="-94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187302" r="-748" b="-94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306780" r="-100748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306780" r="-748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0B6E5536-6814-43E2-A459-A076CD49F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63564"/>
          <a:stretch/>
        </p:blipFill>
        <p:spPr>
          <a:xfrm>
            <a:off x="8398668" y="2636912"/>
            <a:ext cx="936104" cy="345638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CE8211-180A-4144-A70B-34127E92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718B8C-A999-4F3B-A411-7FC9E7860173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10/27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BBE143-0BA9-4E18-9826-500E978BA936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(2,3)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16293502"/>
                  </p:ext>
                </p:extLst>
              </p:nvPr>
            </p:nvGraphicFramePr>
            <p:xfrm>
              <a:off x="1629916" y="1700808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 i="0" dirty="0"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16293502"/>
                  </p:ext>
                </p:extLst>
              </p:nvPr>
            </p:nvGraphicFramePr>
            <p:xfrm>
              <a:off x="1629916" y="1700808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187831" r="-100748" b="-94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187831" r="-748" b="-94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307345" r="-100748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307345" r="-748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0B6E5536-6814-43E2-A459-A076CD49F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63564"/>
          <a:stretch/>
        </p:blipFill>
        <p:spPr>
          <a:xfrm>
            <a:off x="8398668" y="2621633"/>
            <a:ext cx="936104" cy="345638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9B295DF-97FC-476F-B32E-307A155713DC}"/>
              </a:ext>
            </a:extLst>
          </p:cNvPr>
          <p:cNvSpPr/>
          <p:nvPr/>
        </p:nvSpPr>
        <p:spPr>
          <a:xfrm>
            <a:off x="6742484" y="4099480"/>
            <a:ext cx="28803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CBD32C1-DF6A-440E-81B5-761A641D1BC6}"/>
              </a:ext>
            </a:extLst>
          </p:cNvPr>
          <p:cNvSpPr/>
          <p:nvPr/>
        </p:nvSpPr>
        <p:spPr>
          <a:xfrm>
            <a:off x="6742484" y="5251480"/>
            <a:ext cx="288032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A832168-4661-4CAB-B3B7-AB02F919FA57}"/>
              </a:ext>
            </a:extLst>
          </p:cNvPr>
          <p:cNvCxnSpPr>
            <a:endCxn id="4" idx="2"/>
          </p:cNvCxnSpPr>
          <p:nvPr/>
        </p:nvCxnSpPr>
        <p:spPr>
          <a:xfrm>
            <a:off x="5302324" y="3485728"/>
            <a:ext cx="1440160" cy="75776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835123C-8531-449D-8EC4-6EB9663465C0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302324" y="3485728"/>
            <a:ext cx="1440160" cy="190976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1462BD7-608A-4E5E-9394-D3634432AD67}"/>
              </a:ext>
            </a:extLst>
          </p:cNvPr>
          <p:cNvSpPr txBox="1"/>
          <p:nvPr/>
        </p:nvSpPr>
        <p:spPr>
          <a:xfrm>
            <a:off x="2169976" y="2816503"/>
            <a:ext cx="54360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Dimension of </a:t>
            </a:r>
            <a:r>
              <a:rPr lang="de-DE" sz="4000" b="1" dirty="0" err="1">
                <a:solidFill>
                  <a:srgbClr val="FF0000"/>
                </a:solidFill>
              </a:rPr>
              <a:t>Object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EB5DCA0-5ACB-4FE9-882C-3AF19CFD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1F3574-A7CB-4998-997D-C488ABB3382F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10/27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3D3D44-DD8B-4F12-BA7A-000D70E33CA0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(2,3)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 – Sierpinski </a:t>
            </a:r>
            <a:r>
              <a:rPr lang="de-DE" dirty="0" err="1"/>
              <a:t>Triangle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5321AC5F-C1AB-4233-8B7B-12C18278D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828800"/>
                <a:ext cx="8388422" cy="41910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Scale </a:t>
                </a:r>
                <a:r>
                  <a:rPr lang="en-US" dirty="0" err="1"/>
                  <a:t>sidelenght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dirty="0"/>
                </a:br>
                <a:r>
                  <a:rPr lang="en-US" dirty="0"/>
                  <a:t>=&gt; ‘Mass’ scales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br>
                  <a:rPr lang="de-DE" b="0" dirty="0"/>
                </a:br>
                <a:r>
                  <a:rPr lang="de-DE" b="0" dirty="0"/>
                  <a:t>=&gt;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? 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⁡(3)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⁡(2)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=1,584962…</m:t>
                        </m:r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b="1" u="sng" dirty="0"/>
                  <a:t> Fractal Dimension:</a:t>
                </a:r>
                <a:br>
                  <a:rPr lang="en-US" b="1" dirty="0"/>
                </a:br>
                <a:r>
                  <a:rPr lang="en-US" b="1" dirty="0"/>
                  <a:t>How much more detail can</a:t>
                </a:r>
                <a:br>
                  <a:rPr lang="en-US" b="1" dirty="0"/>
                </a:br>
                <a:r>
                  <a:rPr lang="en-US" b="1" dirty="0"/>
                  <a:t>I see when I zoom in/ when my</a:t>
                </a:r>
                <a:br>
                  <a:rPr lang="en-US" b="1" dirty="0"/>
                </a:br>
                <a:r>
                  <a:rPr lang="en-US" b="1" dirty="0"/>
                  <a:t>resolution increases?</a:t>
                </a:r>
              </a:p>
            </p:txBody>
          </p:sp>
        </mc:Choice>
        <mc:Fallback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5321AC5F-C1AB-4233-8B7B-12C18278D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828800"/>
                <a:ext cx="8388422" cy="4191000"/>
              </a:xfrm>
              <a:blipFill>
                <a:blip r:embed="rId2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EE2B0DD7-F598-4257-A072-79D061A5A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65" y="1916833"/>
            <a:ext cx="4314056" cy="373705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565815D-3021-4851-9EDD-080E6B855642}"/>
              </a:ext>
            </a:extLst>
          </p:cNvPr>
          <p:cNvSpPr/>
          <p:nvPr/>
        </p:nvSpPr>
        <p:spPr>
          <a:xfrm>
            <a:off x="7516253" y="1916832"/>
            <a:ext cx="2484000" cy="2484000"/>
          </a:xfrm>
          <a:prstGeom prst="ellipse">
            <a:avLst/>
          </a:prstGeom>
          <a:noFill/>
          <a:ln w="50800"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EA2A9C0-6C87-479F-BC4C-B5D6C89BE027}"/>
              </a:ext>
            </a:extLst>
          </p:cNvPr>
          <p:cNvSpPr/>
          <p:nvPr/>
        </p:nvSpPr>
        <p:spPr>
          <a:xfrm>
            <a:off x="9745029" y="4704186"/>
            <a:ext cx="1317935" cy="1205174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D0A0A17-574C-49C9-9D09-3A75E26C3A9E}"/>
              </a:ext>
            </a:extLst>
          </p:cNvPr>
          <p:cNvSpPr/>
          <p:nvPr/>
        </p:nvSpPr>
        <p:spPr>
          <a:xfrm>
            <a:off x="6583355" y="5185971"/>
            <a:ext cx="582833" cy="6310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6B075C-3342-4632-B7E2-DE476710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9A6AE87-32F9-46B6-B3E8-5D26A909D5F1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11/27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1CCFA8-CAE0-4EEE-A0D7-E09479A4A4C0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(3,4)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 – Sierpinski </a:t>
            </a:r>
            <a:r>
              <a:rPr lang="de-DE" dirty="0" err="1"/>
              <a:t>Triangle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321AC5F-C1AB-4233-8B7B-12C18278D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8388422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‚</a:t>
            </a:r>
            <a:r>
              <a:rPr lang="de-DE" dirty="0" err="1"/>
              <a:t>Fractal</a:t>
            </a:r>
            <a:r>
              <a:rPr lang="de-DE" dirty="0"/>
              <a:t> Dimension‘ </a:t>
            </a:r>
            <a:r>
              <a:rPr lang="de-DE" dirty="0" err="1"/>
              <a:t>necessary</a:t>
            </a:r>
            <a:r>
              <a:rPr lang="de-DE" dirty="0"/>
              <a:t>?</a:t>
            </a:r>
            <a:endParaRPr lang="en-US" b="1" u="sng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03F693-80F9-403C-B912-419A14DB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2446167"/>
            <a:ext cx="3613123" cy="3726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436827E-420F-4086-A8F2-FB7A87F1708D}"/>
                  </a:ext>
                </a:extLst>
              </p:cNvPr>
              <p:cNvSpPr txBox="1"/>
              <p:nvPr/>
            </p:nvSpPr>
            <p:spPr>
              <a:xfrm>
                <a:off x="5878388" y="3682480"/>
                <a:ext cx="2520280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de-DE" sz="32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436827E-420F-4086-A8F2-FB7A87F1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88" y="3682480"/>
                <a:ext cx="2520280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2EA7371-B217-45DD-B34C-AAE7AB4B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C15DA2-40B5-465C-BD17-B4CE4EEF6C20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12/27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6C956-E1AD-4736-8388-17BD9A881686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(3,4)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44624"/>
            <a:ext cx="9601200" cy="1143000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care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Fractals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C93362-387B-4C84-BF1A-FA5C9554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1" y="3811988"/>
            <a:ext cx="3326727" cy="221851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A752FE-1EB1-4033-9EDB-7CA2103EF4BE}"/>
              </a:ext>
            </a:extLst>
          </p:cNvPr>
          <p:cNvSpPr txBox="1"/>
          <p:nvPr/>
        </p:nvSpPr>
        <p:spPr>
          <a:xfrm>
            <a:off x="464292" y="5217942"/>
            <a:ext cx="2088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1,37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C23520-140A-4F62-9740-1FDA44548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1" y="1427950"/>
            <a:ext cx="3069712" cy="46024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91DEA9-CDA3-4C77-94DE-B974E1F6AD69}"/>
              </a:ext>
            </a:extLst>
          </p:cNvPr>
          <p:cNvSpPr txBox="1"/>
          <p:nvPr/>
        </p:nvSpPr>
        <p:spPr>
          <a:xfrm>
            <a:off x="4366220" y="1427950"/>
            <a:ext cx="2088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1,51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96DCF25-B44B-4A88-8355-C94F2BCBB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r="50784"/>
          <a:stretch/>
        </p:blipFill>
        <p:spPr>
          <a:xfrm>
            <a:off x="8326660" y="1427950"/>
            <a:ext cx="3067965" cy="46024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E85B1A-6875-4F74-B0ED-53C4518ED117}"/>
              </a:ext>
            </a:extLst>
          </p:cNvPr>
          <p:cNvSpPr txBox="1"/>
          <p:nvPr/>
        </p:nvSpPr>
        <p:spPr>
          <a:xfrm>
            <a:off x="8077750" y="1427950"/>
            <a:ext cx="2088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2,3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3DE8E3F-E4EC-4B10-8F34-81512A899D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-1057" r="-1056" b="1"/>
          <a:stretch/>
        </p:blipFill>
        <p:spPr>
          <a:xfrm>
            <a:off x="902656" y="1428056"/>
            <a:ext cx="3326728" cy="221255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3036EEA-5AC7-4C89-AAD5-DF261D529BD4}"/>
              </a:ext>
            </a:extLst>
          </p:cNvPr>
          <p:cNvSpPr txBox="1"/>
          <p:nvPr/>
        </p:nvSpPr>
        <p:spPr>
          <a:xfrm>
            <a:off x="2519039" y="2871167"/>
            <a:ext cx="2088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1,45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4D190909-7B67-4C7E-833A-016C780F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B1B2870-D7BB-4555-BDCE-1607467D63D8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13/27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7700FA0-B206-440C-87B2-40D99C8700FB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(3,5,6)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14253-EB3B-4F69-93BE-57AF81F5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94" y="3140968"/>
            <a:ext cx="3924436" cy="576064"/>
          </a:xfrm>
        </p:spPr>
        <p:txBody>
          <a:bodyPr>
            <a:noAutofit/>
          </a:bodyPr>
          <a:lstStyle/>
          <a:p>
            <a:pPr algn="ctr"/>
            <a:r>
              <a:rPr lang="de-DE" sz="4800" dirty="0"/>
              <a:t>Questions?</a:t>
            </a:r>
            <a:endParaRPr lang="en-US" sz="4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15C27B-F340-4DAA-B544-7ED33FFD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</p:spTree>
    <p:extLst>
      <p:ext uri="{BB962C8B-B14F-4D97-AF65-F5344CB8AC3E}">
        <p14:creationId xmlns:p14="http://schemas.microsoft.com/office/powerpoint/2010/main" val="40449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6C166-E85B-4333-BBF6-94BCDBCB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B9793A-7818-440A-B8A9-0606D9942BC1}"/>
              </a:ext>
            </a:extLst>
          </p:cNvPr>
          <p:cNvSpPr txBox="1"/>
          <p:nvPr/>
        </p:nvSpPr>
        <p:spPr>
          <a:xfrm>
            <a:off x="4258208" y="2420888"/>
            <a:ext cx="3672408" cy="132343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4000" dirty="0"/>
              <a:t>Quantum </a:t>
            </a:r>
            <a:r>
              <a:rPr lang="de-DE" sz="4000" dirty="0" err="1"/>
              <a:t>Mechanics</a:t>
            </a:r>
            <a:endParaRPr lang="en-US" sz="4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F3C708-6241-458D-97C6-13084FD1BABC}"/>
              </a:ext>
            </a:extLst>
          </p:cNvPr>
          <p:cNvSpPr txBox="1"/>
          <p:nvPr/>
        </p:nvSpPr>
        <p:spPr>
          <a:xfrm>
            <a:off x="1125860" y="4827349"/>
            <a:ext cx="2808312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400" dirty="0"/>
              <a:t>Heisenberg Matrix Algebra</a:t>
            </a:r>
            <a:endParaRPr lang="en-US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F0F601-100A-4D02-9E86-374392E40C3D}"/>
              </a:ext>
            </a:extLst>
          </p:cNvPr>
          <p:cNvSpPr txBox="1"/>
          <p:nvPr/>
        </p:nvSpPr>
        <p:spPr>
          <a:xfrm>
            <a:off x="4690256" y="4827348"/>
            <a:ext cx="2808312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400" dirty="0"/>
              <a:t>Schrödinger </a:t>
            </a:r>
            <a:r>
              <a:rPr lang="de-DE" sz="2400" dirty="0" err="1"/>
              <a:t>Equation</a:t>
            </a:r>
            <a:endParaRPr lang="en-US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938CDE-A821-4388-BBC3-3CB4D6D29863}"/>
              </a:ext>
            </a:extLst>
          </p:cNvPr>
          <p:cNvSpPr txBox="1"/>
          <p:nvPr/>
        </p:nvSpPr>
        <p:spPr>
          <a:xfrm>
            <a:off x="8254652" y="4827347"/>
            <a:ext cx="2808312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400" dirty="0"/>
              <a:t>Feynman Path Integral</a:t>
            </a:r>
            <a:endParaRPr lang="en-US" sz="24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93C34C8-7E26-4F8D-A1B7-43AEC7E48067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2530016" y="3744327"/>
            <a:ext cx="3564396" cy="1083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E7D32EC-E991-44F5-8CC4-BCCEF9B0C34E}"/>
              </a:ext>
            </a:extLst>
          </p:cNvPr>
          <p:cNvCxnSpPr>
            <a:stCxn id="6" idx="0"/>
            <a:endCxn id="4" idx="2"/>
          </p:cNvCxnSpPr>
          <p:nvPr/>
        </p:nvCxnSpPr>
        <p:spPr>
          <a:xfrm flipV="1">
            <a:off x="6094412" y="3744327"/>
            <a:ext cx="0" cy="1083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A5E024E-A49A-4C29-8520-FB2B35FD554E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H="1" flipV="1">
            <a:off x="6094412" y="3744327"/>
            <a:ext cx="3564396" cy="1083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8888450-02F1-4C33-97C2-EC60521D6E17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934172" y="5242847"/>
            <a:ext cx="756084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B00C92D-5E40-47F2-9B8A-46CEE4888AF5}"/>
              </a:ext>
            </a:extLst>
          </p:cNvPr>
          <p:cNvCxnSpPr/>
          <p:nvPr/>
        </p:nvCxnSpPr>
        <p:spPr>
          <a:xfrm flipV="1">
            <a:off x="7498568" y="5242844"/>
            <a:ext cx="756084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BAC5FBE9-20FB-47E4-A7FA-E27F13E8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B061085-9578-46FB-BD70-666B2F42BCB1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15/27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283682-CC32-4399-8BC1-AFEFF3BCF807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6C166-E85B-4333-BBF6-94BCDBCB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B9793A-7818-440A-B8A9-0606D9942BC1}"/>
              </a:ext>
            </a:extLst>
          </p:cNvPr>
          <p:cNvSpPr txBox="1"/>
          <p:nvPr/>
        </p:nvSpPr>
        <p:spPr>
          <a:xfrm>
            <a:off x="4258208" y="2420888"/>
            <a:ext cx="3672408" cy="132343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4000" dirty="0"/>
              <a:t>Quantum </a:t>
            </a:r>
            <a:r>
              <a:rPr lang="de-DE" sz="4000" dirty="0" err="1"/>
              <a:t>Mechanics</a:t>
            </a:r>
            <a:endParaRPr lang="en-US" sz="4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F3C708-6241-458D-97C6-13084FD1BABC}"/>
              </a:ext>
            </a:extLst>
          </p:cNvPr>
          <p:cNvSpPr txBox="1"/>
          <p:nvPr/>
        </p:nvSpPr>
        <p:spPr>
          <a:xfrm>
            <a:off x="1125860" y="4827349"/>
            <a:ext cx="2808312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400" dirty="0"/>
              <a:t>Heisenberg Matrix Algebra</a:t>
            </a:r>
            <a:endParaRPr lang="en-US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F0F601-100A-4D02-9E86-374392E40C3D}"/>
              </a:ext>
            </a:extLst>
          </p:cNvPr>
          <p:cNvSpPr txBox="1"/>
          <p:nvPr/>
        </p:nvSpPr>
        <p:spPr>
          <a:xfrm>
            <a:off x="4690256" y="4827348"/>
            <a:ext cx="2808312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400" dirty="0"/>
              <a:t>Schrödinger </a:t>
            </a:r>
            <a:r>
              <a:rPr lang="de-DE" sz="2400" dirty="0" err="1"/>
              <a:t>Equation</a:t>
            </a:r>
            <a:endParaRPr lang="en-US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938CDE-A821-4388-BBC3-3CB4D6D29863}"/>
              </a:ext>
            </a:extLst>
          </p:cNvPr>
          <p:cNvSpPr txBox="1"/>
          <p:nvPr/>
        </p:nvSpPr>
        <p:spPr>
          <a:xfrm>
            <a:off x="8254652" y="4827347"/>
            <a:ext cx="2808312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Feynman Path Integral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93C34C8-7E26-4F8D-A1B7-43AEC7E48067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2530016" y="3744327"/>
            <a:ext cx="3564396" cy="1083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E7D32EC-E991-44F5-8CC4-BCCEF9B0C34E}"/>
              </a:ext>
            </a:extLst>
          </p:cNvPr>
          <p:cNvCxnSpPr>
            <a:stCxn id="6" idx="0"/>
            <a:endCxn id="4" idx="2"/>
          </p:cNvCxnSpPr>
          <p:nvPr/>
        </p:nvCxnSpPr>
        <p:spPr>
          <a:xfrm flipV="1">
            <a:off x="6094412" y="3744327"/>
            <a:ext cx="0" cy="1083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A5E024E-A49A-4C29-8520-FB2B35FD554E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H="1" flipV="1">
            <a:off x="6094412" y="3744327"/>
            <a:ext cx="3564396" cy="1083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8888450-02F1-4C33-97C2-EC60521D6E17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934172" y="5242847"/>
            <a:ext cx="756084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B00C92D-5E40-47F2-9B8A-46CEE4888AF5}"/>
              </a:ext>
            </a:extLst>
          </p:cNvPr>
          <p:cNvCxnSpPr/>
          <p:nvPr/>
        </p:nvCxnSpPr>
        <p:spPr>
          <a:xfrm flipV="1">
            <a:off x="7498568" y="5242844"/>
            <a:ext cx="756084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A3AD88-23CB-4D5E-BE6F-9BD39DCF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2C35EF-441F-4F60-B430-5905C58127F4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15/27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CE80E7E-375A-4F92-AAE0-E8135859BA3D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9143997" cy="4191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de-DE" b="1" u="sng" dirty="0"/>
                  <a:t>Feynman Path Integral:</a:t>
                </a:r>
                <a:r>
                  <a:rPr lang="de-DE" b="1" dirty="0"/>
                  <a:t> </a:t>
                </a:r>
                <a:r>
                  <a:rPr lang="de-DE" dirty="0" err="1"/>
                  <a:t>Integrates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all </a:t>
                </a:r>
                <a:r>
                  <a:rPr lang="de-DE" dirty="0" err="1"/>
                  <a:t>Brownian</a:t>
                </a:r>
                <a:r>
                  <a:rPr lang="de-DE" dirty="0"/>
                  <a:t> </a:t>
                </a:r>
                <a:r>
                  <a:rPr lang="de-DE" dirty="0" err="1"/>
                  <a:t>Paths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Initial 	State </a:t>
                </a:r>
                <a:r>
                  <a:rPr lang="de-DE" dirty="0" err="1"/>
                  <a:t>to</a:t>
                </a:r>
                <a:r>
                  <a:rPr lang="de-DE" dirty="0"/>
                  <a:t> Final State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b="1" u="sng" dirty="0" err="1"/>
                  <a:t>Recap</a:t>
                </a:r>
                <a:r>
                  <a:rPr lang="de-DE" b="1" u="sng" dirty="0"/>
                  <a:t> </a:t>
                </a:r>
                <a:r>
                  <a:rPr lang="de-DE" b="1" u="sng" dirty="0" err="1"/>
                  <a:t>Brownian</a:t>
                </a:r>
                <a:r>
                  <a:rPr lang="de-DE" b="1" u="sng" dirty="0"/>
                  <a:t> Path:</a:t>
                </a:r>
                <a:r>
                  <a:rPr lang="de-DE" dirty="0"/>
                  <a:t> </a:t>
                </a:r>
                <a:r>
                  <a:rPr lang="de-DE" dirty="0" err="1"/>
                  <a:t>Trajectory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b="1" dirty="0" err="1"/>
                  <a:t>Brownian</a:t>
                </a:r>
                <a:r>
                  <a:rPr lang="de-DE" b="1" dirty="0"/>
                  <a:t> Motion 	</a:t>
                </a:r>
                <a:r>
                  <a:rPr lang="de-DE" dirty="0"/>
                  <a:t>(Normal Distribution)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de-DE" dirty="0"/>
              </a:p>
              <a:p>
                <a:pPr>
                  <a:lnSpc>
                    <a:spcPct val="150000"/>
                  </a:lnSpc>
                </a:pPr>
                <a:r>
                  <a:rPr lang="de-DE" b="1" u="sng" dirty="0" err="1"/>
                  <a:t>Generalized</a:t>
                </a:r>
                <a:r>
                  <a:rPr lang="de-DE" b="1" u="sng" dirty="0"/>
                  <a:t> Motion:</a:t>
                </a:r>
                <a:r>
                  <a:rPr lang="de-DE" dirty="0"/>
                  <a:t> </a:t>
                </a:r>
                <a:r>
                  <a:rPr lang="de-DE" b="1" dirty="0">
                    <a:solidFill>
                      <a:srgbClr val="FF0000"/>
                    </a:solidFill>
                  </a:rPr>
                  <a:t>Lévi Flight</a:t>
                </a:r>
                <a:r>
                  <a:rPr lang="de-DE" dirty="0"/>
                  <a:t> (Normal Distribution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Lévi Distribution)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9143997" cy="4191000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F04B594-F521-4C43-BE8D-118459C25F3A}"/>
              </a:ext>
            </a:extLst>
          </p:cNvPr>
          <p:cNvCxnSpPr/>
          <p:nvPr/>
        </p:nvCxnSpPr>
        <p:spPr>
          <a:xfrm flipH="1">
            <a:off x="3574132" y="3573016"/>
            <a:ext cx="4752528" cy="129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A70EAC-24E1-476A-AEB6-CBB187F2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1F1E15-1348-45F1-9450-97B553DE8DD1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16/27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39BC5A-A3AA-4C61-8BDA-BEEA0C8BE066}"/>
              </a:ext>
            </a:extLst>
          </p:cNvPr>
          <p:cNvSpPr txBox="1"/>
          <p:nvPr/>
        </p:nvSpPr>
        <p:spPr>
          <a:xfrm>
            <a:off x="9334772" y="476672"/>
            <a:ext cx="2304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(7,8,9,10)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6444207" cy="41910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de-DE" b="1" u="sng" dirty="0"/>
                  <a:t>Lévi Flight</a:t>
                </a:r>
                <a:r>
                  <a:rPr lang="de-DE" b="1" dirty="0"/>
                  <a:t> </a:t>
                </a:r>
                <a:r>
                  <a:rPr lang="de-DE" dirty="0"/>
                  <a:t>(Normal Distribution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Lévi Distribution)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de-DE" sz="2000" dirty="0" err="1"/>
                  <a:t>Probability</a:t>
                </a:r>
                <a:r>
                  <a:rPr lang="de-DE" sz="2000" dirty="0"/>
                  <a:t> Density </a:t>
                </a:r>
                <a:r>
                  <a:rPr lang="de-DE" sz="2000" dirty="0" err="1"/>
                  <a:t>Function</a:t>
                </a:r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/>
                  <a:t>(heavy-</a:t>
                </a:r>
                <a:r>
                  <a:rPr lang="de-DE" sz="2000" dirty="0" err="1"/>
                  <a:t>tailed</a:t>
                </a:r>
                <a:r>
                  <a:rPr lang="de-DE" sz="2000" dirty="0"/>
                  <a:t>):</a:t>
                </a:r>
                <a:endParaRPr lang="en-US" sz="20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6444207" cy="4191000"/>
              </a:xfrm>
              <a:blipFill>
                <a:blip r:embed="rId2"/>
                <a:stretch>
                  <a:fillRect l="-851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1866CA7C-87FB-461D-A480-2E2EB6DCC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80" y="4176371"/>
            <a:ext cx="3701161" cy="10789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B62054-AB4B-43FB-9B5F-7412F4A98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09" y="2636912"/>
            <a:ext cx="3530361" cy="3583316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29A1209-A5D3-4F87-8786-15BFC0F5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201B31-6E77-401E-BAD8-EFC53DBADE49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17/27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BAFE528-ECA6-43C1-A805-85A1FF99E583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(7,8)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C3511E-31DA-41CE-A2A6-7E7422F71D1D}"/>
              </a:ext>
            </a:extLst>
          </p:cNvPr>
          <p:cNvSpPr txBox="1"/>
          <p:nvPr/>
        </p:nvSpPr>
        <p:spPr>
          <a:xfrm>
            <a:off x="9706170" y="4437112"/>
            <a:ext cx="1788842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i="1"/>
              <a:t>Figure 1: Probabilty Density function for a Lévi Distribution with different parameters c</a:t>
            </a:r>
          </a:p>
        </p:txBody>
      </p:sp>
    </p:spTree>
    <p:extLst>
      <p:ext uri="{BB962C8B-B14F-4D97-AF65-F5344CB8AC3E}">
        <p14:creationId xmlns:p14="http://schemas.microsoft.com/office/powerpoint/2010/main" val="25386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3737A-F936-4230-8665-D204D76C0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Fractals</a:t>
            </a:r>
            <a:r>
              <a:rPr lang="de-DE" dirty="0"/>
              <a:t> in </a:t>
            </a:r>
            <a:r>
              <a:rPr lang="en-US" dirty="0"/>
              <a:t>AMO</a:t>
            </a:r>
            <a:r>
              <a:rPr lang="de-DE" dirty="0"/>
              <a:t> Physics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62D9E2-3716-42C2-B910-28F02CC24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dirty="0"/>
              <a:t>Maximilian Winterer</a:t>
            </a:r>
          </a:p>
          <a:p>
            <a:pPr>
              <a:lnSpc>
                <a:spcPct val="100000"/>
              </a:lnSpc>
            </a:pPr>
            <a:r>
              <a:rPr lang="de-DE" sz="2000" dirty="0" err="1"/>
              <a:t>Your</a:t>
            </a:r>
            <a:r>
              <a:rPr lang="de-DE" sz="2000" dirty="0"/>
              <a:t> Passion </a:t>
            </a:r>
            <a:r>
              <a:rPr lang="de-DE" sz="2000" dirty="0" err="1"/>
              <a:t>For</a:t>
            </a:r>
            <a:r>
              <a:rPr lang="de-DE" sz="2000" dirty="0"/>
              <a:t> Physics – 23.11.2021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University Heidelberg</a:t>
            </a:r>
          </a:p>
        </p:txBody>
      </p:sp>
    </p:spTree>
    <p:extLst>
      <p:ext uri="{BB962C8B-B14F-4D97-AF65-F5344CB8AC3E}">
        <p14:creationId xmlns:p14="http://schemas.microsoft.com/office/powerpoint/2010/main" val="26387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6444207" cy="41910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u="sng" dirty="0"/>
                  <a:t>Lévi Flight</a:t>
                </a:r>
              </a:p>
              <a:p>
                <a:pPr>
                  <a:lnSpc>
                    <a:spcPct val="150000"/>
                  </a:lnSpc>
                </a:pPr>
                <a:endParaRPr lang="en-US" b="1" u="sng" dirty="0"/>
              </a:p>
              <a:p>
                <a:pPr>
                  <a:lnSpc>
                    <a:spcPct val="150000"/>
                  </a:lnSpc>
                </a:pPr>
                <a:endParaRPr lang="en-US" b="1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u="sng" dirty="0"/>
              </a:p>
              <a:p>
                <a:pPr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dirty="0"/>
                  <a:t> Lévi Index/ Stability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‘defines’ path</a:t>
                </a:r>
              </a:p>
              <a:p>
                <a:pPr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dirty="0"/>
                  <a:t> Lévi Flights are self-similar (Fractals!)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6444207" cy="4191000"/>
              </a:xfrm>
              <a:blipFill>
                <a:blip r:embed="rId2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7A641876-1BF7-446D-A910-1351713D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11" y="1988840"/>
            <a:ext cx="3379400" cy="28724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42829D-6809-4966-90D7-1B4279F05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63" y="1988840"/>
            <a:ext cx="2953717" cy="28724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823C54F-051F-47B8-9C54-E15B7A3AE677}"/>
                  </a:ext>
                </a:extLst>
              </p:cNvPr>
              <p:cNvSpPr txBox="1"/>
              <p:nvPr/>
            </p:nvSpPr>
            <p:spPr>
              <a:xfrm>
                <a:off x="6203172" y="2391271"/>
                <a:ext cx="1547424" cy="92333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(Normal Distribution)</a:t>
                </a:r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823C54F-051F-47B8-9C54-E15B7A3A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72" y="2391271"/>
                <a:ext cx="1547424" cy="923330"/>
              </a:xfrm>
              <a:prstGeom prst="rect">
                <a:avLst/>
              </a:prstGeom>
              <a:blipFill>
                <a:blip r:embed="rId5"/>
                <a:stretch>
                  <a:fillRect l="-1176" r="-1176" b="-909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44241CF-E955-4803-922C-C58CB1442864}"/>
                  </a:ext>
                </a:extLst>
              </p:cNvPr>
              <p:cNvSpPr txBox="1"/>
              <p:nvPr/>
            </p:nvSpPr>
            <p:spPr>
              <a:xfrm>
                <a:off x="6664111" y="3626300"/>
                <a:ext cx="1547425" cy="92333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(Cauchy Distribution)</a:t>
                </a:r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44241CF-E955-4803-922C-C58CB144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111" y="3626300"/>
                <a:ext cx="1547425" cy="923330"/>
              </a:xfrm>
              <a:prstGeom prst="rect">
                <a:avLst/>
              </a:prstGeom>
              <a:blipFill>
                <a:blip r:embed="rId6"/>
                <a:stretch>
                  <a:fillRect l="-781" r="-1172" b="-980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AE8A901-0BF4-4908-BCB7-A43B11B0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00CD80A-654B-4146-BF17-D6D4DCA634ED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18/27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AA3998-15D8-4509-A6F1-3555A4F6BF6D}"/>
              </a:ext>
            </a:extLst>
          </p:cNvPr>
          <p:cNvSpPr txBox="1"/>
          <p:nvPr/>
        </p:nvSpPr>
        <p:spPr>
          <a:xfrm>
            <a:off x="9334772" y="476672"/>
            <a:ext cx="2304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(7,8,9,10)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1CC0C37-829C-46CC-8C01-F721CE892AAA}"/>
                  </a:ext>
                </a:extLst>
              </p:cNvPr>
              <p:cNvSpPr txBox="1"/>
              <p:nvPr/>
            </p:nvSpPr>
            <p:spPr>
              <a:xfrm>
                <a:off x="1850929" y="2764085"/>
                <a:ext cx="1363163" cy="138499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r"/>
                <a:r>
                  <a:rPr lang="en-US" sz="1400" i="1" dirty="0"/>
                  <a:t>Figure 2: Lévi Flight Trajectories  for different Stability Parameters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400" i="1" dirty="0"/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1CC0C37-829C-46CC-8C01-F721CE89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29" y="2764085"/>
                <a:ext cx="1363163" cy="1384995"/>
              </a:xfrm>
              <a:prstGeom prst="rect">
                <a:avLst/>
              </a:prstGeom>
              <a:blipFill>
                <a:blip r:embed="rId7"/>
                <a:stretch>
                  <a:fillRect r="-5333" b="-347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7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m 3">
                <a:extLst>
                  <a:ext uri="{FF2B5EF4-FFF2-40B4-BE49-F238E27FC236}">
                    <a16:creationId xmlns:a16="http://schemas.microsoft.com/office/drawing/2014/main" id="{3B3780E4-C9C9-42B1-A7D6-A96A762C36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78682590"/>
                  </p:ext>
                </p:extLst>
              </p:nvPr>
            </p:nvGraphicFramePr>
            <p:xfrm>
              <a:off x="2031471" y="720372"/>
              <a:ext cx="8125883" cy="54172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Diagramm 3">
                <a:extLst>
                  <a:ext uri="{FF2B5EF4-FFF2-40B4-BE49-F238E27FC236}">
                    <a16:creationId xmlns:a16="http://schemas.microsoft.com/office/drawing/2014/main" id="{3B3780E4-C9C9-42B1-A7D6-A96A762C36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78682590"/>
                  </p:ext>
                </p:extLst>
              </p:nvPr>
            </p:nvGraphicFramePr>
            <p:xfrm>
              <a:off x="2031471" y="720372"/>
              <a:ext cx="8125883" cy="54172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99573B9-5007-462C-8D38-BE5AC91A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A0813C-F087-46E5-878A-CAC7C8B5758D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19/27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692650-E1ED-4BBA-91AB-D3090E70C22C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/>
                  <a:t>F</a:t>
                </a:r>
                <a:r>
                  <a:rPr lang="en-US" dirty="0" err="1"/>
                  <a:t>eynman</a:t>
                </a:r>
                <a:r>
                  <a:rPr lang="en-US" dirty="0"/>
                  <a:t> Path Integral over Brownian Paths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Quantum Mechanics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Feynman Path Integral </a:t>
                </a:r>
                <a:r>
                  <a:rPr lang="en-US" dirty="0"/>
                  <a:t>over </a:t>
                </a:r>
                <a:r>
                  <a:rPr lang="en-US" b="1" dirty="0"/>
                  <a:t>Lévi Flights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Fractional Quantum Mechanics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Stability Parameter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Fractal Dimension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(with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Fractal Dimension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characterizes</a:t>
                </a:r>
                <a:r>
                  <a:rPr lang="en-US" b="1" dirty="0"/>
                  <a:t> Fractional Quantum Mechanics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2CDA66-7086-4754-8A2F-63973188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F21A45B-B8BB-4D22-ABAF-244AF0CCB27C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20/27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0E4C96-937F-4EB9-9238-84E62BACDE59}"/>
              </a:ext>
            </a:extLst>
          </p:cNvPr>
          <p:cNvSpPr txBox="1"/>
          <p:nvPr/>
        </p:nvSpPr>
        <p:spPr>
          <a:xfrm>
            <a:off x="9334772" y="476672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(7,9,10)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ABA52-F9BC-4D2D-9D8C-DF20A459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147937"/>
            <a:ext cx="9601200" cy="36573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Dispersion Relation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Fractional</a:t>
            </a:r>
            <a:r>
              <a:rPr lang="de-DE" dirty="0"/>
              <a:t> Quantum </a:t>
            </a:r>
            <a:br>
              <a:rPr lang="de-DE" dirty="0"/>
            </a:b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: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Fractional</a:t>
            </a:r>
            <a:r>
              <a:rPr lang="de-DE" dirty="0"/>
              <a:t> Schrödinger </a:t>
            </a:r>
            <a:br>
              <a:rPr lang="de-DE" dirty="0"/>
            </a:br>
            <a:r>
              <a:rPr lang="de-DE" dirty="0" err="1"/>
              <a:t>Equation</a:t>
            </a:r>
            <a:r>
              <a:rPr lang="de-DE" dirty="0"/>
              <a:t>: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Fractional</a:t>
            </a:r>
            <a:r>
              <a:rPr lang="de-DE" dirty="0"/>
              <a:t> Hamiltonian: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2F383F-E7B8-4C83-B9BD-62F1C829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3617008"/>
            <a:ext cx="3296110" cy="13241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5DD08B-F2AE-4520-9B57-08B198AE2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5158595"/>
            <a:ext cx="6039693" cy="7906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4E8AA5-5C67-446B-9B08-346D4DD8C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415453"/>
            <a:ext cx="3024337" cy="725515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980327B-E289-4873-861D-C4E45E1A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493925-7586-4CF0-B453-196FAEF8C3CF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21/27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B64C079-992F-4DA0-B93D-1109A647877C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283841"/>
                <a:ext cx="9601200" cy="365732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de-DE" dirty="0"/>
              </a:p>
              <a:p>
                <a:pPr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de-DE" dirty="0"/>
                  <a:t> Set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dirty="0"/>
                  <a:t>	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	</a:t>
                </a:r>
                <a:r>
                  <a:rPr lang="de-DE" dirty="0" err="1"/>
                  <a:t>Brownian</a:t>
                </a:r>
                <a:r>
                  <a:rPr lang="de-DE" dirty="0"/>
                  <a:t> Motion </a:t>
                </a:r>
                <a:r>
                  <a:rPr lang="de-DE" dirty="0" err="1"/>
                  <a:t>Paths</a:t>
                </a:r>
                <a:r>
                  <a:rPr lang="de-DE" dirty="0"/>
                  <a:t>, Quantum </a:t>
                </a:r>
                <a:r>
                  <a:rPr lang="de-DE" dirty="0" err="1"/>
                  <a:t>Mechanics</a:t>
                </a:r>
                <a:r>
                  <a:rPr lang="de-DE" dirty="0"/>
                  <a:t>, </a:t>
                </a:r>
                <a:br>
                  <a:rPr lang="de-DE" dirty="0"/>
                </a:br>
                <a:r>
                  <a:rPr lang="de-DE" dirty="0"/>
                  <a:t>			Schrödinger </a:t>
                </a:r>
                <a:r>
                  <a:rPr lang="de-DE" dirty="0" err="1"/>
                  <a:t>Equation</a:t>
                </a:r>
                <a:endParaRPr lang="de-DE" dirty="0"/>
              </a:p>
              <a:p>
                <a:pPr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de-DE" dirty="0"/>
                  <a:t> Set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	Lévi Flight </a:t>
                </a:r>
                <a:r>
                  <a:rPr lang="de-DE" dirty="0" err="1"/>
                  <a:t>Paths</a:t>
                </a:r>
                <a:r>
                  <a:rPr lang="de-DE" dirty="0"/>
                  <a:t>, </a:t>
                </a:r>
                <a:r>
                  <a:rPr lang="de-DE" dirty="0" err="1"/>
                  <a:t>Fractional</a:t>
                </a:r>
                <a:r>
                  <a:rPr lang="de-DE" dirty="0"/>
                  <a:t> Quantum </a:t>
                </a:r>
                <a:r>
                  <a:rPr lang="de-DE" dirty="0" err="1"/>
                  <a:t>Mechanics</a:t>
                </a:r>
                <a:r>
                  <a:rPr lang="de-DE" dirty="0"/>
                  <a:t>, </a:t>
                </a:r>
                <a:br>
                  <a:rPr lang="de-DE" dirty="0"/>
                </a:br>
                <a:r>
                  <a:rPr lang="de-DE" dirty="0"/>
                  <a:t>			</a:t>
                </a:r>
                <a:r>
                  <a:rPr lang="de-DE" dirty="0" err="1"/>
                  <a:t>Fractional</a:t>
                </a:r>
                <a:r>
                  <a:rPr lang="de-DE" dirty="0"/>
                  <a:t> Schrödinger </a:t>
                </a:r>
                <a:r>
                  <a:rPr lang="de-DE" dirty="0" err="1"/>
                  <a:t>Equation</a:t>
                </a:r>
                <a:br>
                  <a:rPr lang="de-DE" dirty="0"/>
                </a:br>
                <a:r>
                  <a:rPr lang="de-DE" dirty="0"/>
                  <a:t>			</a:t>
                </a:r>
                <a:r>
                  <a:rPr lang="de-DE" b="1" dirty="0">
                    <a:solidFill>
                      <a:srgbClr val="FF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de-DE" b="1" dirty="0">
                    <a:solidFill>
                      <a:srgbClr val="FF0000"/>
                    </a:solidFill>
                  </a:rPr>
                  <a:t>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as</a:t>
                </a:r>
                <a:r>
                  <a:rPr lang="de-DE" b="1" dirty="0">
                    <a:solidFill>
                      <a:srgbClr val="FF0000"/>
                    </a:solidFill>
                  </a:rPr>
                  <a:t>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Fractal</a:t>
                </a:r>
                <a:r>
                  <a:rPr lang="de-DE" b="1" dirty="0">
                    <a:solidFill>
                      <a:srgbClr val="FF0000"/>
                    </a:solidFill>
                  </a:rPr>
                  <a:t> Dimension</a:t>
                </a:r>
              </a:p>
              <a:p>
                <a:pPr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283841"/>
                <a:ext cx="9601200" cy="3657327"/>
              </a:xfrm>
              <a:blipFill>
                <a:blip r:embed="rId2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D73616-737C-43F0-BFD6-E7B7D050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49C5D0-4B35-45A3-8467-63DA154C15E0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22/27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D84520-AFCF-4CC8-99FE-A16B70466ADC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r>
              <a:rPr lang="de-DE" dirty="0"/>
              <a:t> of </a:t>
            </a:r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 err="1"/>
                  <a:t>Fractional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 </a:t>
                </a:r>
                <a:r>
                  <a:rPr lang="de-DE" dirty="0" err="1"/>
                  <a:t>reproduce</a:t>
                </a:r>
                <a:r>
                  <a:rPr lang="de-DE" dirty="0"/>
                  <a:t> </a:t>
                </a:r>
                <a:r>
                  <a:rPr lang="de-DE" dirty="0" err="1"/>
                  <a:t>well</a:t>
                </a:r>
                <a:r>
                  <a:rPr lang="de-DE" dirty="0"/>
                  <a:t> </a:t>
                </a:r>
                <a:r>
                  <a:rPr lang="de-DE" dirty="0" err="1"/>
                  <a:t>known</a:t>
                </a:r>
                <a:r>
                  <a:rPr lang="de-DE" dirty="0"/>
                  <a:t> QM </a:t>
                </a:r>
                <a:r>
                  <a:rPr lang="de-DE" dirty="0" err="1"/>
                  <a:t>systems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(potential well, delta potential, oscillator, Bohr atom, … 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Potential Realizations for Experimental Tests have been developed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One Experimental Result:</a:t>
                </a:r>
                <a:br>
                  <a:rPr lang="en-US" b="1" dirty="0"/>
                </a:br>
                <a:r>
                  <a:rPr lang="en-US" b="1" dirty="0"/>
                  <a:t>‘</a:t>
                </a:r>
                <a:r>
                  <a:rPr lang="en-US" dirty="0">
                    <a:effectLst/>
                  </a:rPr>
                  <a:t>The fractional symmetric rigid rotor’ by Richard Herrmann in Journal of Physics G (2006)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1A5B20-9B78-4902-B093-0F77E661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011307-A665-4A2E-9093-83D4D95D8EEA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23/27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B44884-6C1B-450A-ACAE-3CFBC281F400}"/>
              </a:ext>
            </a:extLst>
          </p:cNvPr>
          <p:cNvSpPr txBox="1"/>
          <p:nvPr/>
        </p:nvSpPr>
        <p:spPr>
          <a:xfrm>
            <a:off x="9334772" y="476672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(9,10,11)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Fractional Quantum Mechanics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‘</a:t>
                </a:r>
                <a:r>
                  <a:rPr lang="en-US" b="1" dirty="0">
                    <a:effectLst/>
                  </a:rPr>
                  <a:t>The fractional symmetric rigid rotor’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Treat </a:t>
                </a:r>
                <a:r>
                  <a:rPr lang="en-US" sz="2000" dirty="0" err="1"/>
                  <a:t>nuclids</a:t>
                </a:r>
                <a:r>
                  <a:rPr lang="en-US" sz="2000" dirty="0"/>
                  <a:t> as rigid rotor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Use Fractional QM to </a:t>
                </a:r>
                <a:br>
                  <a:rPr lang="en-US" sz="2000" dirty="0"/>
                </a:br>
                <a:r>
                  <a:rPr lang="en-US" sz="2000" dirty="0"/>
                  <a:t>calculate </a:t>
                </a:r>
                <a:r>
                  <a:rPr lang="en-US" sz="2000" dirty="0" err="1"/>
                  <a:t>Eigenenergies</a:t>
                </a:r>
                <a:br>
                  <a:rPr lang="en-US" sz="2000" dirty="0"/>
                </a:br>
                <a:r>
                  <a:rPr lang="en-US" sz="2000" dirty="0"/>
                  <a:t>(with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991A20B2-3B2A-4E71-96A2-EDCA98D07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1978182"/>
            <a:ext cx="4677735" cy="3614065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C2678E-97A0-403E-8C6C-8FD55477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dirty="0" err="1"/>
              <a:t>Fractals</a:t>
            </a:r>
            <a:r>
              <a:rPr lang="de-DE" noProof="0" dirty="0"/>
              <a:t> in AMO, Maximilian Winterer, 23.11.2021, University Heidelberg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1A7B58-430F-4DA3-89C9-7F7612ED9FAA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24/27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6B6211-C5B4-41FC-8EFC-F29AD55A1440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A50FA0D-3282-4A97-8939-B53CA4E87BAC}"/>
                  </a:ext>
                </a:extLst>
              </p:cNvPr>
              <p:cNvSpPr txBox="1"/>
              <p:nvPr/>
            </p:nvSpPr>
            <p:spPr>
              <a:xfrm>
                <a:off x="5601574" y="5544414"/>
                <a:ext cx="5821430" cy="52322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r"/>
                <a:r>
                  <a:rPr lang="en-US" sz="1400" i="1" dirty="0"/>
                  <a:t>Figure 3: </a:t>
                </a:r>
                <a:r>
                  <a:rPr lang="en-US" sz="1400" i="1" dirty="0" err="1"/>
                  <a:t>Eigenenergies</a:t>
                </a:r>
                <a:r>
                  <a:rPr lang="de-DE" sz="1400" i="1" dirty="0"/>
                  <a:t> of </a:t>
                </a:r>
                <a:r>
                  <a:rPr lang="en-US" sz="1400" i="1" dirty="0"/>
                  <a:t>the Fractional Symmetric </a:t>
                </a:r>
                <a:r>
                  <a:rPr lang="de-DE" sz="1400" i="1" dirty="0"/>
                  <a:t>Rigid Rotor </a:t>
                </a:r>
                <a:r>
                  <a:rPr lang="en-US" sz="1400" i="1" dirty="0"/>
                  <a:t>for</a:t>
                </a:r>
                <a:r>
                  <a:rPr lang="de-DE" sz="1400" i="1" dirty="0"/>
                  <a:t> different angular </a:t>
                </a:r>
                <a:r>
                  <a:rPr lang="en-US" sz="1400" i="1" dirty="0"/>
                  <a:t>momenta</a:t>
                </a:r>
                <a:r>
                  <a:rPr lang="de-DE" sz="1400" i="1" dirty="0"/>
                  <a:t> J and different </a:t>
                </a:r>
                <a:r>
                  <a:rPr lang="en-US" sz="1400" i="1" dirty="0"/>
                  <a:t>fractal dimensions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400" i="1" dirty="0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A50FA0D-3282-4A97-8939-B53CA4E87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74" y="5544414"/>
                <a:ext cx="5821430" cy="523220"/>
              </a:xfrm>
              <a:prstGeom prst="rect">
                <a:avLst/>
              </a:prstGeom>
              <a:blipFill>
                <a:blip r:embed="rId4"/>
                <a:stretch>
                  <a:fillRect t="-1149" b="-1034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8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r>
              <a:rPr lang="de-DE" dirty="0"/>
              <a:t> of </a:t>
            </a:r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‘</a:t>
                </a:r>
                <a:r>
                  <a:rPr lang="en-US" b="1" dirty="0">
                    <a:effectLst/>
                  </a:rPr>
                  <a:t>The fractional symmetric rigid rotor’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mostly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AE044E37-DCFD-4609-BA87-66E2E201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828800"/>
            <a:ext cx="3454694" cy="436917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245F975-2F03-499C-B685-561001B1AAB0}"/>
              </a:ext>
            </a:extLst>
          </p:cNvPr>
          <p:cNvSpPr/>
          <p:nvPr/>
        </p:nvSpPr>
        <p:spPr>
          <a:xfrm>
            <a:off x="10311618" y="1871003"/>
            <a:ext cx="506437" cy="429064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B2B1E5-0024-4A82-9882-ABD52A79689A}"/>
              </a:ext>
            </a:extLst>
          </p:cNvPr>
          <p:cNvSpPr/>
          <p:nvPr/>
        </p:nvSpPr>
        <p:spPr>
          <a:xfrm>
            <a:off x="1773932" y="2420888"/>
            <a:ext cx="2376264" cy="57606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26FF18D-DED7-40AF-9F96-B6330246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33A1BE-2BAF-403C-94E2-DAC52D28A8FF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25/27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98E960-2D6B-4CC4-90A9-C1609A7E7E5F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1A3F5385-1902-4087-A75E-78013C27D463}"/>
                  </a:ext>
                </a:extLst>
              </p:cNvPr>
              <p:cNvSpPr txBox="1"/>
              <p:nvPr/>
            </p:nvSpPr>
            <p:spPr>
              <a:xfrm>
                <a:off x="2710036" y="5139189"/>
                <a:ext cx="4614203" cy="95410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r"/>
                <a:r>
                  <a:rPr lang="en-US" sz="1400" i="1" dirty="0"/>
                  <a:t>Table 1: </a:t>
                </a:r>
                <a:r>
                  <a:rPr lang="de-DE" sz="1400" i="1" dirty="0"/>
                  <a:t>Root </a:t>
                </a:r>
                <a:r>
                  <a:rPr lang="de-DE" sz="1400" i="1" dirty="0" err="1"/>
                  <a:t>mean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square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errors</a:t>
                </a:r>
                <a:r>
                  <a:rPr lang="de-DE" sz="14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1400" i="1" dirty="0"/>
                  <a:t> </a:t>
                </a:r>
                <a:r>
                  <a:rPr lang="de-DE" sz="1400" i="1" dirty="0" err="1"/>
                  <a:t>between</a:t>
                </a:r>
                <a:r>
                  <a:rPr lang="de-DE" sz="1400" i="1" dirty="0"/>
                  <a:t> experimental </a:t>
                </a:r>
                <a:r>
                  <a:rPr lang="de-DE" sz="1400" i="1" dirty="0" err="1"/>
                  <a:t>data</a:t>
                </a:r>
                <a:r>
                  <a:rPr lang="de-DE" sz="1400" i="1" dirty="0"/>
                  <a:t> and </a:t>
                </a:r>
                <a:r>
                  <a:rPr lang="de-DE" sz="1400" i="1" dirty="0" err="1"/>
                  <a:t>predictions</a:t>
                </a:r>
                <a:r>
                  <a:rPr lang="de-DE" sz="1400" i="1" dirty="0"/>
                  <a:t>, and </a:t>
                </a:r>
                <a:r>
                  <a:rPr lang="de-DE" sz="1400" i="1" dirty="0" err="1"/>
                  <a:t>fitting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parameters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including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Fractal</a:t>
                </a:r>
                <a:r>
                  <a:rPr lang="de-DE" sz="1400" i="1" dirty="0"/>
                  <a:t> Dimension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1400" i="1" dirty="0"/>
                  <a:t> </a:t>
                </a:r>
                <a:r>
                  <a:rPr lang="de-DE" sz="1400" i="1" dirty="0" err="1"/>
                  <a:t>for</a:t>
                </a:r>
                <a:r>
                  <a:rPr lang="de-DE" sz="1400" i="1" dirty="0"/>
                  <a:t> different </a:t>
                </a:r>
                <a:r>
                  <a:rPr lang="de-DE" sz="1400" i="1" dirty="0" err="1"/>
                  <a:t>nuclids</a:t>
                </a:r>
                <a:endParaRPr lang="en-US" sz="1400" i="1" dirty="0"/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1A3F5385-1902-4087-A75E-78013C27D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36" y="5139189"/>
                <a:ext cx="4614203" cy="954107"/>
              </a:xfrm>
              <a:prstGeom prst="rect">
                <a:avLst/>
              </a:prstGeom>
              <a:blipFill>
                <a:blip r:embed="rId4"/>
                <a:stretch>
                  <a:fillRect b="-503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8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BB20-56FB-4F9E-BB16-8805B34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r>
              <a:rPr lang="de-DE" dirty="0"/>
              <a:t> of </a:t>
            </a:r>
            <a:r>
              <a:rPr lang="de-DE" dirty="0" err="1"/>
              <a:t>Fractional</a:t>
            </a:r>
            <a:r>
              <a:rPr lang="de-DE" dirty="0"/>
              <a:t> Quantum </a:t>
            </a:r>
            <a:r>
              <a:rPr lang="de-DE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‘</a:t>
                </a:r>
                <a:r>
                  <a:rPr lang="en-US" b="1" dirty="0">
                    <a:effectLst/>
                  </a:rPr>
                  <a:t>The fractional symmetric rigid rotor’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mostly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=&gt;	Result is </a:t>
                </a:r>
                <a:r>
                  <a:rPr lang="en-US" sz="2000" b="1" dirty="0"/>
                  <a:t>better</a:t>
                </a:r>
                <a:r>
                  <a:rPr lang="en-US" sz="2000" dirty="0"/>
                  <a:t> by </a:t>
                </a:r>
                <a:r>
                  <a:rPr lang="en-US" sz="2000" b="1" dirty="0"/>
                  <a:t>factor of 3 to 6</a:t>
                </a:r>
                <a:br>
                  <a:rPr lang="en-US" sz="2000" b="1" dirty="0"/>
                </a:br>
                <a:r>
                  <a:rPr lang="en-US" sz="2000" dirty="0"/>
                  <a:t>	compared to results from </a:t>
                </a:r>
                <a:r>
                  <a:rPr lang="en-US" sz="2000" b="1" dirty="0"/>
                  <a:t>Taylor</a:t>
                </a:r>
                <a:br>
                  <a:rPr lang="en-US" sz="2000" b="1" dirty="0"/>
                </a:br>
                <a:r>
                  <a:rPr lang="en-US" sz="2000" b="1" dirty="0"/>
                  <a:t>	expansion</a:t>
                </a:r>
                <a:r>
                  <a:rPr lang="en-US" sz="2000" dirty="0"/>
                  <a:t> up to </a:t>
                </a:r>
                <a:r>
                  <a:rPr lang="en-US" sz="2000" b="1" dirty="0"/>
                  <a:t>second order</a:t>
                </a:r>
                <a:br>
                  <a:rPr lang="en-US" sz="2000" dirty="0"/>
                </a:br>
                <a:r>
                  <a:rPr lang="en-US" sz="2000" dirty="0"/>
                  <a:t>	in J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2DABA52-F9BC-4D2D-9D8C-DF20A4599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828800"/>
                <a:ext cx="9601200" cy="4191000"/>
              </a:xfr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AE044E37-DCFD-4609-BA87-66E2E201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828800"/>
            <a:ext cx="3454694" cy="43691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7A0C1D3-6939-4B65-8EC0-4C76206D7A9D}"/>
              </a:ext>
            </a:extLst>
          </p:cNvPr>
          <p:cNvSpPr/>
          <p:nvPr/>
        </p:nvSpPr>
        <p:spPr>
          <a:xfrm>
            <a:off x="2011680" y="2924944"/>
            <a:ext cx="4614203" cy="180180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AF275-957B-4F4E-B24B-E9B97EC6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238A1F-BA23-4BEB-AD25-E6EF7FBEED82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25/27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A1C0B26-B056-4600-9D29-AFBB352CDC90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E3E7DC7-ED9F-4A9C-826B-E13F0825E1E5}"/>
                  </a:ext>
                </a:extLst>
              </p:cNvPr>
              <p:cNvSpPr txBox="1"/>
              <p:nvPr/>
            </p:nvSpPr>
            <p:spPr>
              <a:xfrm>
                <a:off x="2710036" y="5139189"/>
                <a:ext cx="4614203" cy="95410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r"/>
                <a:r>
                  <a:rPr lang="en-US" sz="1400" i="1" dirty="0"/>
                  <a:t>Table 1: </a:t>
                </a:r>
                <a:r>
                  <a:rPr lang="de-DE" sz="1400" i="1" dirty="0"/>
                  <a:t>Root </a:t>
                </a:r>
                <a:r>
                  <a:rPr lang="de-DE" sz="1400" i="1" dirty="0" err="1"/>
                  <a:t>mean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square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errors</a:t>
                </a:r>
                <a:r>
                  <a:rPr lang="de-DE" sz="14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1400" i="1" dirty="0"/>
                  <a:t> </a:t>
                </a:r>
                <a:r>
                  <a:rPr lang="de-DE" sz="1400" i="1" dirty="0" err="1"/>
                  <a:t>between</a:t>
                </a:r>
                <a:r>
                  <a:rPr lang="de-DE" sz="1400" i="1" dirty="0"/>
                  <a:t> experimental </a:t>
                </a:r>
                <a:r>
                  <a:rPr lang="de-DE" sz="1400" i="1" dirty="0" err="1"/>
                  <a:t>data</a:t>
                </a:r>
                <a:r>
                  <a:rPr lang="de-DE" sz="1400" i="1" dirty="0"/>
                  <a:t> and </a:t>
                </a:r>
                <a:r>
                  <a:rPr lang="de-DE" sz="1400" i="1" dirty="0" err="1"/>
                  <a:t>predictions</a:t>
                </a:r>
                <a:r>
                  <a:rPr lang="de-DE" sz="1400" i="1" dirty="0"/>
                  <a:t>, and </a:t>
                </a:r>
                <a:r>
                  <a:rPr lang="de-DE" sz="1400" i="1" dirty="0" err="1"/>
                  <a:t>fitting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parameters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including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Fractal</a:t>
                </a:r>
                <a:r>
                  <a:rPr lang="de-DE" sz="1400" i="1" dirty="0"/>
                  <a:t> Dimension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1400" i="1" dirty="0"/>
                  <a:t> </a:t>
                </a:r>
                <a:r>
                  <a:rPr lang="de-DE" sz="1400" i="1" dirty="0" err="1"/>
                  <a:t>for</a:t>
                </a:r>
                <a:r>
                  <a:rPr lang="de-DE" sz="1400" i="1" dirty="0"/>
                  <a:t> different </a:t>
                </a:r>
                <a:r>
                  <a:rPr lang="de-DE" sz="1400" i="1" dirty="0" err="1"/>
                  <a:t>nuclids</a:t>
                </a:r>
                <a:endParaRPr lang="en-US" sz="1400" i="1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E3E7DC7-ED9F-4A9C-826B-E13F0825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36" y="5139189"/>
                <a:ext cx="4614203" cy="954107"/>
              </a:xfrm>
              <a:prstGeom prst="rect">
                <a:avLst/>
              </a:prstGeom>
              <a:blipFill>
                <a:blip r:embed="rId4"/>
                <a:stretch>
                  <a:fillRect b="-503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5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6C88E-0896-4142-9C6F-FEA962EF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5562F6-5827-4197-B4BF-50D502C5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Fractals:</a:t>
            </a:r>
          </a:p>
          <a:p>
            <a:pPr lvl="1"/>
            <a:r>
              <a:rPr lang="en-US" dirty="0"/>
              <a:t>Mandelbrot: Fractals = Self similar Objects</a:t>
            </a:r>
          </a:p>
          <a:p>
            <a:pPr lvl="1"/>
            <a:r>
              <a:rPr lang="en-US" dirty="0"/>
              <a:t>Fractal Dimension describes roughness of Object</a:t>
            </a:r>
          </a:p>
          <a:p>
            <a:pPr lvl="1"/>
            <a:r>
              <a:rPr lang="en-US" dirty="0"/>
              <a:t>Fractals describe </a:t>
            </a:r>
            <a:r>
              <a:rPr lang="en-US" b="1" dirty="0"/>
              <a:t>our</a:t>
            </a:r>
            <a:r>
              <a:rPr lang="en-US" dirty="0"/>
              <a:t> world without unnecessary simplifications</a:t>
            </a:r>
          </a:p>
          <a:p>
            <a:r>
              <a:rPr lang="en-US" b="1" dirty="0"/>
              <a:t>Fractional QM:</a:t>
            </a:r>
          </a:p>
          <a:p>
            <a:pPr lvl="1"/>
            <a:r>
              <a:rPr lang="en-US" dirty="0"/>
              <a:t>Lévi Flights in Feynman Path Integral =&gt; Fractional QM</a:t>
            </a:r>
          </a:p>
          <a:p>
            <a:pPr lvl="1"/>
            <a:r>
              <a:rPr lang="en-US" dirty="0"/>
              <a:t>Result: Well known QM equations, but adjusted by Fractal Dimension</a:t>
            </a:r>
          </a:p>
          <a:p>
            <a:pPr lvl="1"/>
            <a:r>
              <a:rPr lang="en-US" dirty="0"/>
              <a:t>Potential Realizations were developed</a:t>
            </a:r>
          </a:p>
          <a:p>
            <a:pPr lvl="1"/>
            <a:r>
              <a:rPr lang="en-US" dirty="0"/>
              <a:t>Fractional Symmetric Rigid Rotor for heavy nuclides shows agreement</a:t>
            </a:r>
          </a:p>
          <a:p>
            <a:pPr lvl="1"/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B62612-9C02-49BF-AF79-4C3F34E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107D6F-F023-4ECE-9E96-5239842D08CB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26/27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907146-6C0F-466F-97EF-A76A05371864}"/>
              </a:ext>
            </a:extLst>
          </p:cNvPr>
          <p:cNvSpPr txBox="1"/>
          <p:nvPr/>
        </p:nvSpPr>
        <p:spPr>
          <a:xfrm>
            <a:off x="9118748" y="476672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(1,3,9,10,11)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Outline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Fractals</a:t>
            </a:r>
            <a:endParaRPr lang="de-DE" dirty="0"/>
          </a:p>
          <a:p>
            <a:pPr lvl="0" rtl="0"/>
            <a:r>
              <a:rPr lang="de-DE" dirty="0" err="1"/>
              <a:t>Fractional</a:t>
            </a:r>
            <a:r>
              <a:rPr lang="de-DE" dirty="0"/>
              <a:t> QM</a:t>
            </a:r>
          </a:p>
          <a:p>
            <a:pPr lvl="1" rtl="0"/>
            <a:r>
              <a:rPr lang="de-DE" dirty="0" err="1"/>
              <a:t>Brownian</a:t>
            </a:r>
            <a:r>
              <a:rPr lang="de-DE" dirty="0"/>
              <a:t> Motion </a:t>
            </a:r>
            <a:r>
              <a:rPr lang="de-DE" dirty="0" err="1"/>
              <a:t>vs</a:t>
            </a:r>
            <a:r>
              <a:rPr lang="de-DE" dirty="0"/>
              <a:t> Lévi Flight </a:t>
            </a:r>
            <a:r>
              <a:rPr lang="de-DE" dirty="0" err="1"/>
              <a:t>Process</a:t>
            </a:r>
            <a:endParaRPr lang="de-DE" dirty="0"/>
          </a:p>
          <a:p>
            <a:pPr lvl="1" rtl="0"/>
            <a:r>
              <a:rPr lang="de-DE" dirty="0" err="1"/>
              <a:t>Results</a:t>
            </a:r>
            <a:endParaRPr lang="de-DE" dirty="0"/>
          </a:p>
          <a:p>
            <a:pPr lvl="1" rtl="0"/>
            <a:r>
              <a:rPr lang="de-DE" dirty="0" err="1"/>
              <a:t>Applications</a:t>
            </a:r>
            <a:endParaRPr lang="de-DE" dirty="0"/>
          </a:p>
          <a:p>
            <a:pPr lvl="0" rtl="0"/>
            <a:r>
              <a:rPr lang="de-DE" dirty="0"/>
              <a:t>Outlook</a:t>
            </a:r>
          </a:p>
          <a:p>
            <a:pPr lvl="4" rt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7C197CB-DDBF-4A2B-8985-01DBA521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6C88E-0896-4142-9C6F-FEA962EF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5562F6-5827-4197-B4BF-50D502C5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8028382" cy="4191000"/>
          </a:xfrm>
        </p:spPr>
        <p:txBody>
          <a:bodyPr/>
          <a:lstStyle/>
          <a:p>
            <a:r>
              <a:rPr lang="en-US" dirty="0"/>
              <a:t>One Dimensional Lévi Crystal for further Tests</a:t>
            </a:r>
          </a:p>
          <a:p>
            <a:r>
              <a:rPr lang="en-US" dirty="0"/>
              <a:t>Further Applications of Fractals:</a:t>
            </a:r>
          </a:p>
          <a:p>
            <a:pPr lvl="1"/>
            <a:r>
              <a:rPr lang="en-US" dirty="0"/>
              <a:t>Molecular Complexity/ Drug Discovery (Appendix)</a:t>
            </a:r>
          </a:p>
          <a:p>
            <a:pPr lvl="1"/>
            <a:r>
              <a:rPr lang="en-US" dirty="0"/>
              <a:t>Diffraction by an Optical Fractal Grating (Appendix)</a:t>
            </a:r>
          </a:p>
          <a:p>
            <a:pPr lvl="1"/>
            <a:r>
              <a:rPr lang="en-US" dirty="0"/>
              <a:t>Fractals and Chaotic Scattering of Atoms in the Field of a Standing Light Wave</a:t>
            </a: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B2D783-BA1B-47EC-AE7F-D61EDE79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60867F-B735-4217-9B9B-51CD1279C144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27/27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DC1181-EE4E-4147-A691-26CE73E83AA5}"/>
              </a:ext>
            </a:extLst>
          </p:cNvPr>
          <p:cNvSpPr txBox="1"/>
          <p:nvPr/>
        </p:nvSpPr>
        <p:spPr>
          <a:xfrm>
            <a:off x="8902724" y="476672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(9,10,12,13,14)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35A0D-C488-4BE0-9594-A8F4DFFF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0BBD9-CD28-4B53-AE2C-F64329D1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(1) ‘The Fractal Geometry of Nature’, Benoît B. Mandelbrot, 1982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(2)  </a:t>
            </a:r>
            <a:r>
              <a:rPr lang="en-US" sz="1200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https://en.wikipedia.org/wiki/Fractal_dimension</a:t>
            </a:r>
            <a:endParaRPr lang="en-US" sz="1200" dirty="0">
              <a:solidFill>
                <a:srgbClr val="0066FF"/>
              </a:solidFill>
            </a:endParaRP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(3)  </a:t>
            </a:r>
            <a:r>
              <a:rPr lang="en-US" sz="1200" dirty="0">
                <a:hlinkClick r:id="rId3"/>
              </a:rPr>
              <a:t>https://www.youtube.com/watch?v=gB9n2gHsHN4</a:t>
            </a:r>
            <a:endParaRPr lang="en-US" sz="1200" dirty="0"/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(4)  </a:t>
            </a:r>
            <a:r>
              <a:rPr lang="en-US" sz="1200" dirty="0">
                <a:hlinkClick r:id="rId4"/>
              </a:rPr>
              <a:t>https://en.wikipedia.org/wiki/Sierpi%C5%84ski_triangle</a:t>
            </a:r>
            <a:endParaRPr lang="en-US" sz="1200" dirty="0"/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(5)  Google Images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(6) ‘Classification and dynamics of tropical clouds by their fractal dimension’, Batista-Tomás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(7)  </a:t>
            </a:r>
            <a:r>
              <a:rPr lang="en-US" sz="1200" dirty="0">
                <a:hlinkClick r:id="rId5"/>
              </a:rPr>
              <a:t>https://en.wikipedia.org/wiki/L%C3%A9vy_flight</a:t>
            </a:r>
            <a:endParaRPr lang="en-US" sz="1200" dirty="0"/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(8)  </a:t>
            </a:r>
            <a:r>
              <a:rPr lang="en-US" sz="1200" dirty="0">
                <a:hlinkClick r:id="rId6"/>
              </a:rPr>
              <a:t>https://en.wikipedia.org/wiki/L%C3%A9vy_distribution</a:t>
            </a:r>
            <a:endParaRPr lang="en-US" sz="1200" dirty="0"/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(9)  </a:t>
            </a:r>
            <a:r>
              <a:rPr lang="en-US" sz="1200" dirty="0">
                <a:effectLst/>
              </a:rPr>
              <a:t>‘Fractional quantum mechanics’, Nick </a:t>
            </a:r>
            <a:r>
              <a:rPr lang="en-US" sz="1200" dirty="0" err="1">
                <a:effectLst/>
              </a:rPr>
              <a:t>Laskin</a:t>
            </a:r>
            <a:r>
              <a:rPr lang="en-US" sz="1200" dirty="0">
                <a:effectLst/>
              </a:rPr>
              <a:t>, Physical Review E, 6</a:t>
            </a:r>
            <a:r>
              <a:rPr lang="en-US" sz="1200" baseline="30000" dirty="0">
                <a:effectLst/>
              </a:rPr>
              <a:t>th</a:t>
            </a:r>
            <a:r>
              <a:rPr lang="en-US" sz="1200" dirty="0">
                <a:effectLst/>
              </a:rPr>
              <a:t> April 2000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(10) </a:t>
            </a:r>
            <a:r>
              <a:rPr lang="en-US" sz="1200" dirty="0">
                <a:effectLst/>
              </a:rPr>
              <a:t>‘Fractional quantum mechanics’, Nick </a:t>
            </a:r>
            <a:r>
              <a:rPr lang="en-US" sz="1200" dirty="0" err="1">
                <a:effectLst/>
              </a:rPr>
              <a:t>Laskin</a:t>
            </a:r>
            <a:r>
              <a:rPr lang="en-US" sz="1200" dirty="0">
                <a:effectLst/>
              </a:rPr>
              <a:t> (book), 2018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(11) ‘The fractional symmetric rigid rotor’, Richard Herrmann, Journal of Physics G, 15</a:t>
            </a:r>
            <a:r>
              <a:rPr lang="en-US" sz="1200" baseline="30000" dirty="0"/>
              <a:t>th</a:t>
            </a:r>
            <a:r>
              <a:rPr lang="en-US" sz="1200" dirty="0"/>
              <a:t> September 2006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(12) </a:t>
            </a:r>
            <a:r>
              <a:rPr lang="en-US" sz="1200" dirty="0">
                <a:effectLst/>
              </a:rPr>
              <a:t>‘Molecular Complexity Calculated by Fractal Dimension’, Modest von </a:t>
            </a:r>
            <a:r>
              <a:rPr lang="en-US" sz="1200" dirty="0" err="1">
                <a:effectLst/>
              </a:rPr>
              <a:t>Korff</a:t>
            </a:r>
            <a:r>
              <a:rPr lang="en-US" sz="1200" dirty="0">
                <a:effectLst/>
              </a:rPr>
              <a:t>, Scientific Reports, 30</a:t>
            </a:r>
            <a:r>
              <a:rPr lang="en-US" sz="1200" baseline="30000" dirty="0">
                <a:effectLst/>
              </a:rPr>
              <a:t>th</a:t>
            </a:r>
            <a:r>
              <a:rPr lang="en-US" sz="1200" dirty="0">
                <a:effectLst/>
              </a:rPr>
              <a:t> January</a:t>
            </a:r>
            <a:r>
              <a:rPr lang="en-US" sz="1200" dirty="0"/>
              <a:t> </a:t>
            </a:r>
            <a:r>
              <a:rPr lang="en-US" sz="1200" dirty="0">
                <a:effectLst/>
              </a:rPr>
              <a:t>2019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(13) ‘</a:t>
            </a:r>
            <a:r>
              <a:rPr lang="en-US" sz="1200" dirty="0">
                <a:effectLst/>
              </a:rPr>
              <a:t>Diffraction by an optical fractal grating</a:t>
            </a:r>
            <a:r>
              <a:rPr lang="en-US" sz="1200" dirty="0"/>
              <a:t>’, Bo Hou, Applied Physics Letters, 20</a:t>
            </a:r>
            <a:r>
              <a:rPr lang="en-US" sz="1200" baseline="30000" dirty="0"/>
              <a:t>th</a:t>
            </a:r>
            <a:r>
              <a:rPr lang="en-US" sz="1200" dirty="0"/>
              <a:t> December 2004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(14) </a:t>
            </a:r>
            <a:r>
              <a:rPr lang="en-US" sz="1200" dirty="0">
                <a:effectLst/>
              </a:rPr>
              <a:t>‘Fractals and Chaotic Scattering of Atoms in the Field of a Standing Light Wave’, V. Yu. </a:t>
            </a:r>
            <a:r>
              <a:rPr lang="en-US" sz="1200" dirty="0" err="1">
                <a:effectLst/>
              </a:rPr>
              <a:t>Argonov</a:t>
            </a:r>
            <a:r>
              <a:rPr lang="en-US" sz="1200" dirty="0">
                <a:effectLst/>
              </a:rPr>
              <a:t>, 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en-US" sz="1200" dirty="0"/>
              <a:t>      </a:t>
            </a:r>
            <a:r>
              <a:rPr lang="en-US" sz="1200" dirty="0">
                <a:effectLst/>
              </a:rPr>
              <a:t>Journal of Experimental and Theoretical Physics, 25</a:t>
            </a:r>
            <a:r>
              <a:rPr lang="en-US" sz="1200" baseline="30000" dirty="0">
                <a:effectLst/>
              </a:rPr>
              <a:t>th</a:t>
            </a:r>
            <a:r>
              <a:rPr lang="en-US" sz="1200" dirty="0">
                <a:effectLst/>
              </a:rPr>
              <a:t> November 2002</a:t>
            </a:r>
            <a:endParaRPr lang="en-US" sz="1200" dirty="0"/>
          </a:p>
          <a:p>
            <a:pPr>
              <a:lnSpc>
                <a:spcPct val="30000"/>
              </a:lnSpc>
            </a:pPr>
            <a:endParaRPr lang="en-US" sz="1200" dirty="0">
              <a:effectLst/>
            </a:endParaRPr>
          </a:p>
          <a:p>
            <a:pPr>
              <a:lnSpc>
                <a:spcPct val="30000"/>
              </a:lnSpc>
            </a:pPr>
            <a:endParaRPr lang="en-US" sz="1200" dirty="0"/>
          </a:p>
          <a:p>
            <a:pPr>
              <a:lnSpc>
                <a:spcPct val="30000"/>
              </a:lnSpc>
            </a:pPr>
            <a:endParaRPr lang="en-US" sz="1200" dirty="0"/>
          </a:p>
          <a:p>
            <a:pPr>
              <a:lnSpc>
                <a:spcPct val="30000"/>
              </a:lnSpc>
            </a:pPr>
            <a:endParaRPr lang="en-US" sz="1200" dirty="0"/>
          </a:p>
          <a:p>
            <a:pPr>
              <a:lnSpc>
                <a:spcPct val="30000"/>
              </a:lnSpc>
            </a:pPr>
            <a:endParaRPr lang="en-US" sz="1200" dirty="0"/>
          </a:p>
          <a:p>
            <a:pPr>
              <a:lnSpc>
                <a:spcPct val="30000"/>
              </a:lnSpc>
            </a:pPr>
            <a:endParaRPr lang="en-US" sz="1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49C86B-DD7B-4D55-9A9B-7C8360A6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</p:spTree>
    <p:extLst>
      <p:ext uri="{BB962C8B-B14F-4D97-AF65-F5344CB8AC3E}">
        <p14:creationId xmlns:p14="http://schemas.microsoft.com/office/powerpoint/2010/main" val="29198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14253-EB3B-4F69-93BE-57AF81F5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94" y="3140968"/>
            <a:ext cx="3924436" cy="576064"/>
          </a:xfrm>
        </p:spPr>
        <p:txBody>
          <a:bodyPr>
            <a:noAutofit/>
          </a:bodyPr>
          <a:lstStyle/>
          <a:p>
            <a:pPr algn="ctr"/>
            <a:r>
              <a:rPr lang="de-DE" sz="4800" dirty="0"/>
              <a:t>Questions?</a:t>
            </a:r>
            <a:endParaRPr lang="en-US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0CDAD2-58E1-49D9-9227-102E3D56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</p:spTree>
    <p:extLst>
      <p:ext uri="{BB962C8B-B14F-4D97-AF65-F5344CB8AC3E}">
        <p14:creationId xmlns:p14="http://schemas.microsoft.com/office/powerpoint/2010/main" val="23611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F7B28-B3DC-46BE-8589-CF98B6C2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Appendix: Molecular Complexity/ Drug Discovery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FE80E5-75F7-42A4-81A2-FA0ED5FE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44" y="1676400"/>
            <a:ext cx="4824536" cy="4407601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1EF28BC-5519-4D44-AE26-57EC4CFC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C53ACB7-B554-4DB0-A385-438C202536BE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(12)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53F2C-FF96-4552-A6DD-131E98013827}"/>
              </a:ext>
            </a:extLst>
          </p:cNvPr>
          <p:cNvSpPr txBox="1"/>
          <p:nvPr/>
        </p:nvSpPr>
        <p:spPr>
          <a:xfrm>
            <a:off x="7259118" y="3458002"/>
            <a:ext cx="2363686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i="1" dirty="0"/>
              <a:t>Figure 4: Heptanoic acid and its distinct substructures, grouped by bond counts</a:t>
            </a:r>
          </a:p>
        </p:txBody>
      </p:sp>
    </p:spTree>
    <p:extLst>
      <p:ext uri="{BB962C8B-B14F-4D97-AF65-F5344CB8AC3E}">
        <p14:creationId xmlns:p14="http://schemas.microsoft.com/office/powerpoint/2010/main" val="27991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F7B28-B3DC-46BE-8589-CF98B6C2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Appendix: Molecular Complexity/ Drug Discovery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651232-725C-4069-BB3D-810E8C56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810596"/>
            <a:ext cx="5130314" cy="435470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9856AF-B88B-424E-A108-1B317CF7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F3193C-1C18-4B0D-8874-AAC612166850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(12)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87D412-17B5-4097-AA15-5640F4C7BE5E}"/>
              </a:ext>
            </a:extLst>
          </p:cNvPr>
          <p:cNvSpPr txBox="1"/>
          <p:nvPr/>
        </p:nvSpPr>
        <p:spPr>
          <a:xfrm>
            <a:off x="7780920" y="2919394"/>
            <a:ext cx="1859630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i="1" dirty="0"/>
              <a:t>Figure 5: Number of distinct subgraphs in logarithmic scaling for five different example molecules over the bond count of the subgraphs</a:t>
            </a:r>
          </a:p>
        </p:txBody>
      </p:sp>
    </p:spTree>
    <p:extLst>
      <p:ext uri="{BB962C8B-B14F-4D97-AF65-F5344CB8AC3E}">
        <p14:creationId xmlns:p14="http://schemas.microsoft.com/office/powerpoint/2010/main" val="15454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F7B28-B3DC-46BE-8589-CF98B6C2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Appendix: Molecular Complexity/ Drug Discovery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D8314E-CB20-41E4-A669-2AD15D1B0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89" y="1747149"/>
            <a:ext cx="4177019" cy="4202131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38A0DF-89E1-4539-95AE-56C6DB33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F58D51-23AE-46F6-8084-36B75A9D00CF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(12)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A6A2E9D-14E4-4BDA-81B2-9CD677290BF6}"/>
                  </a:ext>
                </a:extLst>
              </p:cNvPr>
              <p:cNvSpPr txBox="1"/>
              <p:nvPr/>
            </p:nvSpPr>
            <p:spPr>
              <a:xfrm>
                <a:off x="7060840" y="2724829"/>
                <a:ext cx="1913892" cy="224676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sz="1400" i="1" dirty="0"/>
                  <a:t>Table 2: </a:t>
                </a:r>
                <a:r>
                  <a:rPr lang="en-US" sz="1400" i="1" dirty="0">
                    <a:effectLst/>
                  </a:rPr>
                  <a:t>The maximum number of distinct fragments</a:t>
                </a:r>
                <a:r>
                  <a:rPr lang="de-DE" sz="1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1400" b="0" i="1" smtClean="0">
                            <a:effectLst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DE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i="1" dirty="0">
                    <a:effectLst/>
                  </a:rPr>
                  <a:t>, the corresponding bond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i="1" dirty="0">
                    <a:effectLst/>
                  </a:rPr>
                  <a:t>, and the fractal dimension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400" i="1" dirty="0">
                    <a:effectLst/>
                  </a:rPr>
                  <a:t> of the five example molecules.</a:t>
                </a:r>
                <a:endParaRPr lang="en-US" sz="1400" i="1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A6A2E9D-14E4-4BDA-81B2-9CD677290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840" y="2724829"/>
                <a:ext cx="1913892" cy="2246769"/>
              </a:xfrm>
              <a:prstGeom prst="rect">
                <a:avLst/>
              </a:prstGeom>
              <a:blipFill>
                <a:blip r:embed="rId3"/>
                <a:stretch>
                  <a:fillRect r="-1582" b="-1887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1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F7B28-B3DC-46BE-8589-CF98B6C2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Appendix: Molecular Complexity/ Drug Discovery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A33359-26F0-4185-B8AF-DC3581FBB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28" y="2037874"/>
            <a:ext cx="9791386" cy="2782252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0FFAF2-3C70-4E8D-B3B1-FBBB4295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A020D0-396E-4831-933E-942BCD3A2908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(12)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A48E58-DAA7-4D2A-964A-42322CA2FCB2}"/>
              </a:ext>
            </a:extLst>
          </p:cNvPr>
          <p:cNvSpPr txBox="1"/>
          <p:nvPr/>
        </p:nvSpPr>
        <p:spPr>
          <a:xfrm>
            <a:off x="1404236" y="4972943"/>
            <a:ext cx="793053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sz="1400" i="1" dirty="0"/>
              <a:t>Abstract of</a:t>
            </a:r>
            <a:r>
              <a:rPr lang="en-US" sz="1400" i="1" dirty="0"/>
              <a:t> </a:t>
            </a:r>
            <a:r>
              <a:rPr lang="en-US" sz="1400" i="1" dirty="0">
                <a:effectLst/>
              </a:rPr>
              <a:t>‘Molecular Complexity Calculated by Fractal Dimension’ by Modest von </a:t>
            </a:r>
            <a:r>
              <a:rPr lang="en-US" sz="1400" i="1" dirty="0" err="1">
                <a:effectLst/>
              </a:rPr>
              <a:t>Korff</a:t>
            </a:r>
            <a:r>
              <a:rPr lang="en-US" sz="1400" i="1" dirty="0">
                <a:effectLst/>
              </a:rPr>
              <a:t> in Scientific Reports (30</a:t>
            </a:r>
            <a:r>
              <a:rPr lang="en-US" sz="1400" i="1" baseline="30000" dirty="0">
                <a:effectLst/>
              </a:rPr>
              <a:t>th</a:t>
            </a:r>
            <a:r>
              <a:rPr lang="en-US" sz="1400" i="1" dirty="0">
                <a:effectLst/>
              </a:rPr>
              <a:t> January</a:t>
            </a:r>
            <a:r>
              <a:rPr lang="en-US" sz="1400" i="1" dirty="0"/>
              <a:t> </a:t>
            </a:r>
            <a:r>
              <a:rPr lang="en-US" sz="1400" i="1" dirty="0">
                <a:effectLst/>
              </a:rPr>
              <a:t>2019</a:t>
            </a:r>
            <a:r>
              <a:rPr lang="de-DE" sz="1400" i="1" dirty="0">
                <a:effectLst/>
              </a:rPr>
              <a:t>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597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F7B28-B3DC-46BE-8589-CF98B6C2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Appendix: Diffraction by an Optical Fractal Grating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1494203-09D5-4712-938C-A1688017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0" y="2564904"/>
            <a:ext cx="3043624" cy="226825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50EF152-DCA7-41B6-9985-3026EC285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844824"/>
            <a:ext cx="2800741" cy="4353533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59082BF6-CFA8-4FF8-B36F-D01F0444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06EB716-033C-428C-B8CB-8268147C0823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66DE392-DF74-4DBC-BED3-8C7C2FE439AC}"/>
              </a:ext>
            </a:extLst>
          </p:cNvPr>
          <p:cNvSpPr txBox="1"/>
          <p:nvPr/>
        </p:nvSpPr>
        <p:spPr>
          <a:xfrm>
            <a:off x="4949181" y="2336100"/>
            <a:ext cx="2585391" cy="28931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i="1" dirty="0"/>
              <a:t>Figure 6: </a:t>
            </a:r>
          </a:p>
          <a:p>
            <a:pPr marL="342900" indent="-342900">
              <a:buAutoNum type="alphaLcParenBoth"/>
            </a:pPr>
            <a:r>
              <a:rPr lang="en-US" sz="1400" i="1" dirty="0">
                <a:effectLst/>
              </a:rPr>
              <a:t>A part of the 15-level </a:t>
            </a:r>
            <a:br>
              <a:rPr lang="en-US" sz="1400" i="1" dirty="0">
                <a:effectLst/>
              </a:rPr>
            </a:br>
            <a:r>
              <a:rPr lang="en-US" sz="1400" i="1" dirty="0">
                <a:effectLst/>
              </a:rPr>
              <a:t>H-fractal grating</a:t>
            </a:r>
          </a:p>
          <a:p>
            <a:pPr marL="342900" indent="-342900">
              <a:buAutoNum type="alphaLcParenBoth"/>
            </a:pPr>
            <a:r>
              <a:rPr lang="en-US" sz="1400" i="1" dirty="0"/>
              <a:t>T</a:t>
            </a:r>
            <a:r>
              <a:rPr lang="en-US" sz="1400" i="1" dirty="0">
                <a:effectLst/>
              </a:rPr>
              <a:t>he experimental Fraunhofer diffraction pattern under two illuminating wavelengths:</a:t>
            </a:r>
            <a:br>
              <a:rPr lang="en-US" sz="1400" i="1" dirty="0"/>
            </a:br>
            <a:r>
              <a:rPr lang="en-US" sz="1400" i="1" dirty="0">
                <a:effectLst/>
              </a:rPr>
              <a:t>532 nm (green) and </a:t>
            </a:r>
            <a:br>
              <a:rPr lang="en-US" sz="1400" i="1" dirty="0">
                <a:effectLst/>
              </a:rPr>
            </a:br>
            <a:r>
              <a:rPr lang="en-US" sz="1400" i="1" dirty="0">
                <a:effectLst/>
              </a:rPr>
              <a:t>633 nm (red)</a:t>
            </a:r>
          </a:p>
          <a:p>
            <a:pPr marL="342900" indent="-342900">
              <a:buAutoNum type="alphaLcParenBoth"/>
            </a:pPr>
            <a:r>
              <a:rPr lang="en-US" sz="1400" i="1" dirty="0">
                <a:effectLst/>
              </a:rPr>
              <a:t>The calculated diffraction spectrum of</a:t>
            </a:r>
            <a:br>
              <a:rPr lang="en-US" sz="1400" i="1" dirty="0"/>
            </a:br>
            <a:r>
              <a:rPr lang="en-US" sz="1400" i="1" dirty="0">
                <a:effectLst/>
              </a:rPr>
              <a:t>the fractal grating.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625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F7B28-B3DC-46BE-8589-CF98B6C2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Appendix: Diffraction by an Optical Fractal Grating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D88E64-1EB5-47D5-BF51-34746035E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89" y="2409682"/>
            <a:ext cx="9821646" cy="203863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D8CA2-F0F2-4220-A271-40559AD0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F62F32-C8D1-42A6-8270-0C555037AAA2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914735-9737-4FFF-B0E8-1770616A089A}"/>
              </a:ext>
            </a:extLst>
          </p:cNvPr>
          <p:cNvSpPr txBox="1"/>
          <p:nvPr/>
        </p:nvSpPr>
        <p:spPr>
          <a:xfrm>
            <a:off x="1183589" y="4679151"/>
            <a:ext cx="779114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sz="1400" i="1" dirty="0"/>
              <a:t>Abstract of </a:t>
            </a:r>
            <a:r>
              <a:rPr lang="en-US" sz="1400" i="1" dirty="0"/>
              <a:t>‘</a:t>
            </a:r>
            <a:r>
              <a:rPr lang="en-US" sz="1400" i="1" dirty="0">
                <a:effectLst/>
              </a:rPr>
              <a:t>Diffraction by an optical fractal grating</a:t>
            </a:r>
            <a:r>
              <a:rPr lang="en-US" sz="1400" i="1" dirty="0"/>
              <a:t>’ by Bo Hou in Applied Physics Letters (20</a:t>
            </a:r>
            <a:r>
              <a:rPr lang="en-US" sz="1400" i="1" baseline="30000" dirty="0"/>
              <a:t>th</a:t>
            </a:r>
            <a:r>
              <a:rPr lang="en-US" sz="1400" i="1" dirty="0"/>
              <a:t> December 2004)</a:t>
            </a:r>
          </a:p>
        </p:txBody>
      </p:sp>
    </p:spTree>
    <p:extLst>
      <p:ext uri="{BB962C8B-B14F-4D97-AF65-F5344CB8AC3E}">
        <p14:creationId xmlns:p14="http://schemas.microsoft.com/office/powerpoint/2010/main" val="13514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Fractal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FF53D1-F1FA-402E-84E7-C825B948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810039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‘A rough or fragmented geometric shape that can be split into parts, each of which is a reduced-size copy of the whole’ ~ Benoît Mandelbrot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1E9DD5-2583-4F60-BDC6-118711A2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277D98-8B7E-4CCA-9E6E-86A86AB270BE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4/27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5A4FE3-35C9-46D1-9087-385A6874AE79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Fractal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FF53D1-F1FA-402E-84E7-C825B948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810039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‘A rough or fragmented geometric shape that can be split into parts, each of which is a reduced-size copy of the whole’ ~ Benoît Mandelbrot</a:t>
            </a:r>
          </a:p>
          <a:p>
            <a:pPr>
              <a:lnSpc>
                <a:spcPct val="150000"/>
              </a:lnSpc>
            </a:pPr>
            <a:r>
              <a:rPr lang="en-US" dirty="0"/>
              <a:t>Correct, but not what we are aiming for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Measure for roughness of objects when looking closer</a:t>
            </a:r>
          </a:p>
          <a:p>
            <a:pPr marL="279082" lvl="1" indent="0">
              <a:lnSpc>
                <a:spcPct val="150000"/>
              </a:lnSpc>
              <a:buNone/>
            </a:pPr>
            <a:r>
              <a:rPr lang="en-US" dirty="0"/>
              <a:t>=&gt; Fractal Dimension 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AF066E8-5BA5-49F5-B479-DED05467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6FACB6-A579-4007-B0F9-0DCD301FC60B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5/27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AB4DB5-65F6-4F75-80B0-B4968E1B5DB4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(1,3)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AC2D3B1-9F08-4E4B-B4F9-65FFF2E71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97" y="620688"/>
            <a:ext cx="5400600" cy="5400600"/>
          </a:xfrm>
        </p:spPr>
      </p:pic>
      <p:sp>
        <p:nvSpPr>
          <p:cNvPr id="19" name="Pfeil: nach links gekrümmt 18">
            <a:extLst>
              <a:ext uri="{FF2B5EF4-FFF2-40B4-BE49-F238E27FC236}">
                <a16:creationId xmlns:a16="http://schemas.microsoft.com/office/drawing/2014/main" id="{6629A113-7C81-4519-8107-17A21A8F37EC}"/>
              </a:ext>
            </a:extLst>
          </p:cNvPr>
          <p:cNvSpPr/>
          <p:nvPr/>
        </p:nvSpPr>
        <p:spPr>
          <a:xfrm>
            <a:off x="6785910" y="1700808"/>
            <a:ext cx="648072" cy="18002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Pfeil: nach links gekrümmt 19">
            <a:extLst>
              <a:ext uri="{FF2B5EF4-FFF2-40B4-BE49-F238E27FC236}">
                <a16:creationId xmlns:a16="http://schemas.microsoft.com/office/drawing/2014/main" id="{325851D2-F871-4556-99AB-7BD824FDF63B}"/>
              </a:ext>
            </a:extLst>
          </p:cNvPr>
          <p:cNvSpPr/>
          <p:nvPr/>
        </p:nvSpPr>
        <p:spPr>
          <a:xfrm>
            <a:off x="9356485" y="1628800"/>
            <a:ext cx="792088" cy="374441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E82EE3-FD64-4CD5-A3EF-C5C0B3B5DEBE}"/>
              </a:ext>
            </a:extLst>
          </p:cNvPr>
          <p:cNvSpPr txBox="1"/>
          <p:nvPr/>
        </p:nvSpPr>
        <p:spPr>
          <a:xfrm>
            <a:off x="7433982" y="2093078"/>
            <a:ext cx="16344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2000" dirty="0" err="1"/>
              <a:t>Decrease</a:t>
            </a:r>
            <a:r>
              <a:rPr lang="de-DE" sz="2000" dirty="0"/>
              <a:t> </a:t>
            </a:r>
            <a:r>
              <a:rPr lang="de-DE" sz="2000" dirty="0" err="1"/>
              <a:t>sidelenght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1/2</a:t>
            </a:r>
            <a:endParaRPr lang="en-US" sz="2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43CFEC2-FD87-4C2B-A4BD-756689A1EC9C}"/>
              </a:ext>
            </a:extLst>
          </p:cNvPr>
          <p:cNvSpPr txBox="1"/>
          <p:nvPr/>
        </p:nvSpPr>
        <p:spPr>
          <a:xfrm>
            <a:off x="10148573" y="2993177"/>
            <a:ext cx="14904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sz="2000" dirty="0" err="1"/>
              <a:t>Decrease</a:t>
            </a:r>
            <a:r>
              <a:rPr lang="de-DE" sz="2000" dirty="0"/>
              <a:t> </a:t>
            </a:r>
            <a:r>
              <a:rPr lang="de-DE" sz="2000" dirty="0" err="1"/>
              <a:t>sidelenght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1/3</a:t>
            </a:r>
            <a:endParaRPr lang="en-US" sz="2000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21688860-C67B-4526-9AF0-98FA26F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2D0BC0F-D408-4B77-B85D-B7F49CED954F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6/27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218DA57-3F08-4FD4-BC63-9770263712C7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(2,3)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321AC5F-C1AB-4233-8B7B-12C18278D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8388422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Assign mass to each object (not formal, but intuitive derivation)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=&gt; How does the mass scale?</a:t>
            </a:r>
          </a:p>
        </p:txBody>
      </p:sp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0B6E5536-6814-43E2-A459-A076CD49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57" y="2348880"/>
            <a:ext cx="4248472" cy="4248472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A185679-95F5-4413-B618-FF278702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ACD4E1-62B4-4077-8DCF-555A4659AA8B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7/27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804165-D16F-47F7-810F-5F655B1420C1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(2,3)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5343681"/>
                  </p:ext>
                </p:extLst>
              </p:nvPr>
            </p:nvGraphicFramePr>
            <p:xfrm>
              <a:off x="1629916" y="1716087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 i="0" dirty="0"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5343681"/>
                  </p:ext>
                </p:extLst>
              </p:nvPr>
            </p:nvGraphicFramePr>
            <p:xfrm>
              <a:off x="1629916" y="1716087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187302" r="-100748" b="-94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187302" r="-748" b="-94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306780" r="-100748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306780" r="-748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0B6E5536-6814-43E2-A459-A076CD49F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>
          <a:xfrm>
            <a:off x="8398668" y="2636911"/>
            <a:ext cx="1240233" cy="345638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DCC1C8-D8A1-4620-9BAA-552878C1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8D9DA2-1C9F-42D9-87D7-538CE247A8EC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8/27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72F5FA-4A2A-4EDC-B305-46A2B14A43BA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(2,3)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7516-B07A-4F3D-9D9E-D6118CD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</a:t>
            </a:r>
            <a:r>
              <a:rPr lang="de-DE" dirty="0"/>
              <a:t>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8692850"/>
                  </p:ext>
                </p:extLst>
              </p:nvPr>
            </p:nvGraphicFramePr>
            <p:xfrm>
              <a:off x="1629916" y="1700808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 i="0" dirty="0"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e 3">
                <a:extLst>
                  <a:ext uri="{FF2B5EF4-FFF2-40B4-BE49-F238E27FC236}">
                    <a16:creationId xmlns:a16="http://schemas.microsoft.com/office/drawing/2014/main" id="{DB29799D-4C01-47CF-B9EC-7D2089A7CD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8692850"/>
                  </p:ext>
                </p:extLst>
              </p:nvPr>
            </p:nvGraphicFramePr>
            <p:xfrm>
              <a:off x="1629916" y="1700808"/>
              <a:ext cx="6516216" cy="43772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108">
                      <a:extLst>
                        <a:ext uri="{9D8B030D-6E8A-4147-A177-3AD203B41FA5}">
                          <a16:colId xmlns:a16="http://schemas.microsoft.com/office/drawing/2014/main" val="743532101"/>
                        </a:ext>
                      </a:extLst>
                    </a:gridCol>
                    <a:gridCol w="3258108">
                      <a:extLst>
                        <a:ext uri="{9D8B030D-6E8A-4147-A177-3AD203B41FA5}">
                          <a16:colId xmlns:a16="http://schemas.microsoft.com/office/drawing/2014/main" val="3654593355"/>
                        </a:ext>
                      </a:extLst>
                    </a:gridCol>
                  </a:tblGrid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Sidelength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de-DE" dirty="0"/>
                            <a:t>Relative </a:t>
                          </a:r>
                          <a:r>
                            <a:rPr lang="de-DE" dirty="0" err="1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83837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4637743"/>
                      </a:ext>
                    </a:extLst>
                  </a:tr>
                  <a:tr h="1150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187831" r="-100748" b="-94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187831" r="-748" b="-94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774821"/>
                      </a:ext>
                    </a:extLst>
                  </a:tr>
                  <a:tr h="1075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7" t="-307345" r="-100748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7" t="-307345" r="-748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1872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0B6E5536-6814-43E2-A459-A076CD49F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5" r="35882"/>
          <a:stretch/>
        </p:blipFill>
        <p:spPr>
          <a:xfrm>
            <a:off x="8398668" y="2621633"/>
            <a:ext cx="956860" cy="345638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AE9729-A315-4EFD-87C8-B5EDB65F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Fractals in AMO, Maximilian Winterer, 23.11.2021, University Heidelberg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19C284-213A-4552-AEFD-8DAB954D6FB9}"/>
              </a:ext>
            </a:extLst>
          </p:cNvPr>
          <p:cNvSpPr txBox="1"/>
          <p:nvPr/>
        </p:nvSpPr>
        <p:spPr>
          <a:xfrm>
            <a:off x="10342884" y="6159914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9/27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60B714-4BAC-412B-87AA-C925767DCBB8}"/>
              </a:ext>
            </a:extLst>
          </p:cNvPr>
          <p:cNvSpPr txBox="1"/>
          <p:nvPr/>
        </p:nvSpPr>
        <p:spPr>
          <a:xfrm>
            <a:off x="9334772" y="47667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Sources: (2,3)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rtikale und horizontale Entwurfsvorlag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79_TF03460606" id="{328F8737-8380-4B43-8177-3FECC32CDE22}" vid="{84B0D85F-4D8E-4831-9ABB-4C96EC97C7C8}"/>
    </a:ext>
  </a:extLst>
</a:theme>
</file>

<file path=ppt/theme/theme2.xml><?xml version="1.0" encoding="utf-8"?>
<a:theme xmlns:a="http://schemas.openxmlformats.org/drawingml/2006/main" name="Office-Desig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Vertikale und horizontale Entwurfsfolien</Template>
  <TotalTime>0</TotalTime>
  <Words>1971</Words>
  <Application>Microsoft Office PowerPoint</Application>
  <PresentationFormat>Benutzerdefiniert</PresentationFormat>
  <Paragraphs>320</Paragraphs>
  <Slides>38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굴림</vt:lpstr>
      <vt:lpstr>Arial</vt:lpstr>
      <vt:lpstr>Cambria Math</vt:lpstr>
      <vt:lpstr>Century Gothic</vt:lpstr>
      <vt:lpstr>Symbol</vt:lpstr>
      <vt:lpstr>Vertikale und horizontale Entwurfsvorlage</vt:lpstr>
      <vt:lpstr>Titellayout</vt:lpstr>
      <vt:lpstr>Fractals in AMO Physics</vt:lpstr>
      <vt:lpstr>Outline</vt:lpstr>
      <vt:lpstr>What is a Fractal?</vt:lpstr>
      <vt:lpstr>What is a Fractal?</vt:lpstr>
      <vt:lpstr>PowerPoint-Präsentation</vt:lpstr>
      <vt:lpstr>Fractal Dimension</vt:lpstr>
      <vt:lpstr>Fractal Dimension</vt:lpstr>
      <vt:lpstr>Fractal Dimension</vt:lpstr>
      <vt:lpstr>Fractal Dimension</vt:lpstr>
      <vt:lpstr>Fractal Dimension</vt:lpstr>
      <vt:lpstr>Fractal Dimension – Sierpinski Triangle</vt:lpstr>
      <vt:lpstr>Fractal Dimension – Sierpinski Triangle</vt:lpstr>
      <vt:lpstr>Why would one care about Fractals?</vt:lpstr>
      <vt:lpstr>Questions?</vt:lpstr>
      <vt:lpstr>Fractional Quantum Mechanics</vt:lpstr>
      <vt:lpstr>Fractional Quantum Mechanics</vt:lpstr>
      <vt:lpstr>Fractional Quantum Mechanics</vt:lpstr>
      <vt:lpstr>Fractional Quantum Mechanics</vt:lpstr>
      <vt:lpstr>Fractional Quantum Mechanics</vt:lpstr>
      <vt:lpstr>PowerPoint-Präsentation</vt:lpstr>
      <vt:lpstr>Fractional Quantum Mechanics</vt:lpstr>
      <vt:lpstr>Fractional Quantum Mechanics</vt:lpstr>
      <vt:lpstr>Fractional Quantum Mechanics</vt:lpstr>
      <vt:lpstr>Applications of Fractional Quantum Mechanics</vt:lpstr>
      <vt:lpstr>Applications of Fractional Quantum Mechanics</vt:lpstr>
      <vt:lpstr>Applications of Fractional Quantum Mechanics</vt:lpstr>
      <vt:lpstr>Applications of Fractional Quantum Mechanics</vt:lpstr>
      <vt:lpstr>Summary</vt:lpstr>
      <vt:lpstr>Outlook</vt:lpstr>
      <vt:lpstr>Sources</vt:lpstr>
      <vt:lpstr>Questions?</vt:lpstr>
      <vt:lpstr>Appendix: Molecular Complexity/ Drug Discovery</vt:lpstr>
      <vt:lpstr>Appendix: Molecular Complexity/ Drug Discovery</vt:lpstr>
      <vt:lpstr>Appendix: Molecular Complexity/ Drug Discovery</vt:lpstr>
      <vt:lpstr>Appendix: Molecular Complexity/ Drug Discovery</vt:lpstr>
      <vt:lpstr>Appendix: Diffraction by an Optical Fractal Grating </vt:lpstr>
      <vt:lpstr>Appendix: Diffraction by an Optical Fractal Grating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Maxi</dc:creator>
  <cp:lastModifiedBy>Maxi</cp:lastModifiedBy>
  <cp:revision>77</cp:revision>
  <dcterms:created xsi:type="dcterms:W3CDTF">2021-11-15T15:17:44Z</dcterms:created>
  <dcterms:modified xsi:type="dcterms:W3CDTF">2021-11-23T11:02:48Z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