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9" r:id="rId6"/>
    <p:sldId id="260" r:id="rId7"/>
    <p:sldId id="265" r:id="rId8"/>
    <p:sldId id="261" r:id="rId9"/>
    <p:sldId id="266" r:id="rId10"/>
    <p:sldId id="277" r:id="rId11"/>
    <p:sldId id="267" r:id="rId12"/>
    <p:sldId id="262" r:id="rId13"/>
    <p:sldId id="272" r:id="rId14"/>
    <p:sldId id="269" r:id="rId15"/>
    <p:sldId id="271" r:id="rId16"/>
    <p:sldId id="270" r:id="rId17"/>
    <p:sldId id="281" r:id="rId18"/>
    <p:sldId id="275" r:id="rId19"/>
    <p:sldId id="283" r:id="rId20"/>
    <p:sldId id="282" r:id="rId21"/>
    <p:sldId id="278" r:id="rId22"/>
    <p:sldId id="276" r:id="rId23"/>
    <p:sldId id="284" r:id="rId24"/>
    <p:sldId id="280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982" autoAdjust="0"/>
  </p:normalViewPr>
  <p:slideViewPr>
    <p:cSldViewPr snapToGrid="0">
      <p:cViewPr>
        <p:scale>
          <a:sx n="80" d="100"/>
          <a:sy n="80" d="100"/>
        </p:scale>
        <p:origin x="1450" y="254"/>
      </p:cViewPr>
      <p:guideLst/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EF104-D7B1-404D-BFCB-7A7EF5673B1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3CE05-9AE0-454D-A020-1128C320C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9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Will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</a:p>
          <a:p>
            <a:r>
              <a:rPr lang="de-DE" dirty="0"/>
              <a:t>General </a:t>
            </a:r>
            <a:r>
              <a:rPr lang="de-DE" dirty="0" err="1"/>
              <a:t>clocks</a:t>
            </a:r>
            <a:r>
              <a:rPr lang="de-DE" dirty="0"/>
              <a:t>,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,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and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atoms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choice</a:t>
            </a:r>
            <a:r>
              <a:rPr lang="de-DE" dirty="0"/>
              <a:t> in </a:t>
            </a:r>
            <a:r>
              <a:rPr lang="de-DE" dirty="0" err="1"/>
              <a:t>clocks</a:t>
            </a:r>
            <a:endParaRPr lang="de-DE" dirty="0"/>
          </a:p>
          <a:p>
            <a:endParaRPr lang="de-DE" dirty="0"/>
          </a:p>
          <a:p>
            <a:r>
              <a:rPr lang="de-DE" dirty="0"/>
              <a:t>Working </a:t>
            </a:r>
            <a:r>
              <a:rPr lang="de-DE" dirty="0" err="1"/>
              <a:t>principle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MW </a:t>
            </a:r>
            <a:r>
              <a:rPr lang="de-DE" dirty="0" err="1"/>
              <a:t>clocks</a:t>
            </a:r>
            <a:r>
              <a:rPr lang="de-DE" dirty="0"/>
              <a:t> and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realisation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Optical </a:t>
            </a:r>
            <a:r>
              <a:rPr lang="de-DE" dirty="0" err="1"/>
              <a:t>clocks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fast </a:t>
            </a:r>
            <a:r>
              <a:rPr lang="de-DE" dirty="0" err="1"/>
              <a:t>frequencies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At </a:t>
            </a:r>
            <a:r>
              <a:rPr lang="de-DE" dirty="0" err="1"/>
              <a:t>the</a:t>
            </a:r>
            <a:r>
              <a:rPr lang="de-DE" dirty="0"/>
              <a:t> end an </a:t>
            </a:r>
            <a:r>
              <a:rPr lang="de-DE" dirty="0" err="1"/>
              <a:t>outlook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atomic</a:t>
            </a:r>
            <a:r>
              <a:rPr lang="de-DE" dirty="0"/>
              <a:t> </a:t>
            </a:r>
            <a:r>
              <a:rPr lang="de-DE" dirty="0" err="1"/>
              <a:t>clocks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fom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0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realise</a:t>
            </a:r>
            <a:r>
              <a:rPr lang="de-DE" dirty="0"/>
              <a:t> Ramsey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clock</a:t>
            </a:r>
            <a:r>
              <a:rPr lang="de-DE" dirty="0"/>
              <a:t>,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Cs</a:t>
            </a:r>
            <a:r>
              <a:rPr lang="de-DE" dirty="0"/>
              <a:t> </a:t>
            </a:r>
            <a:r>
              <a:rPr lang="de-DE" dirty="0" err="1"/>
              <a:t>fountain</a:t>
            </a:r>
            <a:endParaRPr lang="de-DE" dirty="0"/>
          </a:p>
          <a:p>
            <a:r>
              <a:rPr lang="de-DE" dirty="0" err="1"/>
              <a:t>Principle</a:t>
            </a:r>
            <a:r>
              <a:rPr lang="de-DE" dirty="0"/>
              <a:t> same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2 </a:t>
            </a:r>
            <a:r>
              <a:rPr lang="de-DE" dirty="0" err="1"/>
              <a:t>pi</a:t>
            </a:r>
            <a:r>
              <a:rPr lang="de-DE" dirty="0"/>
              <a:t>/2 </a:t>
            </a:r>
            <a:r>
              <a:rPr lang="de-DE" dirty="0" err="1"/>
              <a:t>pulses</a:t>
            </a:r>
            <a:r>
              <a:rPr lang="de-DE" dirty="0"/>
              <a:t> and </a:t>
            </a:r>
            <a:r>
              <a:rPr lang="de-DE" dirty="0" err="1"/>
              <a:t>propagation</a:t>
            </a:r>
            <a:r>
              <a:rPr lang="de-DE" dirty="0"/>
              <a:t> </a:t>
            </a:r>
            <a:r>
              <a:rPr lang="de-DE" dirty="0" err="1"/>
              <a:t>inbetween</a:t>
            </a:r>
            <a:endParaRPr lang="de-DE" dirty="0"/>
          </a:p>
          <a:p>
            <a:endParaRPr lang="de-DE" dirty="0"/>
          </a:p>
          <a:p>
            <a:r>
              <a:rPr lang="de-DE" dirty="0"/>
              <a:t>Start in MOT, </a:t>
            </a:r>
            <a:r>
              <a:rPr lang="de-DE" dirty="0" err="1"/>
              <a:t>atoms</a:t>
            </a:r>
            <a:r>
              <a:rPr lang="de-DE" dirty="0"/>
              <a:t> </a:t>
            </a:r>
            <a:r>
              <a:rPr lang="de-DE" dirty="0" err="1"/>
              <a:t>accelerated</a:t>
            </a:r>
            <a:r>
              <a:rPr lang="de-DE" dirty="0"/>
              <a:t> </a:t>
            </a:r>
            <a:r>
              <a:rPr lang="de-DE" dirty="0" err="1"/>
              <a:t>upwards</a:t>
            </a:r>
            <a:r>
              <a:rPr lang="de-DE" dirty="0"/>
              <a:t>, </a:t>
            </a:r>
          </a:p>
          <a:p>
            <a:r>
              <a:rPr lang="de-DE" dirty="0"/>
              <a:t>State </a:t>
            </a:r>
            <a:r>
              <a:rPr lang="de-DE" dirty="0" err="1"/>
              <a:t>selection</a:t>
            </a:r>
            <a:r>
              <a:rPr lang="de-DE" dirty="0"/>
              <a:t> (not </a:t>
            </a:r>
            <a:r>
              <a:rPr lang="de-DE" dirty="0" err="1"/>
              <a:t>pictured</a:t>
            </a:r>
            <a:r>
              <a:rPr lang="de-DE" dirty="0"/>
              <a:t>)</a:t>
            </a:r>
          </a:p>
          <a:p>
            <a:r>
              <a:rPr lang="de-DE" dirty="0"/>
              <a:t>Through MW </a:t>
            </a:r>
            <a:r>
              <a:rPr lang="de-DE" dirty="0" err="1"/>
              <a:t>cavity</a:t>
            </a:r>
            <a:r>
              <a:rPr lang="de-DE" dirty="0"/>
              <a:t> 1st time </a:t>
            </a:r>
          </a:p>
          <a:p>
            <a:r>
              <a:rPr lang="de-DE" dirty="0"/>
              <a:t>Propagate </a:t>
            </a:r>
            <a:r>
              <a:rPr lang="de-DE" dirty="0" err="1"/>
              <a:t>upwards</a:t>
            </a:r>
            <a:r>
              <a:rPr lang="de-DE" dirty="0"/>
              <a:t>, </a:t>
            </a:r>
            <a:r>
              <a:rPr lang="de-DE" dirty="0" err="1"/>
              <a:t>slowed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grav</a:t>
            </a:r>
            <a:r>
              <a:rPr lang="de-DE" dirty="0"/>
              <a:t> pull, fall back down</a:t>
            </a:r>
          </a:p>
          <a:p>
            <a:r>
              <a:rPr lang="de-DE" dirty="0"/>
              <a:t>Pass </a:t>
            </a:r>
            <a:r>
              <a:rPr lang="de-DE" dirty="0" err="1"/>
              <a:t>though</a:t>
            </a:r>
            <a:r>
              <a:rPr lang="de-DE" dirty="0"/>
              <a:t> MW 2nd time</a:t>
            </a:r>
          </a:p>
          <a:p>
            <a:r>
              <a:rPr lang="de-DE" dirty="0" err="1"/>
              <a:t>Detection</a:t>
            </a:r>
            <a:endParaRPr lang="de-DE" dirty="0"/>
          </a:p>
          <a:p>
            <a:endParaRPr lang="de-DE" dirty="0"/>
          </a:p>
          <a:p>
            <a:r>
              <a:rPr lang="de-DE" dirty="0"/>
              <a:t>Precision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mag </a:t>
            </a:r>
            <a:r>
              <a:rPr lang="de-DE" dirty="0" err="1"/>
              <a:t>better</a:t>
            </a:r>
            <a:r>
              <a:rPr lang="de-DE" dirty="0"/>
              <a:t> at 1.5 10^-16 </a:t>
            </a:r>
          </a:p>
          <a:p>
            <a:r>
              <a:rPr lang="de-DE" dirty="0"/>
              <a:t>Main </a:t>
            </a:r>
            <a:r>
              <a:rPr lang="de-DE" dirty="0" err="1"/>
              <a:t>advantage</a:t>
            </a:r>
            <a:r>
              <a:rPr lang="de-DE" dirty="0"/>
              <a:t>: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TOF time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rel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setup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8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Viedo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sequence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2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Remember</a:t>
            </a:r>
            <a:r>
              <a:rPr lang="de-DE" dirty="0"/>
              <a:t> </a:t>
            </a:r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dependance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clock</a:t>
            </a:r>
            <a:r>
              <a:rPr lang="de-DE" dirty="0"/>
              <a:t> </a:t>
            </a:r>
            <a:r>
              <a:rPr lang="de-DE" dirty="0" err="1"/>
              <a:t>precision</a:t>
            </a:r>
            <a:endParaRPr lang="de-DE" dirty="0"/>
          </a:p>
          <a:p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precise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highter</a:t>
            </a:r>
            <a:r>
              <a:rPr lang="de-DE" dirty="0"/>
              <a:t> </a:t>
            </a:r>
            <a:r>
              <a:rPr lang="de-DE" dirty="0" err="1"/>
              <a:t>freqs</a:t>
            </a:r>
            <a:r>
              <a:rPr lang="de-DE" dirty="0"/>
              <a:t> </a:t>
            </a:r>
          </a:p>
          <a:p>
            <a:r>
              <a:rPr lang="de-DE" dirty="0"/>
              <a:t>Problem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measuring</a:t>
            </a:r>
            <a:r>
              <a:rPr lang="de-DE" dirty="0"/>
              <a:t> fast </a:t>
            </a:r>
            <a:r>
              <a:rPr lang="de-DE" dirty="0" err="1"/>
              <a:t>frequencies</a:t>
            </a:r>
            <a:r>
              <a:rPr lang="de-DE" dirty="0"/>
              <a:t>, not </a:t>
            </a:r>
            <a:r>
              <a:rPr lang="de-DE" dirty="0" err="1"/>
              <a:t>electronically</a:t>
            </a:r>
            <a:r>
              <a:rPr lang="de-DE" dirty="0"/>
              <a:t> possible (visible light 400 – 800 </a:t>
            </a:r>
            <a:r>
              <a:rPr lang="de-DE" dirty="0" err="1"/>
              <a:t>THz</a:t>
            </a:r>
            <a:r>
              <a:rPr lang="de-DE" dirty="0"/>
              <a:t> vs. MW ~GHz)</a:t>
            </a:r>
          </a:p>
          <a:p>
            <a:endParaRPr lang="de-DE" dirty="0"/>
          </a:p>
          <a:p>
            <a:r>
              <a:rPr lang="de-DE" dirty="0"/>
              <a:t>First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harmonic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chain</a:t>
            </a:r>
            <a:r>
              <a:rPr lang="de-DE" dirty="0"/>
              <a:t> (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locked</a:t>
            </a:r>
            <a:r>
              <a:rPr lang="de-DE" dirty="0"/>
              <a:t> </a:t>
            </a:r>
            <a:r>
              <a:rPr lang="de-DE" dirty="0" err="1"/>
              <a:t>oscillator</a:t>
            </a:r>
            <a:r>
              <a:rPr lang="de-DE" dirty="0"/>
              <a:t>,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Cs</a:t>
            </a:r>
            <a:r>
              <a:rPr lang="de-DE" dirty="0"/>
              <a:t> </a:t>
            </a:r>
            <a:r>
              <a:rPr lang="de-DE" dirty="0" err="1"/>
              <a:t>clock</a:t>
            </a:r>
            <a:r>
              <a:rPr lang="de-DE" dirty="0"/>
              <a:t>) but </a:t>
            </a:r>
            <a:r>
              <a:rPr lang="de-DE" dirty="0" err="1"/>
              <a:t>thechnical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, and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measured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 err="1"/>
              <a:t>Significant</a:t>
            </a:r>
            <a:r>
              <a:rPr lang="de-DE" dirty="0"/>
              <a:t> </a:t>
            </a:r>
            <a:r>
              <a:rPr lang="de-DE" dirty="0" err="1"/>
              <a:t>discovery</a:t>
            </a:r>
            <a:r>
              <a:rPr lang="de-DE" dirty="0"/>
              <a:t>→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comb</a:t>
            </a:r>
            <a:r>
              <a:rPr lang="de-DE" dirty="0"/>
              <a:t> (1998),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</a:t>
            </a:r>
            <a:r>
              <a:rPr lang="de-DE" dirty="0" err="1"/>
              <a:t>clocks</a:t>
            </a:r>
            <a:r>
              <a:rPr lang="de-DE" dirty="0"/>
              <a:t> in 2000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65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comb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locked</a:t>
            </a:r>
            <a:r>
              <a:rPr lang="de-DE" dirty="0"/>
              <a:t> </a:t>
            </a:r>
            <a:r>
              <a:rPr lang="de-DE" dirty="0" err="1"/>
              <a:t>femtosec</a:t>
            </a:r>
            <a:r>
              <a:rPr lang="de-DE" dirty="0"/>
              <a:t> </a:t>
            </a:r>
            <a:r>
              <a:rPr lang="de-DE" dirty="0" err="1"/>
              <a:t>laser</a:t>
            </a:r>
            <a:endParaRPr lang="de-DE" dirty="0"/>
          </a:p>
          <a:p>
            <a:endParaRPr lang="de-DE" dirty="0"/>
          </a:p>
          <a:p>
            <a:r>
              <a:rPr lang="de-DE" dirty="0"/>
              <a:t>Calles </a:t>
            </a:r>
            <a:r>
              <a:rPr lang="de-DE" dirty="0" err="1"/>
              <a:t>ruler</a:t>
            </a:r>
            <a:r>
              <a:rPr lang="de-DE" dirty="0"/>
              <a:t> in </a:t>
            </a:r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space</a:t>
            </a:r>
            <a:endParaRPr lang="de-DE" dirty="0"/>
          </a:p>
          <a:p>
            <a:r>
              <a:rPr lang="de-DE" dirty="0" err="1"/>
              <a:t>Provides</a:t>
            </a:r>
            <a:r>
              <a:rPr lang="de-DE" dirty="0"/>
              <a:t> link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mw</a:t>
            </a:r>
            <a:r>
              <a:rPr lang="de-DE" dirty="0"/>
              <a:t> and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freq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Picture:</a:t>
            </a:r>
          </a:p>
          <a:p>
            <a:r>
              <a:rPr lang="de-DE" dirty="0"/>
              <a:t>See </a:t>
            </a:r>
            <a:r>
              <a:rPr lang="de-DE" dirty="0" err="1"/>
              <a:t>pulses</a:t>
            </a:r>
            <a:r>
              <a:rPr lang="de-DE" dirty="0"/>
              <a:t> in time,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repetition</a:t>
            </a:r>
            <a:r>
              <a:rPr lang="de-DE" dirty="0"/>
              <a:t> rate, but also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relation</a:t>
            </a:r>
            <a:r>
              <a:rPr lang="de-DE" dirty="0"/>
              <a:t> </a:t>
            </a:r>
          </a:p>
          <a:p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applying</a:t>
            </a:r>
            <a:r>
              <a:rPr lang="de-DE" dirty="0"/>
              <a:t> FT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rather</a:t>
            </a:r>
            <a:r>
              <a:rPr lang="de-DE" dirty="0"/>
              <a:t> FS),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distinct</a:t>
            </a:r>
            <a:r>
              <a:rPr lang="de-DE" dirty="0"/>
              <a:t>, </a:t>
            </a:r>
            <a:r>
              <a:rPr lang="de-DE" dirty="0" err="1"/>
              <a:t>evenly</a:t>
            </a:r>
            <a:r>
              <a:rPr lang="de-DE" dirty="0"/>
              <a:t> </a:t>
            </a:r>
            <a:r>
              <a:rPr lang="de-DE" dirty="0" err="1"/>
              <a:t>spaced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in </a:t>
            </a:r>
            <a:r>
              <a:rPr lang="de-DE" dirty="0" err="1"/>
              <a:t>spectrum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 err="1"/>
              <a:t>Contributing</a:t>
            </a:r>
            <a:r>
              <a:rPr lang="de-DE" dirty="0"/>
              <a:t> </a:t>
            </a:r>
            <a:r>
              <a:rPr lang="de-DE" dirty="0" err="1"/>
              <a:t>freqs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expressed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formula</a:t>
            </a:r>
            <a:r>
              <a:rPr lang="de-DE" dirty="0"/>
              <a:t>, </a:t>
            </a:r>
            <a:r>
              <a:rPr lang="de-DE" dirty="0" err="1"/>
              <a:t>from</a:t>
            </a:r>
            <a:r>
              <a:rPr lang="de-DE" dirty="0"/>
              <a:t> 2 </a:t>
            </a:r>
            <a:r>
              <a:rPr lang="de-DE" dirty="0" err="1"/>
              <a:t>freqs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MW </a:t>
            </a:r>
            <a:r>
              <a:rPr lang="de-DE" dirty="0" err="1"/>
              <a:t>regime</a:t>
            </a:r>
            <a:r>
              <a:rPr lang="de-DE" dirty="0"/>
              <a:t> </a:t>
            </a:r>
          </a:p>
          <a:p>
            <a:r>
              <a:rPr lang="de-DE" dirty="0"/>
              <a:t>Repetition </a:t>
            </a:r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pulse rate</a:t>
            </a:r>
          </a:p>
          <a:p>
            <a:r>
              <a:rPr lang="de-DE" dirty="0"/>
              <a:t>Offset </a:t>
            </a:r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shift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adjacent</a:t>
            </a:r>
            <a:r>
              <a:rPr lang="de-DE" dirty="0"/>
              <a:t> </a:t>
            </a:r>
            <a:r>
              <a:rPr lang="de-DE" dirty="0" err="1"/>
              <a:t>pulses</a:t>
            </a:r>
            <a:r>
              <a:rPr lang="de-DE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7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comb</a:t>
            </a:r>
            <a:r>
              <a:rPr lang="de-DE" dirty="0"/>
              <a:t> -&gt;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MW </a:t>
            </a:r>
            <a:r>
              <a:rPr lang="de-DE" dirty="0" err="1"/>
              <a:t>freqs</a:t>
            </a:r>
            <a:r>
              <a:rPr lang="de-DE" dirty="0"/>
              <a:t> </a:t>
            </a:r>
          </a:p>
          <a:p>
            <a:endParaRPr lang="de-DE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e-DE" dirty="0"/>
              <a:t>Rep </a:t>
            </a:r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easiest</a:t>
            </a:r>
            <a:r>
              <a:rPr lang="de-DE" dirty="0"/>
              <a:t>, </a:t>
            </a:r>
            <a:r>
              <a:rPr lang="de-DE" dirty="0" err="1"/>
              <a:t>straight</a:t>
            </a:r>
            <a:r>
              <a:rPr lang="de-DE" dirty="0"/>
              <a:t> </a:t>
            </a:r>
            <a:r>
              <a:rPr lang="de-DE" dirty="0" err="1"/>
              <a:t>forward</a:t>
            </a:r>
            <a:r>
              <a:rPr lang="de-DE" dirty="0"/>
              <a:t>, </a:t>
            </a:r>
            <a:r>
              <a:rPr lang="de-DE" dirty="0" err="1"/>
              <a:t>is</a:t>
            </a:r>
            <a:r>
              <a:rPr lang="de-DE" dirty="0"/>
              <a:t> pulse rate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easiest</a:t>
            </a:r>
            <a:r>
              <a:rPr lang="de-DE" dirty="0"/>
              <a:t> </a:t>
            </a:r>
            <a:r>
              <a:rPr lang="de-DE" dirty="0" err="1"/>
              <a:t>offset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,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comb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span an </a:t>
            </a:r>
            <a:r>
              <a:rPr lang="de-DE" dirty="0" err="1"/>
              <a:t>octave</a:t>
            </a:r>
            <a:r>
              <a:rPr lang="de-DE" dirty="0"/>
              <a:t>, </a:t>
            </a:r>
            <a:r>
              <a:rPr lang="de-DE" dirty="0" err="1"/>
              <a:t>nth</a:t>
            </a:r>
            <a:r>
              <a:rPr lang="de-DE" dirty="0"/>
              <a:t> </a:t>
            </a:r>
            <a:r>
              <a:rPr lang="de-DE" dirty="0" err="1"/>
              <a:t>freq</a:t>
            </a:r>
            <a:r>
              <a:rPr lang="de-DE" dirty="0"/>
              <a:t> on </a:t>
            </a:r>
            <a:r>
              <a:rPr lang="de-DE" dirty="0" err="1"/>
              <a:t>lower</a:t>
            </a:r>
            <a:r>
              <a:rPr lang="de-DE" dirty="0"/>
              <a:t> end, 2nth on </a:t>
            </a:r>
            <a:r>
              <a:rPr lang="de-DE" dirty="0" err="1"/>
              <a:t>higher</a:t>
            </a:r>
            <a:r>
              <a:rPr lang="de-DE" dirty="0"/>
              <a:t> 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Freq</a:t>
            </a:r>
            <a:r>
              <a:rPr lang="de-DE" dirty="0"/>
              <a:t> double </a:t>
            </a:r>
            <a:r>
              <a:rPr lang="de-DE" dirty="0" err="1"/>
              <a:t>lower</a:t>
            </a:r>
            <a:r>
              <a:rPr lang="de-DE" dirty="0"/>
              <a:t>, </a:t>
            </a:r>
            <a:r>
              <a:rPr lang="de-DE" dirty="0" err="1"/>
              <a:t>overlap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2,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beat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offset</a:t>
            </a:r>
            <a:r>
              <a:rPr lang="de-DE" dirty="0"/>
              <a:t> </a:t>
            </a:r>
            <a:r>
              <a:rPr lang="de-DE" dirty="0" err="1"/>
              <a:t>freq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Remember</a:t>
            </a:r>
            <a:r>
              <a:rPr lang="de-DE" dirty="0"/>
              <a:t>, </a:t>
            </a:r>
            <a:r>
              <a:rPr lang="de-DE" dirty="0" err="1"/>
              <a:t>when</a:t>
            </a:r>
            <a:r>
              <a:rPr lang="de-DE" dirty="0"/>
              <a:t> 2 </a:t>
            </a:r>
            <a:r>
              <a:rPr lang="de-DE" dirty="0" err="1"/>
              <a:t>waves</a:t>
            </a:r>
            <a:r>
              <a:rPr lang="de-DE" dirty="0"/>
              <a:t> w/ </a:t>
            </a:r>
            <a:r>
              <a:rPr lang="de-DE" dirty="0" err="1"/>
              <a:t>slightly</a:t>
            </a:r>
            <a:r>
              <a:rPr lang="de-DE" dirty="0"/>
              <a:t> different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e-DE" dirty="0"/>
              <a:t>Last but not least, </a:t>
            </a:r>
            <a:r>
              <a:rPr lang="de-DE" dirty="0" err="1"/>
              <a:t>monochromatic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comb</a:t>
            </a:r>
            <a:r>
              <a:rPr lang="de-DE" dirty="0"/>
              <a:t>, </a:t>
            </a:r>
            <a:r>
              <a:rPr lang="de-DE" dirty="0" err="1"/>
              <a:t>eg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neighbouring</a:t>
            </a:r>
            <a:r>
              <a:rPr lang="de-DE" dirty="0"/>
              <a:t> </a:t>
            </a:r>
            <a:r>
              <a:rPr lang="de-DE" dirty="0" err="1"/>
              <a:t>tooth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beat</a:t>
            </a:r>
            <a:endParaRPr lang="de-DE" dirty="0"/>
          </a:p>
          <a:p>
            <a:pPr marL="228600" indent="-22860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3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finally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in an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atomic</a:t>
            </a:r>
            <a:r>
              <a:rPr lang="de-DE" dirty="0"/>
              <a:t> </a:t>
            </a:r>
            <a:r>
              <a:rPr lang="de-DE" dirty="0" err="1"/>
              <a:t>clock</a:t>
            </a:r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a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ion</a:t>
            </a:r>
            <a:r>
              <a:rPr lang="de-DE" dirty="0"/>
              <a:t> </a:t>
            </a:r>
            <a:r>
              <a:rPr lang="de-DE" dirty="0" err="1"/>
              <a:t>clock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Single </a:t>
            </a:r>
            <a:r>
              <a:rPr lang="de-DE" dirty="0" err="1"/>
              <a:t>ion</a:t>
            </a:r>
            <a:r>
              <a:rPr lang="de-DE" dirty="0"/>
              <a:t> 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instance</a:t>
            </a:r>
            <a:r>
              <a:rPr lang="de-DE" dirty="0"/>
              <a:t> </a:t>
            </a:r>
            <a:r>
              <a:rPr lang="de-DE" dirty="0" err="1"/>
              <a:t>Yb</a:t>
            </a:r>
            <a:r>
              <a:rPr lang="de-DE" dirty="0"/>
              <a:t>+) in an </a:t>
            </a:r>
            <a:r>
              <a:rPr lang="de-DE" dirty="0" err="1"/>
              <a:t>ion</a:t>
            </a:r>
            <a:r>
              <a:rPr lang="de-DE" dirty="0"/>
              <a:t> </a:t>
            </a:r>
            <a:r>
              <a:rPr lang="de-DE" dirty="0" err="1"/>
              <a:t>trap</a:t>
            </a:r>
            <a:r>
              <a:rPr lang="de-DE" dirty="0"/>
              <a:t>, </a:t>
            </a:r>
            <a:r>
              <a:rPr lang="de-DE" dirty="0" err="1"/>
              <a:t>usually</a:t>
            </a:r>
            <a:r>
              <a:rPr lang="de-DE" dirty="0"/>
              <a:t> a Paul </a:t>
            </a:r>
            <a:r>
              <a:rPr lang="de-DE" dirty="0" err="1"/>
              <a:t>trap</a:t>
            </a:r>
            <a:r>
              <a:rPr lang="de-DE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Clock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probes</a:t>
            </a:r>
            <a:r>
              <a:rPr lang="de-DE" dirty="0"/>
              <a:t> </a:t>
            </a:r>
            <a:r>
              <a:rPr lang="de-DE" dirty="0" err="1"/>
              <a:t>clock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ion</a:t>
            </a:r>
            <a:r>
              <a:rPr lang="de-DE" dirty="0"/>
              <a:t>, and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stabilisedwith</a:t>
            </a:r>
            <a:r>
              <a:rPr lang="de-DE" dirty="0"/>
              <a:t> /</a:t>
            </a:r>
            <a:r>
              <a:rPr lang="de-DE" dirty="0" err="1"/>
              <a:t>locked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comb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Combs</a:t>
            </a:r>
            <a:r>
              <a:rPr lang="de-DE" dirty="0"/>
              <a:t> </a:t>
            </a:r>
            <a:r>
              <a:rPr lang="de-DE" dirty="0" err="1"/>
              <a:t>mw</a:t>
            </a:r>
            <a:r>
              <a:rPr lang="de-DE" dirty="0"/>
              <a:t> </a:t>
            </a:r>
            <a:r>
              <a:rPr lang="de-DE" dirty="0" err="1"/>
              <a:t>freqs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and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Cs</a:t>
            </a:r>
            <a:r>
              <a:rPr lang="de-DE" dirty="0"/>
              <a:t> </a:t>
            </a:r>
            <a:r>
              <a:rPr lang="de-DE" dirty="0" err="1"/>
              <a:t>clock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exact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second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44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Heard </a:t>
            </a:r>
            <a:r>
              <a:rPr lang="de-DE" dirty="0" err="1"/>
              <a:t>about</a:t>
            </a:r>
            <a:r>
              <a:rPr lang="de-DE" dirty="0"/>
              <a:t> 3 different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</a:t>
            </a:r>
            <a:r>
              <a:rPr lang="de-DE" dirty="0" err="1"/>
              <a:t>atomic</a:t>
            </a:r>
            <a:r>
              <a:rPr lang="de-DE" dirty="0"/>
              <a:t> </a:t>
            </a:r>
            <a:r>
              <a:rPr lang="de-DE" dirty="0" err="1"/>
              <a:t>clocks</a:t>
            </a:r>
            <a:r>
              <a:rPr lang="de-DE" dirty="0"/>
              <a:t>, and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precisions</a:t>
            </a:r>
            <a:r>
              <a:rPr lang="de-DE" dirty="0"/>
              <a:t> </a:t>
            </a:r>
            <a:r>
              <a:rPr lang="de-DE" dirty="0" err="1"/>
              <a:t>achieved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date</a:t>
            </a:r>
          </a:p>
          <a:p>
            <a:endParaRPr lang="de-DE" dirty="0"/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, </a:t>
            </a:r>
            <a:r>
              <a:rPr lang="de-DE" dirty="0" err="1"/>
              <a:t>included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table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lattice</a:t>
            </a:r>
            <a:r>
              <a:rPr lang="de-DE" dirty="0"/>
              <a:t> </a:t>
            </a:r>
            <a:r>
              <a:rPr lang="de-DE" dirty="0" err="1"/>
              <a:t>clock</a:t>
            </a:r>
            <a:r>
              <a:rPr lang="de-DE" dirty="0"/>
              <a:t> w neutral Sr, </a:t>
            </a:r>
            <a:r>
              <a:rPr lang="de-DE" dirty="0" err="1"/>
              <a:t>bc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precise</a:t>
            </a:r>
            <a:r>
              <a:rPr lang="de-DE" dirty="0"/>
              <a:t> so </a:t>
            </a:r>
            <a:r>
              <a:rPr lang="de-DE" dirty="0" err="1"/>
              <a:t>far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Where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57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Possible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precisions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</a:t>
            </a:r>
            <a:r>
              <a:rPr lang="en-US" dirty="0"/>
              <a:t>CIs as </a:t>
            </a:r>
            <a:r>
              <a:rPr lang="en-US" dirty="0" err="1"/>
              <a:t>freq</a:t>
            </a:r>
            <a:r>
              <a:rPr lang="en-US" dirty="0"/>
              <a:t> standards (hyperfine structure in optical range due to high charge, less susceptive to external perturbations, sensitive to changes in alpha)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N</a:t>
            </a:r>
            <a:r>
              <a:rPr lang="en-US" dirty="0" err="1"/>
              <a:t>uclear</a:t>
            </a:r>
            <a:r>
              <a:rPr lang="en-US" dirty="0"/>
              <a:t> transitions as </a:t>
            </a:r>
            <a:r>
              <a:rPr lang="en-US" dirty="0" err="1"/>
              <a:t>freq</a:t>
            </a:r>
            <a:r>
              <a:rPr lang="en-US" dirty="0"/>
              <a:t> standard (usually too high energy, but optical found in 229Th nucleus)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6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9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Keeping time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,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kinds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clocks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/>
              <a:t>throughout</a:t>
            </a:r>
            <a:r>
              <a:rPr lang="de-DE" dirty="0"/>
              <a:t> </a:t>
            </a:r>
            <a:r>
              <a:rPr lang="de-DE" dirty="0" err="1"/>
              <a:t>history</a:t>
            </a:r>
            <a:endParaRPr lang="de-DE" dirty="0"/>
          </a:p>
          <a:p>
            <a:r>
              <a:rPr lang="de-DE" dirty="0" err="1"/>
              <a:t>Timekeeping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counting</a:t>
            </a:r>
            <a:r>
              <a:rPr lang="de-DE" dirty="0"/>
              <a:t> </a:t>
            </a:r>
            <a:r>
              <a:rPr lang="de-DE" dirty="0" err="1"/>
              <a:t>recurring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 =&gt; </a:t>
            </a:r>
            <a:r>
              <a:rPr lang="de-DE" dirty="0" err="1"/>
              <a:t>frequency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Clock </a:t>
            </a:r>
            <a:r>
              <a:rPr lang="de-DE" dirty="0" err="1"/>
              <a:t>needs</a:t>
            </a:r>
            <a:r>
              <a:rPr lang="de-DE" dirty="0"/>
              <a:t> a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and a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interpret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freq</a:t>
            </a:r>
            <a:r>
              <a:rPr lang="de-DE" dirty="0"/>
              <a:t>. </a:t>
            </a:r>
          </a:p>
          <a:p>
            <a:r>
              <a:rPr lang="de-DE" dirty="0"/>
              <a:t>Will </a:t>
            </a:r>
            <a:r>
              <a:rPr lang="de-DE" dirty="0" err="1"/>
              <a:t>focus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freq</a:t>
            </a:r>
            <a:r>
              <a:rPr lang="de-DE" dirty="0"/>
              <a:t> and ist </a:t>
            </a:r>
            <a:r>
              <a:rPr lang="de-DE" dirty="0" err="1"/>
              <a:t>measurement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4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atoms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sense?</a:t>
            </a:r>
          </a:p>
          <a:p>
            <a:r>
              <a:rPr lang="de-DE" dirty="0"/>
              <a:t>Every </a:t>
            </a:r>
            <a:r>
              <a:rPr lang="de-DE" dirty="0" err="1"/>
              <a:t>atom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same </a:t>
            </a:r>
            <a:r>
              <a:rPr lang="de-DE" dirty="0" err="1"/>
              <a:t>species</a:t>
            </a:r>
            <a:r>
              <a:rPr lang="de-DE" dirty="0"/>
              <a:t> </a:t>
            </a:r>
            <a:r>
              <a:rPr lang="de-DE" dirty="0" err="1"/>
              <a:t>behaves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(in same </a:t>
            </a:r>
            <a:r>
              <a:rPr lang="de-DE" dirty="0" err="1"/>
              <a:t>env</a:t>
            </a:r>
            <a:r>
              <a:rPr lang="de-DE" dirty="0"/>
              <a:t>),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described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QM</a:t>
            </a:r>
          </a:p>
          <a:p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atomic</a:t>
            </a:r>
            <a:r>
              <a:rPr lang="de-DE" dirty="0"/>
              <a:t> </a:t>
            </a:r>
            <a:r>
              <a:rPr lang="de-DE" dirty="0" err="1"/>
              <a:t>transitions</a:t>
            </a:r>
            <a:r>
              <a:rPr lang="de-DE" dirty="0"/>
              <a:t> large and </a:t>
            </a:r>
            <a:r>
              <a:rPr lang="de-DE" dirty="0" err="1"/>
              <a:t>narrow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linewidth</a:t>
            </a:r>
            <a:endParaRPr lang="de-DE" dirty="0"/>
          </a:p>
          <a:p>
            <a:endParaRPr lang="de-DE" dirty="0"/>
          </a:p>
          <a:p>
            <a:r>
              <a:rPr lang="de-DE" dirty="0"/>
              <a:t>1st </a:t>
            </a:r>
            <a:r>
              <a:rPr lang="de-DE" dirty="0" err="1"/>
              <a:t>prove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principle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atomic</a:t>
            </a:r>
            <a:r>
              <a:rPr lang="de-DE" dirty="0"/>
              <a:t> </a:t>
            </a:r>
            <a:r>
              <a:rPr lang="de-DE" dirty="0" err="1"/>
              <a:t>clock</a:t>
            </a:r>
            <a:r>
              <a:rPr lang="de-DE" dirty="0"/>
              <a:t> w/ </a:t>
            </a:r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supplied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molecule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, in 1945 </a:t>
            </a:r>
          </a:p>
          <a:p>
            <a:r>
              <a:rPr lang="de-DE" dirty="0"/>
              <a:t>1st </a:t>
            </a:r>
            <a:r>
              <a:rPr lang="de-DE" dirty="0" err="1"/>
              <a:t>clock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 in </a:t>
            </a:r>
            <a:r>
              <a:rPr lang="de-DE" dirty="0" err="1"/>
              <a:t>groundstate</a:t>
            </a:r>
            <a:r>
              <a:rPr lang="de-DE" dirty="0"/>
              <a:t> </a:t>
            </a:r>
            <a:r>
              <a:rPr lang="de-DE" dirty="0" err="1"/>
              <a:t>Cs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in 1955</a:t>
            </a:r>
          </a:p>
          <a:p>
            <a:r>
              <a:rPr lang="de-DE" dirty="0" err="1"/>
              <a:t>Cs</a:t>
            </a:r>
            <a:r>
              <a:rPr lang="de-DE" dirty="0"/>
              <a:t> </a:t>
            </a:r>
            <a:r>
              <a:rPr lang="de-DE" dirty="0" err="1"/>
              <a:t>offers</a:t>
            </a:r>
            <a:r>
              <a:rPr lang="de-DE" dirty="0"/>
              <a:t> </a:t>
            </a:r>
            <a:r>
              <a:rPr lang="de-DE" dirty="0" err="1"/>
              <a:t>hyperfine</a:t>
            </a:r>
            <a:r>
              <a:rPr lang="de-DE" dirty="0"/>
              <a:t> </a:t>
            </a:r>
            <a:r>
              <a:rPr lang="de-DE" dirty="0" err="1"/>
              <a:t>slptting</a:t>
            </a:r>
            <a:r>
              <a:rPr lang="de-DE" dirty="0"/>
              <a:t> in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groundstate</a:t>
            </a:r>
            <a:r>
              <a:rPr lang="de-DE" dirty="0"/>
              <a:t> in MW </a:t>
            </a:r>
            <a:r>
              <a:rPr lang="de-DE" dirty="0" err="1"/>
              <a:t>range</a:t>
            </a:r>
            <a:endParaRPr lang="de-DE" dirty="0"/>
          </a:p>
          <a:p>
            <a:r>
              <a:rPr lang="de-DE" dirty="0"/>
              <a:t>As </a:t>
            </a:r>
            <a:r>
              <a:rPr lang="de-DE" dirty="0" err="1"/>
              <a:t>Cs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precise</a:t>
            </a:r>
            <a:r>
              <a:rPr lang="de-DE" dirty="0"/>
              <a:t>, </a:t>
            </a:r>
            <a:r>
              <a:rPr lang="de-DE" dirty="0" err="1"/>
              <a:t>redefinition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as</a:t>
            </a:r>
            <a:endParaRPr lang="de-DE" dirty="0"/>
          </a:p>
          <a:p>
            <a:r>
              <a:rPr lang="de-DE" dirty="0"/>
              <a:t>„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is the duration of 9,192,631,770 periods of the radiation corresponding to the transition between the two hyperfine levels of the ground state of the cesium 133 atom.</a:t>
            </a:r>
            <a:r>
              <a:rPr lang="de-DE" dirty="0"/>
              <a:t>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1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Clock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relative </a:t>
            </a:r>
            <a:r>
              <a:rPr lang="de-DE" dirty="0" err="1"/>
              <a:t>uncertainty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clock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</a:p>
          <a:p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precision</a:t>
            </a:r>
            <a:r>
              <a:rPr lang="de-DE" dirty="0"/>
              <a:t> and </a:t>
            </a:r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clock</a:t>
            </a:r>
            <a:r>
              <a:rPr lang="de-DE" dirty="0"/>
              <a:t> </a:t>
            </a:r>
          </a:p>
          <a:p>
            <a:r>
              <a:rPr lang="de-DE" dirty="0" err="1"/>
              <a:t>Desirable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lange </a:t>
            </a:r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bc</a:t>
            </a:r>
            <a:r>
              <a:rPr lang="de-DE" dirty="0"/>
              <a:t> </a:t>
            </a:r>
            <a:r>
              <a:rPr lang="de-DE" dirty="0" err="1"/>
              <a:t>inversly</a:t>
            </a:r>
            <a:r>
              <a:rPr lang="de-DE" dirty="0"/>
              <a:t> proportional </a:t>
            </a:r>
          </a:p>
          <a:p>
            <a:endParaRPr lang="de-DE" dirty="0"/>
          </a:p>
          <a:p>
            <a:r>
              <a:rPr lang="de-DE" dirty="0"/>
              <a:t>See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evolution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clock</a:t>
            </a:r>
            <a:r>
              <a:rPr lang="de-DE" dirty="0"/>
              <a:t> </a:t>
            </a:r>
            <a:r>
              <a:rPr lang="de-DE" dirty="0" err="1"/>
              <a:t>precisions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 (log -&gt; </a:t>
            </a:r>
            <a:r>
              <a:rPr lang="de-DE" dirty="0" err="1"/>
              <a:t>orders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magnitude</a:t>
            </a:r>
            <a:r>
              <a:rPr lang="de-DE" dirty="0"/>
              <a:t>, </a:t>
            </a:r>
            <a:r>
              <a:rPr lang="de-DE" dirty="0" err="1"/>
              <a:t>scale</a:t>
            </a:r>
            <a:r>
              <a:rPr lang="de-DE" dirty="0"/>
              <a:t> in s/</a:t>
            </a:r>
            <a:r>
              <a:rPr lang="de-DE" dirty="0" err="1"/>
              <a:t>day</a:t>
            </a:r>
            <a:r>
              <a:rPr lang="de-DE" dirty="0"/>
              <a:t>, 6 </a:t>
            </a:r>
            <a:r>
              <a:rPr lang="de-DE" dirty="0" err="1"/>
              <a:t>orders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magnitude</a:t>
            </a:r>
            <a:r>
              <a:rPr lang="de-DE" dirty="0"/>
              <a:t> different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sigma</a:t>
            </a:r>
            <a:r>
              <a:rPr lang="de-DE" dirty="0"/>
              <a:t>)</a:t>
            </a:r>
          </a:p>
          <a:p>
            <a:r>
              <a:rPr lang="de-DE" dirty="0" err="1"/>
              <a:t>Uncertainty</a:t>
            </a:r>
            <a:r>
              <a:rPr lang="de-DE" dirty="0"/>
              <a:t> </a:t>
            </a:r>
            <a:r>
              <a:rPr lang="de-DE" dirty="0" err="1"/>
              <a:t>gets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precision</a:t>
            </a:r>
            <a:r>
              <a:rPr lang="de-DE" dirty="0"/>
              <a:t>? Not just </a:t>
            </a:r>
            <a:r>
              <a:rPr lang="de-DE" dirty="0" err="1"/>
              <a:t>physics</a:t>
            </a:r>
            <a:r>
              <a:rPr lang="de-DE" dirty="0"/>
              <a:t>,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precision</a:t>
            </a:r>
            <a:r>
              <a:rPr lang="de-DE" dirty="0"/>
              <a:t> on time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precise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and </a:t>
            </a:r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precise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probe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physics</a:t>
            </a:r>
            <a:r>
              <a:rPr lang="de-DE" dirty="0"/>
              <a:t> </a:t>
            </a:r>
            <a:r>
              <a:rPr lang="de-DE" dirty="0" err="1"/>
              <a:t>beyond</a:t>
            </a:r>
            <a:r>
              <a:rPr lang="de-DE" dirty="0"/>
              <a:t> SM</a:t>
            </a:r>
          </a:p>
          <a:p>
            <a:r>
              <a:rPr lang="de-DE" dirty="0"/>
              <a:t>Also in </a:t>
            </a:r>
            <a:r>
              <a:rPr lang="de-DE" dirty="0" err="1"/>
              <a:t>technology</a:t>
            </a:r>
            <a:r>
              <a:rPr lang="de-DE" dirty="0"/>
              <a:t>,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GPS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First </a:t>
            </a:r>
            <a:r>
              <a:rPr lang="de-DE" dirty="0" err="1"/>
              <a:t>discuss</a:t>
            </a:r>
            <a:r>
              <a:rPr lang="de-DE" dirty="0"/>
              <a:t> MW </a:t>
            </a:r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/>
              <a:t>/</a:t>
            </a:r>
            <a:r>
              <a:rPr lang="de-DE" dirty="0" err="1"/>
              <a:t>measurements</a:t>
            </a:r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8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, </a:t>
            </a:r>
            <a:r>
              <a:rPr lang="de-DE" dirty="0" err="1"/>
              <a:t>fist</a:t>
            </a:r>
            <a:r>
              <a:rPr lang="de-DE" dirty="0"/>
              <a:t> </a:t>
            </a:r>
            <a:r>
              <a:rPr lang="de-DE" dirty="0" err="1"/>
              <a:t>remember</a:t>
            </a:r>
            <a:r>
              <a:rPr lang="de-DE" dirty="0"/>
              <a:t> 2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, and Rabi </a:t>
            </a:r>
            <a:r>
              <a:rPr lang="de-DE" dirty="0" err="1"/>
              <a:t>oscillations</a:t>
            </a:r>
            <a:endParaRPr lang="de-DE" dirty="0"/>
          </a:p>
          <a:p>
            <a:r>
              <a:rPr lang="de-DE" dirty="0"/>
              <a:t>(also </a:t>
            </a:r>
            <a:r>
              <a:rPr lang="de-DE" dirty="0" err="1"/>
              <a:t>seen</a:t>
            </a:r>
            <a:r>
              <a:rPr lang="de-DE" dirty="0"/>
              <a:t> last </a:t>
            </a:r>
            <a:r>
              <a:rPr lang="de-DE" dirty="0" err="1"/>
              <a:t>week</a:t>
            </a:r>
            <a:r>
              <a:rPr lang="en-US" dirty="0"/>
              <a:t>)</a:t>
            </a:r>
          </a:p>
          <a:p>
            <a:r>
              <a:rPr lang="de-DE" dirty="0"/>
              <a:t>S</a:t>
            </a:r>
            <a:r>
              <a:rPr lang="en-US" dirty="0"/>
              <a:t>o: have 2 states and if external </a:t>
            </a:r>
            <a:r>
              <a:rPr lang="en-US" dirty="0" err="1"/>
              <a:t>osc</a:t>
            </a:r>
            <a:r>
              <a:rPr lang="en-US" dirty="0"/>
              <a:t>. driving field, induce Rabi oscillations between the 2 states</a:t>
            </a:r>
          </a:p>
          <a:p>
            <a:endParaRPr lang="de-DE" dirty="0"/>
          </a:p>
          <a:p>
            <a:r>
              <a:rPr lang="de-DE" dirty="0"/>
              <a:t>F</a:t>
            </a:r>
            <a:r>
              <a:rPr lang="en-US" dirty="0"/>
              <a:t>or system in ground state  -&gt; probability of being in either state oscillates</a:t>
            </a:r>
          </a:p>
          <a:p>
            <a:r>
              <a:rPr lang="de-DE" dirty="0"/>
              <a:t>O</a:t>
            </a:r>
            <a:r>
              <a:rPr lang="en-US" dirty="0" err="1"/>
              <a:t>scillation</a:t>
            </a:r>
            <a:r>
              <a:rPr lang="en-US" dirty="0"/>
              <a:t> of prob. depends on </a:t>
            </a:r>
            <a:r>
              <a:rPr lang="en-US" dirty="0" err="1"/>
              <a:t>rabi</a:t>
            </a:r>
            <a:r>
              <a:rPr lang="en-US" dirty="0"/>
              <a:t> </a:t>
            </a:r>
            <a:r>
              <a:rPr lang="en-US" dirty="0" err="1"/>
              <a:t>freq</a:t>
            </a:r>
            <a:r>
              <a:rPr lang="en-US" dirty="0"/>
              <a:t> (determined by the interaction of system with ext. </a:t>
            </a:r>
            <a:r>
              <a:rPr lang="en-US" dirty="0" err="1"/>
              <a:t>osc</a:t>
            </a:r>
            <a:r>
              <a:rPr lang="en-US" dirty="0"/>
              <a:t>. field) and detuning of </a:t>
            </a:r>
            <a:r>
              <a:rPr lang="en-US" dirty="0" err="1"/>
              <a:t>osc</a:t>
            </a:r>
            <a:r>
              <a:rPr lang="en-US" dirty="0"/>
              <a:t>. field and transition </a:t>
            </a:r>
            <a:r>
              <a:rPr lang="en-US" dirty="0" err="1"/>
              <a:t>freq</a:t>
            </a:r>
            <a:r>
              <a:rPr lang="en-US" dirty="0"/>
              <a:t> </a:t>
            </a:r>
          </a:p>
          <a:p>
            <a:endParaRPr lang="de-DE" dirty="0"/>
          </a:p>
          <a:p>
            <a:r>
              <a:rPr lang="de-DE" dirty="0"/>
              <a:t>F</a:t>
            </a:r>
            <a:r>
              <a:rPr lang="en-US" dirty="0"/>
              <a:t>or </a:t>
            </a:r>
            <a:r>
              <a:rPr lang="en-US" dirty="0" err="1"/>
              <a:t>osc</a:t>
            </a:r>
            <a:r>
              <a:rPr lang="en-US" dirty="0"/>
              <a:t>. Field </a:t>
            </a:r>
            <a:r>
              <a:rPr lang="en-US" dirty="0" err="1"/>
              <a:t>freq</a:t>
            </a:r>
            <a:r>
              <a:rPr lang="en-US" dirty="0"/>
              <a:t>=transition </a:t>
            </a:r>
            <a:r>
              <a:rPr lang="en-US" dirty="0" err="1"/>
              <a:t>freq</a:t>
            </a:r>
            <a:r>
              <a:rPr lang="en-US" dirty="0"/>
              <a:t> -&gt; see first picture</a:t>
            </a:r>
          </a:p>
          <a:p>
            <a:r>
              <a:rPr lang="de-DE" dirty="0"/>
              <a:t>F</a:t>
            </a:r>
            <a:r>
              <a:rPr lang="en-US" dirty="0"/>
              <a:t>or detuning, no 100% chance to go to the other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1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Use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freq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atom</a:t>
            </a:r>
            <a:r>
              <a:rPr lang="de-DE" dirty="0"/>
              <a:t> w 2 </a:t>
            </a:r>
            <a:r>
              <a:rPr lang="de-DE" dirty="0" err="1"/>
              <a:t>levels</a:t>
            </a:r>
            <a:r>
              <a:rPr lang="de-DE" dirty="0"/>
              <a:t> in beam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Select </a:t>
            </a:r>
            <a:r>
              <a:rPr lang="de-DE" dirty="0" err="1"/>
              <a:t>ground</a:t>
            </a:r>
            <a:r>
              <a:rPr lang="de-DE" dirty="0"/>
              <a:t> </a:t>
            </a:r>
            <a:r>
              <a:rPr lang="de-DE" dirty="0" err="1"/>
              <a:t>state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osc</a:t>
            </a:r>
            <a:r>
              <a:rPr lang="de-DE" dirty="0"/>
              <a:t>. </a:t>
            </a:r>
            <a:r>
              <a:rPr lang="de-DE" dirty="0" err="1"/>
              <a:t>field</a:t>
            </a:r>
            <a:r>
              <a:rPr lang="de-DE" dirty="0"/>
              <a:t> (</a:t>
            </a:r>
            <a:r>
              <a:rPr lang="de-DE" dirty="0" err="1"/>
              <a:t>here</a:t>
            </a:r>
            <a:r>
              <a:rPr lang="de-DE" dirty="0"/>
              <a:t> mag </a:t>
            </a:r>
            <a:r>
              <a:rPr lang="de-DE" dirty="0" err="1"/>
              <a:t>field</a:t>
            </a:r>
            <a:r>
              <a:rPr lang="de-DE" dirty="0"/>
              <a:t>)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time 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Detect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in </a:t>
            </a:r>
            <a:r>
              <a:rPr lang="de-DE" dirty="0" err="1"/>
              <a:t>state</a:t>
            </a:r>
            <a:r>
              <a:rPr lang="de-DE" dirty="0"/>
              <a:t> 1 vs. 2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DE" dirty="0"/>
              <a:t>Signal </a:t>
            </a:r>
            <a:r>
              <a:rPr lang="de-DE" dirty="0" err="1"/>
              <a:t>depending</a:t>
            </a:r>
            <a:r>
              <a:rPr lang="de-DE" dirty="0"/>
              <a:t> on </a:t>
            </a:r>
            <a:r>
              <a:rPr lang="de-DE" dirty="0" err="1"/>
              <a:t>detuning</a:t>
            </a:r>
            <a:r>
              <a:rPr lang="de-DE" dirty="0"/>
              <a:t>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,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 mag </a:t>
            </a:r>
            <a:r>
              <a:rPr lang="de-DE" dirty="0" err="1"/>
              <a:t>moment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Resolution limited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time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Time </a:t>
            </a:r>
            <a:r>
              <a:rPr lang="de-DE" dirty="0" err="1"/>
              <a:t>cant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large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24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Ramsey </a:t>
            </a:r>
            <a:r>
              <a:rPr lang="de-DE" dirty="0" err="1"/>
              <a:t>came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2 </a:t>
            </a:r>
            <a:r>
              <a:rPr lang="de-DE" dirty="0" err="1"/>
              <a:t>seperate</a:t>
            </a:r>
            <a:r>
              <a:rPr lang="de-DE" dirty="0"/>
              <a:t> </a:t>
            </a:r>
            <a:r>
              <a:rPr lang="de-DE" dirty="0" err="1"/>
              <a:t>osc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</a:t>
            </a:r>
            <a:r>
              <a:rPr lang="de-DE" dirty="0" err="1"/>
              <a:t>zones</a:t>
            </a:r>
            <a:r>
              <a:rPr lang="de-DE" dirty="0"/>
              <a:t> and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propagation</a:t>
            </a:r>
            <a:r>
              <a:rPr lang="de-DE" dirty="0"/>
              <a:t> in </a:t>
            </a:r>
            <a:r>
              <a:rPr lang="de-DE" dirty="0" err="1"/>
              <a:t>between</a:t>
            </a:r>
            <a:endParaRPr lang="de-DE" dirty="0"/>
          </a:p>
          <a:p>
            <a:r>
              <a:rPr lang="de-DE" dirty="0" err="1"/>
              <a:t>Called</a:t>
            </a:r>
            <a:r>
              <a:rPr lang="de-DE" dirty="0"/>
              <a:t> Ramsey </a:t>
            </a:r>
            <a:r>
              <a:rPr lang="de-DE" dirty="0" err="1"/>
              <a:t>interferometry</a:t>
            </a:r>
            <a:endParaRPr lang="de-DE" dirty="0"/>
          </a:p>
          <a:p>
            <a:endParaRPr lang="de-DE" dirty="0"/>
          </a:p>
          <a:p>
            <a:r>
              <a:rPr lang="de-DE" dirty="0"/>
              <a:t>Start </a:t>
            </a:r>
            <a:r>
              <a:rPr lang="de-DE" dirty="0" err="1"/>
              <a:t>the</a:t>
            </a:r>
            <a:r>
              <a:rPr lang="de-DE" dirty="0"/>
              <a:t> same, </a:t>
            </a:r>
          </a:p>
          <a:p>
            <a:r>
              <a:rPr lang="de-DE" dirty="0"/>
              <a:t>In IZ1 </a:t>
            </a:r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pi</a:t>
            </a:r>
            <a:r>
              <a:rPr lang="de-DE" dirty="0"/>
              <a:t>/2 pulse -&gt;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superposition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(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plot</a:t>
            </a:r>
            <a:r>
              <a:rPr lang="de-DE" dirty="0"/>
              <a:t>)</a:t>
            </a:r>
          </a:p>
          <a:p>
            <a:r>
              <a:rPr lang="de-DE" dirty="0"/>
              <a:t>After: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flight</a:t>
            </a:r>
            <a:r>
              <a:rPr lang="de-DE" dirty="0"/>
              <a:t>, </a:t>
            </a:r>
            <a:r>
              <a:rPr lang="de-DE" dirty="0" err="1"/>
              <a:t>naturally</a:t>
            </a:r>
            <a:r>
              <a:rPr lang="de-DE" dirty="0"/>
              <a:t> </a:t>
            </a:r>
            <a:r>
              <a:rPr lang="de-DE" dirty="0" err="1"/>
              <a:t>osc</a:t>
            </a:r>
            <a:r>
              <a:rPr lang="de-DE" dirty="0"/>
              <a:t> w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freq</a:t>
            </a:r>
            <a:endParaRPr lang="de-DE" dirty="0"/>
          </a:p>
          <a:p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comes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IZ2,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pi</a:t>
            </a:r>
            <a:r>
              <a:rPr lang="de-DE" dirty="0"/>
              <a:t>/2 pule </a:t>
            </a:r>
            <a:r>
              <a:rPr lang="de-DE" dirty="0" err="1"/>
              <a:t>applied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en-US" dirty="0"/>
              <a:t>, outcome depends on relative phase between </a:t>
            </a:r>
            <a:r>
              <a:rPr lang="en-US" dirty="0" err="1"/>
              <a:t>superpos</a:t>
            </a:r>
            <a:r>
              <a:rPr lang="en-US" dirty="0"/>
              <a:t> and </a:t>
            </a:r>
            <a:r>
              <a:rPr lang="en-US" dirty="0" err="1"/>
              <a:t>osc</a:t>
            </a:r>
            <a:r>
              <a:rPr lang="en-US" dirty="0"/>
              <a:t> field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54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visualised</a:t>
            </a:r>
            <a:r>
              <a:rPr lang="de-DE" dirty="0"/>
              <a:t> w </a:t>
            </a:r>
            <a:r>
              <a:rPr lang="de-DE" dirty="0" err="1"/>
              <a:t>vectors</a:t>
            </a:r>
            <a:r>
              <a:rPr lang="de-DE" dirty="0"/>
              <a:t> on a </a:t>
            </a:r>
            <a:r>
              <a:rPr lang="de-DE" dirty="0" err="1"/>
              <a:t>bloch</a:t>
            </a:r>
            <a:r>
              <a:rPr lang="de-DE" dirty="0"/>
              <a:t> </a:t>
            </a:r>
            <a:r>
              <a:rPr lang="de-DE" dirty="0" err="1"/>
              <a:t>sphere</a:t>
            </a:r>
            <a:r>
              <a:rPr lang="de-DE" dirty="0"/>
              <a:t> (all possible </a:t>
            </a:r>
            <a:r>
              <a:rPr lang="de-DE" dirty="0" err="1"/>
              <a:t>superpos</a:t>
            </a:r>
            <a:r>
              <a:rPr lang="de-DE" dirty="0"/>
              <a:t> on </a:t>
            </a:r>
            <a:r>
              <a:rPr lang="de-DE" dirty="0" err="1"/>
              <a:t>surface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Start in </a:t>
            </a:r>
            <a:r>
              <a:rPr lang="de-DE" dirty="0" err="1"/>
              <a:t>ground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, </a:t>
            </a:r>
            <a:r>
              <a:rPr lang="de-DE" dirty="0" err="1"/>
              <a:t>pi</a:t>
            </a:r>
            <a:r>
              <a:rPr lang="de-DE" dirty="0"/>
              <a:t>/2 </a:t>
            </a:r>
            <a:r>
              <a:rPr lang="de-DE" dirty="0" err="1"/>
              <a:t>brings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equitorial</a:t>
            </a:r>
            <a:r>
              <a:rPr lang="de-DE" dirty="0"/>
              <a:t> plane</a:t>
            </a:r>
          </a:p>
          <a:p>
            <a:r>
              <a:rPr lang="de-DE" dirty="0"/>
              <a:t>In </a:t>
            </a:r>
            <a:r>
              <a:rPr lang="de-DE" dirty="0" err="1"/>
              <a:t>free</a:t>
            </a:r>
            <a:r>
              <a:rPr lang="de-DE" dirty="0"/>
              <a:t> TOF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detuning</a:t>
            </a:r>
            <a:r>
              <a:rPr lang="de-DE" dirty="0"/>
              <a:t>: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oscillates</a:t>
            </a:r>
            <a:r>
              <a:rPr lang="de-DE" dirty="0"/>
              <a:t> in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ext. </a:t>
            </a:r>
            <a:r>
              <a:rPr lang="de-DE" dirty="0" err="1"/>
              <a:t>em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=&gt;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difference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detuning</a:t>
            </a:r>
            <a:r>
              <a:rPr lang="de-DE" dirty="0"/>
              <a:t> : </a:t>
            </a:r>
            <a:r>
              <a:rPr lang="de-DE" dirty="0" err="1"/>
              <a:t>difference</a:t>
            </a:r>
            <a:r>
              <a:rPr lang="de-DE" dirty="0"/>
              <a:t> in </a:t>
            </a:r>
            <a:r>
              <a:rPr lang="de-DE" dirty="0" err="1"/>
              <a:t>oscillation</a:t>
            </a:r>
            <a:r>
              <a:rPr lang="de-DE" dirty="0"/>
              <a:t>, </a:t>
            </a:r>
            <a:r>
              <a:rPr lang="de-DE" dirty="0" err="1"/>
              <a:t>accumulate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ange</a:t>
            </a:r>
            <a:r>
              <a:rPr lang="de-DE" dirty="0"/>
              <a:t> in TOF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2nd </a:t>
            </a:r>
            <a:r>
              <a:rPr lang="de-DE" dirty="0" err="1"/>
              <a:t>pi</a:t>
            </a:r>
            <a:r>
              <a:rPr lang="de-DE" dirty="0"/>
              <a:t>/2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err="1"/>
              <a:t>What</a:t>
            </a:r>
            <a:r>
              <a:rPr lang="de-DE" dirty="0"/>
              <a:t> happend </a:t>
            </a:r>
            <a:r>
              <a:rPr lang="de-DE" dirty="0" err="1"/>
              <a:t>depends</a:t>
            </a:r>
            <a:r>
              <a:rPr lang="de-DE" dirty="0"/>
              <a:t> </a:t>
            </a:r>
            <a:r>
              <a:rPr lang="de-DE" dirty="0" err="1"/>
              <a:t>sensitively</a:t>
            </a:r>
            <a:r>
              <a:rPr lang="de-DE" dirty="0"/>
              <a:t> on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acquired</a:t>
            </a:r>
            <a:r>
              <a:rPr lang="de-DE" dirty="0"/>
              <a:t> in TOF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Resonant: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, </a:t>
            </a:r>
            <a:r>
              <a:rPr lang="de-DE" dirty="0" err="1"/>
              <a:t>state</a:t>
            </a:r>
            <a:r>
              <a:rPr lang="de-DE" dirty="0"/>
              <a:t>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Detuning</a:t>
            </a:r>
            <a:r>
              <a:rPr lang="de-DE" dirty="0"/>
              <a:t>: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 \ne 1</a:t>
            </a:r>
          </a:p>
          <a:p>
            <a:endParaRPr lang="de-DE" dirty="0"/>
          </a:p>
          <a:p>
            <a:r>
              <a:rPr lang="de-DE" dirty="0"/>
              <a:t>S</a:t>
            </a:r>
            <a:r>
              <a:rPr lang="en-US" dirty="0" err="1"/>
              <a:t>ignal</a:t>
            </a:r>
            <a:r>
              <a:rPr lang="en-US" dirty="0"/>
              <a:t> looks like picture, envelope from Rabi, structure due to TOF phase</a:t>
            </a:r>
          </a:p>
          <a:p>
            <a:r>
              <a:rPr lang="de-DE" dirty="0"/>
              <a:t>W</a:t>
            </a:r>
            <a:r>
              <a:rPr lang="en-US" dirty="0" err="1"/>
              <a:t>idth</a:t>
            </a:r>
            <a:r>
              <a:rPr lang="en-US" dirty="0"/>
              <a:t> of structure now with 1/T TOF time</a:t>
            </a:r>
          </a:p>
          <a:p>
            <a:r>
              <a:rPr lang="de-DE" dirty="0"/>
              <a:t>N</a:t>
            </a:r>
            <a:r>
              <a:rPr lang="en-US" dirty="0" err="1"/>
              <a:t>ext</a:t>
            </a:r>
            <a:r>
              <a:rPr lang="en-US" dirty="0"/>
              <a:t> to middle peak is where phase is 2 pi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3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Setup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Cs</a:t>
            </a:r>
            <a:r>
              <a:rPr lang="de-DE" dirty="0"/>
              <a:t> </a:t>
            </a:r>
            <a:r>
              <a:rPr lang="de-DE" dirty="0" err="1"/>
              <a:t>clock</a:t>
            </a:r>
            <a:r>
              <a:rPr lang="de-DE" dirty="0"/>
              <a:t>,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 </a:t>
            </a:r>
            <a:r>
              <a:rPr lang="de-DE" dirty="0" err="1"/>
              <a:t>states</a:t>
            </a:r>
            <a:endParaRPr lang="de-DE" dirty="0"/>
          </a:p>
          <a:p>
            <a:r>
              <a:rPr lang="de-DE" dirty="0"/>
              <a:t>See same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before</a:t>
            </a:r>
            <a:endParaRPr lang="de-DE" dirty="0"/>
          </a:p>
          <a:p>
            <a:r>
              <a:rPr lang="de-DE" dirty="0"/>
              <a:t>State </a:t>
            </a:r>
            <a:r>
              <a:rPr lang="de-DE" dirty="0" err="1"/>
              <a:t>selector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stern</a:t>
            </a:r>
            <a:r>
              <a:rPr lang="de-DE" dirty="0"/>
              <a:t> </a:t>
            </a:r>
            <a:r>
              <a:rPr lang="de-DE" dirty="0" err="1"/>
              <a:t>gerlach</a:t>
            </a:r>
            <a:r>
              <a:rPr lang="de-DE" dirty="0"/>
              <a:t> type </a:t>
            </a:r>
          </a:p>
          <a:p>
            <a:r>
              <a:rPr lang="de-DE" dirty="0"/>
              <a:t>MW </a:t>
            </a:r>
            <a:r>
              <a:rPr lang="de-DE" dirty="0" err="1"/>
              <a:t>cavity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2 IZ and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propatgation</a:t>
            </a:r>
            <a:r>
              <a:rPr lang="de-DE" dirty="0"/>
              <a:t> in </a:t>
            </a:r>
            <a:r>
              <a:rPr lang="de-DE" dirty="0" err="1"/>
              <a:t>middle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 err="1"/>
              <a:t>Clockwork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, </a:t>
            </a:r>
          </a:p>
          <a:p>
            <a:r>
              <a:rPr lang="de-DE" dirty="0" err="1"/>
              <a:t>Stabilises</a:t>
            </a:r>
            <a:r>
              <a:rPr lang="de-DE" dirty="0"/>
              <a:t> MW </a:t>
            </a:r>
            <a:r>
              <a:rPr lang="de-DE" dirty="0" err="1"/>
              <a:t>freq</a:t>
            </a:r>
            <a:r>
              <a:rPr lang="de-DE" dirty="0"/>
              <a:t> w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 &amp; </a:t>
            </a:r>
            <a:r>
              <a:rPr lang="de-DE" dirty="0" err="1"/>
              <a:t>transforms</a:t>
            </a:r>
            <a:r>
              <a:rPr lang="de-DE" dirty="0"/>
              <a:t> </a:t>
            </a:r>
            <a:r>
              <a:rPr lang="de-DE" dirty="0" err="1"/>
              <a:t>freq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usable</a:t>
            </a:r>
            <a:r>
              <a:rPr lang="de-DE" dirty="0"/>
              <a:t> </a:t>
            </a:r>
            <a:r>
              <a:rPr lang="de-DE" dirty="0" err="1"/>
              <a:t>range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Highels</a:t>
            </a:r>
            <a:r>
              <a:rPr lang="de-DE" dirty="0"/>
              <a:t> </a:t>
            </a:r>
            <a:r>
              <a:rPr lang="de-DE" dirty="0" err="1"/>
              <a:t>precision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beam </a:t>
            </a:r>
            <a:r>
              <a:rPr lang="de-DE" dirty="0" err="1"/>
              <a:t>clock</a:t>
            </a:r>
            <a:r>
              <a:rPr lang="de-DE" dirty="0"/>
              <a:t> (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refined</a:t>
            </a:r>
            <a:r>
              <a:rPr lang="de-DE" dirty="0"/>
              <a:t> </a:t>
            </a:r>
            <a:r>
              <a:rPr lang="de-DE" dirty="0" err="1"/>
              <a:t>setup</a:t>
            </a:r>
            <a:r>
              <a:rPr lang="de-DE" dirty="0"/>
              <a:t>, but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) was 3.5 10^-15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3CE05-9AE0-454D-A020-1128C320C5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9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CAB764-F920-4959-8AC6-3BBE6118B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3"/>
          <a:stretch/>
        </p:blipFill>
        <p:spPr>
          <a:xfrm>
            <a:off x="0" y="0"/>
            <a:ext cx="824023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8AEAA-BC8B-467B-942D-F41786BBD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0233" y="1146177"/>
            <a:ext cx="3838351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5429F-C34B-4A7D-9D53-8A2BA834F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0233" y="3625852"/>
            <a:ext cx="3838351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9DF7A-7B61-46DD-9E2D-C0E5695FE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403AB-4C95-4B19-A07F-2BFED7DB3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| Microwave Clocks | Optical Clocks | Summary&amp;Outlook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35DAC-7E17-4C10-BFAC-41B7FD94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72BC-462D-4F4D-AA7B-EDBD0B19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CED86-D378-44F7-BCF2-90179BEF3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5B930-B32A-410E-8043-F3E19C64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CC991-FA66-4C83-AD14-FABB314F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| Microwave Clocks | Optical Clocks | Summary&amp;Outlook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3167A-7B48-4C13-A732-6F6E636F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940B9F-0370-4474-B637-2DFC1EAAE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81DE7-AA0A-4437-A9AE-1A12F5D93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6F2F7-FC7C-4AEC-BF44-65C4B634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8019D-CB33-477A-A544-52EE484CE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| Microwave Clocks | Optical Clocks | Summary&amp;Outlook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4C5D2-2CC7-40C9-9D85-85A8D09D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94000">
              <a:schemeClr val="accent1"/>
            </a:gs>
            <a:gs pos="93000">
              <a:schemeClr val="bg1"/>
            </a:gs>
            <a:gs pos="100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4729-ABA6-401A-AA0B-BD8331A06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639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5D910-CA75-4CFF-807A-0FE26562C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A3C27-7D56-4692-AEF3-8C410D52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3F7EF-E065-46E8-B462-8E927F6F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| Microwave Clocks | Optical Clocks | Summary&amp;Outlook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8D025-D900-476F-81CD-5F5D3AF2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988171-10C0-4E9D-8459-7016C53DD31C}"/>
              </a:ext>
            </a:extLst>
          </p:cNvPr>
          <p:cNvCxnSpPr>
            <a:cxnSpLocks/>
          </p:cNvCxnSpPr>
          <p:nvPr userDrawn="1"/>
        </p:nvCxnSpPr>
        <p:spPr>
          <a:xfrm>
            <a:off x="0" y="1266095"/>
            <a:ext cx="86828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58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7702-F342-4F57-BB15-9B641A2C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7DCF2-189C-4A88-90B2-66C89F7E1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0C880-858C-431C-BEB7-F37C30751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7388B-C65D-401E-BE81-A9E2FB84E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| Microwave Clocks | Optical Clocks | Summary&amp;Outlook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BAE4D-3E4F-40F0-BF01-7A7DB13D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611BA-05D5-4047-A27B-9563F8E2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20E1-DA33-4E6E-A60A-22AFC8570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1E9CA-FB70-4CA7-B945-095E61F9C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54AF2-DC2B-4E2C-B62E-41A15ED0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5F4B2-A1E0-4507-80A8-B88EA0CD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| Microwave Clocks | Optical Clocks | Summary&amp;Outlook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24470-BA6C-4982-92D0-57A1D844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9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4702-C67D-4B55-B890-855F0D1C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009B1-7AFD-45C8-82F4-50A1A731F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D24CB-89AC-418B-A63D-1103027DB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22304-73DC-4F3D-8F19-A50A91526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71BBA-8999-4EED-BD94-487E69F55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98C84-E05E-4B65-83EF-63E37408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F30339-2170-47EE-B50B-D7C1DA5D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| Microwave Clocks | Optical Clocks | Summary&amp;Outlook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EADD6-AC7D-4ABD-8FE9-E97F3D41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8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5BE61-7422-45EF-8554-24D72A92D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366C6-6AF7-437F-8DA9-E227C623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B6531-89C0-476C-8608-F31EF353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| Microwave Clocks | Optical Clocks | Summary&amp;Outlook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39306-5FF7-4E03-B9E3-7A26395C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1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FC1D1-6BDF-4206-8472-1D0035DD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D070E2-27A3-49AE-BC65-0D2A1220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| Microwave Clocks | Optical Clocks | Summary&amp;Outlook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1D84A-9435-4895-9687-A0AE6FFD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9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3823-4050-487D-BE4F-19A088CC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234EF-7F20-4935-B0CB-C0C2EA49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D7EFD-CF7D-4F5D-A1AB-A831026B8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63427-D734-41AC-8145-A2A6EA75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68BFE-161C-4A8F-B1B1-6B91AEDC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| Microwave Clocks | Optical Clocks | Summary&amp;Outlook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2CE1B-DF55-4C9A-B9A7-B27DC9A4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9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369A-0EEB-474C-8B57-DE51F453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B0E2F-C773-46C9-9F9A-6B1590685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75F40-4B36-47A7-B3A1-215824503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9F6E5-7DDD-4886-94D1-3B5C70DE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CFA8B-CA16-4AAC-88BB-1FB361B0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| Microwave Clocks | Optical Clocks | Summary&amp;Outlook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1EDC8-8DA0-40CF-AF24-FFC5C5A5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4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1"/>
            </a:gs>
            <a:gs pos="94000">
              <a:schemeClr val="bg1"/>
            </a:gs>
            <a:gs pos="95000">
              <a:schemeClr val="accent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B2A8C3-79CA-4770-AFBC-30C9AE76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74EEF-3DC6-4266-A052-D6456D062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4E7DE-6B2D-42A8-89DE-C270D931A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7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9.11.21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E8547-3480-4AAF-9C8B-C5B73DAEA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77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General | Microwave Clocks | Optical Clocks | Summary&amp;Outlook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E89BF-AD8B-4E3D-A8F0-7766F18CD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7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BAB5AD3-5337-4D23-945D-BCE550933D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8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D3DC-DBB5-4A05-B4D4-D9A1C5709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/>
              <a:t>Atomic Clocks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D80C2-4E00-44AA-885C-0C742F23F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Claudia Volk</a:t>
            </a:r>
          </a:p>
          <a:p>
            <a:r>
              <a:rPr lang="en-US" dirty="0"/>
              <a:t>9</a:t>
            </a:r>
            <a:r>
              <a:rPr lang="de-DE" dirty="0"/>
              <a:t>.11.21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2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A7D1E-2BCD-40C7-A886-FB660AD7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Microwave</a:t>
            </a:r>
            <a:r>
              <a:rPr lang="de-DE" dirty="0"/>
              <a:t> Clocks – Ramsey </a:t>
            </a:r>
            <a:r>
              <a:rPr lang="de-DE" dirty="0" err="1"/>
              <a:t>Interferometry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9E3051-B402-4502-BD89-B94D16C82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8497"/>
            <a:ext cx="5475396" cy="37588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1B04F-8CC8-495F-8742-53536753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7CA7E3-B280-4947-95B4-2EF28049A5D5}"/>
              </a:ext>
            </a:extLst>
          </p:cNvPr>
          <p:cNvSpPr/>
          <p:nvPr/>
        </p:nvSpPr>
        <p:spPr>
          <a:xfrm>
            <a:off x="838201" y="5678219"/>
            <a:ext cx="54753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[Lombardi, Michael. (2012). The evolution of time measurement, Part 4: The atomic second [Recalibration]. IEEE </a:t>
            </a:r>
            <a:r>
              <a:rPr lang="en-US" sz="1100" dirty="0" err="1"/>
              <a:t>Instrum</a:t>
            </a:r>
            <a:r>
              <a:rPr lang="en-US" sz="1100" dirty="0"/>
              <a:t>. Meas. Mag.. 15. 47-51. 10.1109/MIM.2012.6145262. ]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1B61B21-0F68-461A-B362-1FD2B96B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A104A-AEB9-4C3B-9CCB-532AC1173CDC}"/>
              </a:ext>
            </a:extLst>
          </p:cNvPr>
          <p:cNvSpPr txBox="1"/>
          <p:nvPr/>
        </p:nvSpPr>
        <p:spPr>
          <a:xfrm>
            <a:off x="8407781" y="5403025"/>
            <a:ext cx="3339889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Best precision: 3.5 × 10</a:t>
            </a:r>
            <a:r>
              <a:rPr lang="en-US" sz="2400" baseline="30000" dirty="0"/>
              <a:t>-15</a:t>
            </a:r>
            <a:endParaRPr lang="en-US" sz="2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E33017-D620-4BE4-8ED5-E45639DF3A53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98786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B861A8C-343E-4F4D-A0CA-E31262B9A11D}"/>
              </a:ext>
            </a:extLst>
          </p:cNvPr>
          <p:cNvGrpSpPr/>
          <p:nvPr/>
        </p:nvGrpSpPr>
        <p:grpSpPr>
          <a:xfrm>
            <a:off x="7232372" y="3132958"/>
            <a:ext cx="4601367" cy="868084"/>
            <a:chOff x="7232372" y="3132958"/>
            <a:chExt cx="4601367" cy="86808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72AAF5-4D6E-4DF4-A9D3-D23E809EE2AB}"/>
                </a:ext>
              </a:extLst>
            </p:cNvPr>
            <p:cNvCxnSpPr/>
            <p:nvPr/>
          </p:nvCxnSpPr>
          <p:spPr>
            <a:xfrm>
              <a:off x="7232372" y="3468600"/>
              <a:ext cx="139207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3A4CC41-9EA7-47D3-92DB-47779522AF82}"/>
                </a:ext>
              </a:extLst>
            </p:cNvPr>
            <p:cNvCxnSpPr>
              <a:cxnSpLocks/>
            </p:cNvCxnSpPr>
            <p:nvPr/>
          </p:nvCxnSpPr>
          <p:spPr>
            <a:xfrm>
              <a:off x="9497697" y="3307055"/>
              <a:ext cx="11600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AC8276B-E0CF-4148-B7C2-431FCDBBD75E}"/>
                </a:ext>
              </a:extLst>
            </p:cNvPr>
            <p:cNvCxnSpPr>
              <a:cxnSpLocks/>
            </p:cNvCxnSpPr>
            <p:nvPr/>
          </p:nvCxnSpPr>
          <p:spPr>
            <a:xfrm>
              <a:off x="9497697" y="3625548"/>
              <a:ext cx="11600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CC65AB8-B203-466D-9373-13B8DD44A7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1210" y="3304625"/>
              <a:ext cx="866487" cy="15723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913A301-48B9-4D82-8D8F-8704962BE35B}"/>
                </a:ext>
              </a:extLst>
            </p:cNvPr>
            <p:cNvCxnSpPr>
              <a:cxnSpLocks/>
            </p:cNvCxnSpPr>
            <p:nvPr/>
          </p:nvCxnSpPr>
          <p:spPr>
            <a:xfrm>
              <a:off x="8624443" y="3466451"/>
              <a:ext cx="873254" cy="15909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9A340D-24C3-4511-83DD-A420758C3974}"/>
                    </a:ext>
                  </a:extLst>
                </p:cNvPr>
                <p:cNvSpPr txBox="1"/>
                <p:nvPr/>
              </p:nvSpPr>
              <p:spPr>
                <a:xfrm>
                  <a:off x="10688874" y="3257170"/>
                  <a:ext cx="1144865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de-DE" sz="1100" i="1" smtClean="0">
                          <a:latin typeface="Cambria Math" panose="02040503050406030204" pitchFamily="18" charset="0"/>
                        </a:rPr>
                        <m:t>9192631770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1100" dirty="0"/>
                    <a:t>Hz</a:t>
                  </a:r>
                </a:p>
                <a:p>
                  <a:pPr algn="ctr"/>
                  <a:r>
                    <a:rPr lang="de-DE" sz="1100" dirty="0"/>
                    <a:t>Clock Transition</a:t>
                  </a:r>
                  <a:endParaRPr lang="en-US" sz="1100" dirty="0"/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9A340D-24C3-4511-83DD-A420758C39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8874" y="3257170"/>
                  <a:ext cx="1144865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C113A23-57F5-4813-AA0A-7193704866A9}"/>
                    </a:ext>
                  </a:extLst>
                </p:cNvPr>
                <p:cNvSpPr txBox="1"/>
                <p:nvPr/>
              </p:nvSpPr>
              <p:spPr>
                <a:xfrm>
                  <a:off x="9504463" y="3132958"/>
                  <a:ext cx="4217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C113A23-57F5-4813-AA0A-719370486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4463" y="3132958"/>
                  <a:ext cx="421782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8696" r="-869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2C2A95-D2F4-406D-9ADC-5B24DB83BC07}"/>
                    </a:ext>
                  </a:extLst>
                </p:cNvPr>
                <p:cNvSpPr txBox="1"/>
                <p:nvPr/>
              </p:nvSpPr>
              <p:spPr>
                <a:xfrm>
                  <a:off x="9504290" y="3436244"/>
                  <a:ext cx="4217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2C2A95-D2F4-406D-9ADC-5B24DB83BC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4290" y="3436244"/>
                  <a:ext cx="421782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8696" r="-869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64CFEA1-32F9-4200-8E7B-77B4469643A9}"/>
                    </a:ext>
                  </a:extLst>
                </p:cNvPr>
                <p:cNvSpPr txBox="1"/>
                <p:nvPr/>
              </p:nvSpPr>
              <p:spPr>
                <a:xfrm>
                  <a:off x="7294543" y="3225291"/>
                  <a:ext cx="527004" cy="2389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64CFEA1-32F9-4200-8E7B-77B4469643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4543" y="3225291"/>
                  <a:ext cx="527004" cy="238976"/>
                </a:xfrm>
                <a:prstGeom prst="rect">
                  <a:avLst/>
                </a:prstGeom>
                <a:blipFill>
                  <a:blip r:embed="rId7"/>
                  <a:stretch>
                    <a:fillRect l="-6977" r="-2326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8AB31F1-D0D5-4310-903D-A0E07B2D15AB}"/>
                </a:ext>
              </a:extLst>
            </p:cNvPr>
            <p:cNvSpPr txBox="1"/>
            <p:nvPr/>
          </p:nvSpPr>
          <p:spPr>
            <a:xfrm>
              <a:off x="9112772" y="3693265"/>
              <a:ext cx="1626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Hyperfine </a:t>
              </a:r>
              <a:r>
                <a:rPr lang="de-DE" sz="1400" dirty="0" err="1"/>
                <a:t>Structure</a:t>
              </a:r>
              <a:endParaRPr lang="en-US" sz="1400" dirty="0"/>
            </a:p>
          </p:txBody>
        </p:sp>
        <p:sp>
          <p:nvSpPr>
            <p:cNvPr id="57" name="Arrow: Up-Down 56">
              <a:extLst>
                <a:ext uri="{FF2B5EF4-FFF2-40B4-BE49-F238E27FC236}">
                  <a16:creationId xmlns:a16="http://schemas.microsoft.com/office/drawing/2014/main" id="{37ADC254-4F99-4E3C-94E2-AD6B78C559DE}"/>
                </a:ext>
              </a:extLst>
            </p:cNvPr>
            <p:cNvSpPr/>
            <p:nvPr/>
          </p:nvSpPr>
          <p:spPr>
            <a:xfrm>
              <a:off x="10340601" y="3315674"/>
              <a:ext cx="174029" cy="30390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Footer Placeholder 9">
            <a:extLst>
              <a:ext uri="{FF2B5EF4-FFF2-40B4-BE49-F238E27FC236}">
                <a16:creationId xmlns:a16="http://schemas.microsoft.com/office/drawing/2014/main" id="{278A1125-BB4D-4423-96E1-EF970FBE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27790"/>
            <a:ext cx="6400800" cy="365125"/>
          </a:xfrm>
        </p:spPr>
        <p:txBody>
          <a:bodyPr numCol="4" spcCol="360000"/>
          <a:lstStyle/>
          <a:p>
            <a:r>
              <a:rPr lang="en-US" dirty="0">
                <a:solidFill>
                  <a:schemeClr val="bg1"/>
                </a:solidFill>
              </a:rPr>
              <a:t>General        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Microwave Clocks  </a:t>
            </a:r>
            <a:r>
              <a:rPr lang="en-US" dirty="0">
                <a:solidFill>
                  <a:schemeClr val="bg1"/>
                </a:solidFill>
              </a:rPr>
              <a:t>Optical Clocks  Summary &amp; Outlook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7CA708-DB8C-4E3C-85E7-9D55271566C4}"/>
              </a:ext>
            </a:extLst>
          </p:cNvPr>
          <p:cNvSpPr txBox="1"/>
          <p:nvPr/>
        </p:nvSpPr>
        <p:spPr>
          <a:xfrm>
            <a:off x="7216506" y="2413366"/>
            <a:ext cx="222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Caesium </a:t>
            </a:r>
            <a:r>
              <a:rPr lang="de-DE" dirty="0" err="1"/>
              <a:t>ground</a:t>
            </a:r>
            <a:r>
              <a:rPr lang="de-DE" dirty="0"/>
              <a:t> </a:t>
            </a:r>
            <a:r>
              <a:rPr lang="de-DE" dirty="0" err="1"/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8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7A8F-B665-4F63-AC53-8815BC53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Microwave</a:t>
            </a:r>
            <a:r>
              <a:rPr lang="de-DE" dirty="0"/>
              <a:t> Clocks – Caesium </a:t>
            </a:r>
            <a:r>
              <a:rPr lang="de-DE" dirty="0" err="1"/>
              <a:t>Fountain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C1BAF5-E42C-4B12-8FA6-01FE7C244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1" y="1316892"/>
            <a:ext cx="2769215" cy="49429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3EF164-2877-4DA3-A0AF-223279B61EE5}"/>
              </a:ext>
            </a:extLst>
          </p:cNvPr>
          <p:cNvSpPr txBox="1"/>
          <p:nvPr/>
        </p:nvSpPr>
        <p:spPr>
          <a:xfrm>
            <a:off x="5127914" y="5085679"/>
            <a:ext cx="2832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Magneto</a:t>
            </a:r>
            <a:r>
              <a:rPr lang="de-DE" sz="2400" dirty="0"/>
              <a:t>-</a:t>
            </a:r>
            <a:r>
              <a:rPr lang="de-DE" sz="2400" dirty="0" err="1"/>
              <a:t>optical</a:t>
            </a:r>
            <a:r>
              <a:rPr lang="de-DE" sz="2400" dirty="0"/>
              <a:t> </a:t>
            </a:r>
            <a:r>
              <a:rPr lang="de-DE" sz="2400" dirty="0" err="1"/>
              <a:t>trap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355F0-394C-4205-BA6F-38AAF58F1DF8}"/>
              </a:ext>
            </a:extLst>
          </p:cNvPr>
          <p:cNvSpPr txBox="1"/>
          <p:nvPr/>
        </p:nvSpPr>
        <p:spPr>
          <a:xfrm>
            <a:off x="5127914" y="3534602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Ramsey </a:t>
            </a:r>
            <a:r>
              <a:rPr lang="de-DE" sz="2400" dirty="0" err="1"/>
              <a:t>cavity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828FBA-966A-4763-866C-E261FF897180}"/>
              </a:ext>
            </a:extLst>
          </p:cNvPr>
          <p:cNvSpPr/>
          <p:nvPr/>
        </p:nvSpPr>
        <p:spPr>
          <a:xfrm>
            <a:off x="2645148" y="5960808"/>
            <a:ext cx="4115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[https://www.nist.gov/pml/time-and-frequency-division/time-realization/primary-standard-nist-f1]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10108-AC48-4A37-BAA0-32466135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11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465C83E-7E53-47D2-9591-C5ADB18D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CF8C42-238C-4E0C-A446-FDF5BFA21978}"/>
              </a:ext>
            </a:extLst>
          </p:cNvPr>
          <p:cNvSpPr txBox="1"/>
          <p:nvPr/>
        </p:nvSpPr>
        <p:spPr>
          <a:xfrm>
            <a:off x="8373616" y="5464633"/>
            <a:ext cx="3379964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Best precision: 1.5 × 10</a:t>
            </a:r>
            <a:r>
              <a:rPr lang="en-US" sz="2400" baseline="30000" dirty="0"/>
              <a:t>−16</a:t>
            </a:r>
            <a:endParaRPr lang="en-US" sz="2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3AB482-E235-44CC-91CB-01A23DF0B091}"/>
              </a:ext>
            </a:extLst>
          </p:cNvPr>
          <p:cNvCxnSpPr/>
          <p:nvPr/>
        </p:nvCxnSpPr>
        <p:spPr>
          <a:xfrm flipH="1">
            <a:off x="2570454" y="3777522"/>
            <a:ext cx="2495863" cy="0"/>
          </a:xfrm>
          <a:prstGeom prst="straightConnector1">
            <a:avLst/>
          </a:prstGeom>
          <a:ln>
            <a:tailEnd type="triangle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0F9E00-5206-4E43-9FA6-A2DA9C67CE3F}"/>
              </a:ext>
            </a:extLst>
          </p:cNvPr>
          <p:cNvCxnSpPr>
            <a:cxnSpLocks/>
          </p:cNvCxnSpPr>
          <p:nvPr/>
        </p:nvCxnSpPr>
        <p:spPr>
          <a:xfrm flipH="1">
            <a:off x="2488019" y="5331500"/>
            <a:ext cx="2578298" cy="0"/>
          </a:xfrm>
          <a:prstGeom prst="straightConnector1">
            <a:avLst/>
          </a:prstGeom>
          <a:ln>
            <a:tailEnd type="triangle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Footer Placeholder 9">
            <a:extLst>
              <a:ext uri="{FF2B5EF4-FFF2-40B4-BE49-F238E27FC236}">
                <a16:creationId xmlns:a16="http://schemas.microsoft.com/office/drawing/2014/main" id="{FE1A8327-F818-4926-BFBA-DAE4D781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27790"/>
            <a:ext cx="6400800" cy="365125"/>
          </a:xfrm>
        </p:spPr>
        <p:txBody>
          <a:bodyPr numCol="4" spcCol="360000"/>
          <a:lstStyle/>
          <a:p>
            <a:r>
              <a:rPr lang="en-US" dirty="0">
                <a:solidFill>
                  <a:schemeClr val="bg1"/>
                </a:solidFill>
              </a:rPr>
              <a:t>General        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Microwave Clocks  </a:t>
            </a:r>
            <a:r>
              <a:rPr lang="en-US" dirty="0">
                <a:solidFill>
                  <a:schemeClr val="bg1"/>
                </a:solidFill>
              </a:rPr>
              <a:t>Optical Clocks  Summary &amp; Outlook</a:t>
            </a:r>
          </a:p>
        </p:txBody>
      </p:sp>
    </p:spTree>
    <p:extLst>
      <p:ext uri="{BB962C8B-B14F-4D97-AF65-F5344CB8AC3E}">
        <p14:creationId xmlns:p14="http://schemas.microsoft.com/office/powerpoint/2010/main" val="420482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7A8F-B665-4F63-AC53-8815BC53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Microwave</a:t>
            </a:r>
            <a:r>
              <a:rPr lang="de-DE" dirty="0"/>
              <a:t> Clocks – Caesium </a:t>
            </a:r>
            <a:r>
              <a:rPr lang="de-DE" dirty="0" err="1"/>
              <a:t>Fountain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D3501-3F39-45E9-8D71-96C42A876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7654" y="5601952"/>
            <a:ext cx="4796692" cy="461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/>
              <a:t>[https://cdnapisec.kaltura.com/index.php/extwidget/preview/partner_id/684682/uiconf_id/31013851/entry_id/0_3lizxjj6/embed/dynamic]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AC916-A961-42C5-AA4B-46C6847B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12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433B2-FCB1-4D2A-ADBB-20437637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pic>
        <p:nvPicPr>
          <p:cNvPr id="8" name="jDOiU8X1">
            <a:hlinkClick r:id="" action="ppaction://media"/>
            <a:extLst>
              <a:ext uri="{FF2B5EF4-FFF2-40B4-BE49-F238E27FC236}">
                <a16:creationId xmlns:a16="http://schemas.microsoft.com/office/drawing/2014/main" id="{D909FCAE-40EE-4D18-9CB0-18C2D277E3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1631" y="1689282"/>
            <a:ext cx="5048738" cy="3786554"/>
          </a:xfrm>
          <a:prstGeom prst="rect">
            <a:avLst/>
          </a:prstGeom>
        </p:spPr>
      </p:pic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B897A199-C682-4417-8EFF-47602C13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27790"/>
            <a:ext cx="6400800" cy="365125"/>
          </a:xfrm>
        </p:spPr>
        <p:txBody>
          <a:bodyPr numCol="4" spcCol="360000"/>
          <a:lstStyle/>
          <a:p>
            <a:r>
              <a:rPr lang="en-US" dirty="0">
                <a:solidFill>
                  <a:schemeClr val="bg1"/>
                </a:solidFill>
              </a:rPr>
              <a:t>General        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Microwave Clocks  </a:t>
            </a:r>
            <a:r>
              <a:rPr lang="en-US" dirty="0">
                <a:solidFill>
                  <a:schemeClr val="bg1"/>
                </a:solidFill>
              </a:rPr>
              <a:t>Optical Clocks  Summary &amp; Outlook</a:t>
            </a:r>
          </a:p>
        </p:txBody>
      </p:sp>
    </p:spTree>
    <p:extLst>
      <p:ext uri="{BB962C8B-B14F-4D97-AF65-F5344CB8AC3E}">
        <p14:creationId xmlns:p14="http://schemas.microsoft.com/office/powerpoint/2010/main" val="28457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5495-4DA1-4304-9A9B-A0105B89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Optical Clocks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08EDE1-FBEC-45BE-8E4B-89C1B5821D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4717026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Remember: Clock </a:t>
                </a:r>
                <a:r>
                  <a:rPr lang="de-DE" dirty="0" err="1"/>
                  <a:t>performance</a:t>
                </a:r>
                <a:endParaRPr lang="de-DE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sz="1600" dirty="0"/>
              </a:p>
              <a:p>
                <a:pPr marL="0" indent="0">
                  <a:buNone/>
                </a:pPr>
                <a:r>
                  <a:rPr lang="de-DE" dirty="0"/>
                  <a:t>Higher </a:t>
                </a:r>
                <a:r>
                  <a:rPr lang="de-DE" dirty="0" err="1"/>
                  <a:t>frequencies</a:t>
                </a:r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lead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higher</a:t>
                </a:r>
                <a:r>
                  <a:rPr lang="de-DE" dirty="0"/>
                  <a:t> </a:t>
                </a:r>
                <a:r>
                  <a:rPr lang="de-DE" dirty="0" err="1"/>
                  <a:t>clock</a:t>
                </a:r>
                <a:r>
                  <a:rPr lang="de-DE" dirty="0"/>
                  <a:t> </a:t>
                </a:r>
                <a:r>
                  <a:rPr lang="de-DE" dirty="0" err="1"/>
                  <a:t>precisions</a:t>
                </a:r>
                <a:endParaRPr lang="de-D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08EDE1-FBEC-45BE-8E4B-89C1B5821D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4717026" cy="4351338"/>
              </a:xfrm>
              <a:blipFill>
                <a:blip r:embed="rId3"/>
                <a:stretch>
                  <a:fillRect l="-2717" t="-2241" r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4813522-A20E-4C9F-A438-62A036BE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13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C4889EB-46C1-46B7-BE19-024C7FF6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88A730-A551-481A-93AA-80BE465BB19D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40405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0015A0-DD79-410F-A35C-6D618155C1DE}"/>
              </a:ext>
            </a:extLst>
          </p:cNvPr>
          <p:cNvSpPr/>
          <p:nvPr/>
        </p:nvSpPr>
        <p:spPr>
          <a:xfrm>
            <a:off x="9448800" y="4927127"/>
            <a:ext cx="2743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[</a:t>
            </a:r>
            <a:r>
              <a:rPr lang="en-US" sz="1100" dirty="0" err="1"/>
              <a:t>Dijck</a:t>
            </a:r>
            <a:r>
              <a:rPr lang="en-US" sz="1100" dirty="0"/>
              <a:t>, E. (2020). </a:t>
            </a:r>
            <a:r>
              <a:rPr lang="en-US" sz="1100" i="1" dirty="0"/>
              <a:t>Spectroscopy of Trapped ¹³⁸Ba⁺ Ions for Atomic Parity Violation and Optical Clocks</a:t>
            </a:r>
            <a:r>
              <a:rPr lang="en-US" sz="1100" dirty="0"/>
              <a:t>. University of Groningen.]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63BF29-EBE2-40C0-A96C-F29EDA942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32" y="1930873"/>
            <a:ext cx="6379423" cy="294674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396D6B-4CE3-485A-86AC-77BBC2994A34}"/>
              </a:ext>
            </a:extLst>
          </p:cNvPr>
          <p:cNvCxnSpPr>
            <a:cxnSpLocks/>
          </p:cNvCxnSpPr>
          <p:nvPr/>
        </p:nvCxnSpPr>
        <p:spPr>
          <a:xfrm flipV="1">
            <a:off x="8293857" y="3161489"/>
            <a:ext cx="1929913" cy="199427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AC5617B-8197-4DDC-BA1E-5DBBA9B94B36}"/>
              </a:ext>
            </a:extLst>
          </p:cNvPr>
          <p:cNvSpPr/>
          <p:nvPr/>
        </p:nvSpPr>
        <p:spPr>
          <a:xfrm>
            <a:off x="5979778" y="5316453"/>
            <a:ext cx="313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/>
              <a:t>Frequency</a:t>
            </a:r>
            <a:r>
              <a:rPr lang="de-DE" sz="2400" dirty="0"/>
              <a:t> </a:t>
            </a:r>
            <a:r>
              <a:rPr lang="de-DE" sz="2400" dirty="0" err="1"/>
              <a:t>comb</a:t>
            </a:r>
            <a:r>
              <a:rPr lang="de-DE" sz="2400" dirty="0"/>
              <a:t> (1998)</a:t>
            </a:r>
            <a:endParaRPr lang="en-US" sz="2400" dirty="0"/>
          </a:p>
        </p:txBody>
      </p:sp>
      <p:sp>
        <p:nvSpPr>
          <p:cNvPr id="24" name="Footer Placeholder 9">
            <a:extLst>
              <a:ext uri="{FF2B5EF4-FFF2-40B4-BE49-F238E27FC236}">
                <a16:creationId xmlns:a16="http://schemas.microsoft.com/office/drawing/2014/main" id="{A5276072-4146-4E60-98C6-7F955417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27790"/>
            <a:ext cx="6400800" cy="365125"/>
          </a:xfrm>
        </p:spPr>
        <p:txBody>
          <a:bodyPr numCol="4" spcCol="360000"/>
          <a:lstStyle/>
          <a:p>
            <a:r>
              <a:rPr lang="en-US" dirty="0">
                <a:solidFill>
                  <a:schemeClr val="bg1"/>
                </a:solidFill>
              </a:rPr>
              <a:t>General         Microwave Clocks 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Optical Clocks  </a:t>
            </a:r>
            <a:r>
              <a:rPr lang="en-US" dirty="0">
                <a:solidFill>
                  <a:schemeClr val="bg1"/>
                </a:solidFill>
              </a:rPr>
              <a:t>Summary &amp; Outlook</a:t>
            </a:r>
          </a:p>
        </p:txBody>
      </p:sp>
    </p:spTree>
    <p:extLst>
      <p:ext uri="{BB962C8B-B14F-4D97-AF65-F5344CB8AC3E}">
        <p14:creationId xmlns:p14="http://schemas.microsoft.com/office/powerpoint/2010/main" val="371884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5495-4DA1-4304-9A9B-A0105B89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Optical Clocks –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Comb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8EDE1-FBEC-45BE-8E4B-89C1B5821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9625" cy="2746375"/>
          </a:xfrm>
        </p:spPr>
        <p:txBody>
          <a:bodyPr>
            <a:normAutofit/>
          </a:bodyPr>
          <a:lstStyle/>
          <a:p>
            <a:r>
              <a:rPr lang="de-DE" dirty="0"/>
              <a:t>Mode-</a:t>
            </a:r>
            <a:r>
              <a:rPr lang="de-DE" dirty="0" err="1"/>
              <a:t>locked</a:t>
            </a:r>
            <a:r>
              <a:rPr lang="de-DE" dirty="0"/>
              <a:t> </a:t>
            </a:r>
            <a:r>
              <a:rPr lang="de-DE" dirty="0" err="1"/>
              <a:t>femtosecond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</a:p>
          <a:p>
            <a:r>
              <a:rPr lang="de-DE" dirty="0"/>
              <a:t>„</a:t>
            </a:r>
            <a:r>
              <a:rPr lang="de-DE" dirty="0" err="1"/>
              <a:t>Ruler</a:t>
            </a:r>
            <a:r>
              <a:rPr lang="de-DE" dirty="0"/>
              <a:t> in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“</a:t>
            </a:r>
          </a:p>
          <a:p>
            <a:r>
              <a:rPr lang="de-DE" dirty="0"/>
              <a:t>Link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microwave</a:t>
            </a:r>
            <a:r>
              <a:rPr lang="de-DE" dirty="0"/>
              <a:t> and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frequencies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6BE5CDDC-F736-48BB-AF02-70FBA80BE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70110"/>
            <a:ext cx="6324600" cy="37631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FC2E87-54D3-4A79-AE1C-54ECD1B7D045}"/>
              </a:ext>
            </a:extLst>
          </p:cNvPr>
          <p:cNvSpPr/>
          <p:nvPr/>
        </p:nvSpPr>
        <p:spPr>
          <a:xfrm>
            <a:off x="8370277" y="6033247"/>
            <a:ext cx="3821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[https://vahala.caltech.edu/research/applications/freqdiv]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A69D5-A8DE-43D6-A175-414965736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14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6DAC103-EEBA-464E-A07D-E02CAA130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659884-769D-4205-84B6-6FC4BF1CD1A9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83702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F611D458-4D4F-4A6A-841A-A45D3710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27790"/>
            <a:ext cx="6400800" cy="365125"/>
          </a:xfrm>
        </p:spPr>
        <p:txBody>
          <a:bodyPr numCol="4" spcCol="360000"/>
          <a:lstStyle/>
          <a:p>
            <a:r>
              <a:rPr lang="en-US" dirty="0">
                <a:solidFill>
                  <a:schemeClr val="bg1"/>
                </a:solidFill>
              </a:rPr>
              <a:t>General         Microwave Clocks 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Optical Clocks  </a:t>
            </a:r>
            <a:r>
              <a:rPr lang="en-US" dirty="0">
                <a:solidFill>
                  <a:schemeClr val="bg1"/>
                </a:solidFill>
              </a:rPr>
              <a:t>Summary &amp; Outlook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3019BE7-B6C5-42BE-9657-6F20A20B09AF}"/>
                  </a:ext>
                </a:extLst>
              </p:cNvPr>
              <p:cNvSpPr/>
              <p:nvPr/>
            </p:nvSpPr>
            <p:spPr>
              <a:xfrm>
                <a:off x="1825261" y="4909724"/>
                <a:ext cx="23598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3019BE7-B6C5-42BE-9657-6F20A20B0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261" y="4909724"/>
                <a:ext cx="23598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9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5495-4DA1-4304-9A9B-A0105B89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Optical Clocks –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Comb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FF8651F-5772-44F1-ACE8-5A6D217B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7790"/>
            <a:ext cx="2743200" cy="365125"/>
          </a:xfrm>
        </p:spPr>
        <p:txBody>
          <a:bodyPr/>
          <a:lstStyle/>
          <a:p>
            <a:fld id="{2BAB5AD3-5337-4D23-945D-BCE550933D04}" type="slidenum">
              <a:rPr lang="en-US" smtClean="0"/>
              <a:t>15</a:t>
            </a:fld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AEC392E-9927-4DB5-A481-57C0AFE4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7790"/>
            <a:ext cx="2743200" cy="365125"/>
          </a:xfrm>
        </p:spPr>
        <p:txBody>
          <a:bodyPr/>
          <a:lstStyle/>
          <a:p>
            <a:r>
              <a:rPr lang="en-US"/>
              <a:t>9.11.21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999EEF-0603-4BC7-917D-8AED2E78ECB4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83702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8">
            <a:extLst>
              <a:ext uri="{FF2B5EF4-FFF2-40B4-BE49-F238E27FC236}">
                <a16:creationId xmlns:a16="http://schemas.microsoft.com/office/drawing/2014/main" id="{DD2582F4-2940-425B-B3F0-BF08BB12ED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7"/>
          <a:stretch/>
        </p:blipFill>
        <p:spPr>
          <a:xfrm>
            <a:off x="1466962" y="2416226"/>
            <a:ext cx="9201924" cy="29923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04F21E0-0A82-4153-91E8-BDE9F3D0958A}"/>
              </a:ext>
            </a:extLst>
          </p:cNvPr>
          <p:cNvSpPr/>
          <p:nvPr/>
        </p:nvSpPr>
        <p:spPr>
          <a:xfrm>
            <a:off x="9477818" y="4808396"/>
            <a:ext cx="2106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[https://vahala.caltech.edu/research/applications/freqdiv]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60C193-5A69-495A-AF7A-9ECDBC236E1B}"/>
              </a:ext>
            </a:extLst>
          </p:cNvPr>
          <p:cNvCxnSpPr>
            <a:cxnSpLocks/>
          </p:cNvCxnSpPr>
          <p:nvPr/>
        </p:nvCxnSpPr>
        <p:spPr>
          <a:xfrm>
            <a:off x="7612256" y="3192906"/>
            <a:ext cx="0" cy="1580264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D92812-D8B3-4799-A99F-770C07E0F97D}"/>
              </a:ext>
            </a:extLst>
          </p:cNvPr>
          <p:cNvCxnSpPr>
            <a:cxnSpLocks/>
          </p:cNvCxnSpPr>
          <p:nvPr/>
        </p:nvCxnSpPr>
        <p:spPr>
          <a:xfrm>
            <a:off x="8286750" y="5340350"/>
            <a:ext cx="0" cy="600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1A116C-63C9-4A2D-8AC4-3D2FCF9DD570}"/>
              </a:ext>
            </a:extLst>
          </p:cNvPr>
          <p:cNvCxnSpPr>
            <a:cxnSpLocks/>
          </p:cNvCxnSpPr>
          <p:nvPr/>
        </p:nvCxnSpPr>
        <p:spPr>
          <a:xfrm>
            <a:off x="4686300" y="5940425"/>
            <a:ext cx="42386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561239E-C2AF-4177-87B0-C13167DEB8D4}"/>
              </a:ext>
            </a:extLst>
          </p:cNvPr>
          <p:cNvSpPr/>
          <p:nvPr/>
        </p:nvSpPr>
        <p:spPr>
          <a:xfrm>
            <a:off x="6123941" y="5801925"/>
            <a:ext cx="467358" cy="276999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×2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E1EAE1C-96D0-4F9D-A83D-60171F28BDF9}"/>
              </a:ext>
            </a:extLst>
          </p:cNvPr>
          <p:cNvCxnSpPr>
            <a:cxnSpLocks/>
          </p:cNvCxnSpPr>
          <p:nvPr/>
        </p:nvCxnSpPr>
        <p:spPr>
          <a:xfrm>
            <a:off x="4695825" y="5340350"/>
            <a:ext cx="0" cy="600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2A3ED72-94E3-47DE-ADF1-D78B37935A7E}"/>
                  </a:ext>
                </a:extLst>
              </p:cNvPr>
              <p:cNvSpPr txBox="1"/>
              <p:nvPr/>
            </p:nvSpPr>
            <p:spPr>
              <a:xfrm>
                <a:off x="4263267" y="4993063"/>
                <a:ext cx="8460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2A3ED72-94E3-47DE-ADF1-D78B37935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267" y="4993063"/>
                <a:ext cx="846065" cy="276999"/>
              </a:xfrm>
              <a:prstGeom prst="rect">
                <a:avLst/>
              </a:prstGeom>
              <a:blipFill>
                <a:blip r:embed="rId4"/>
                <a:stretch>
                  <a:fillRect l="-3597" t="-2174" r="-143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E2A7387-60C2-4C2B-8155-0B50D3A15CD8}"/>
                  </a:ext>
                </a:extLst>
              </p:cNvPr>
              <p:cNvSpPr txBox="1"/>
              <p:nvPr/>
            </p:nvSpPr>
            <p:spPr>
              <a:xfrm>
                <a:off x="7799597" y="4993062"/>
                <a:ext cx="9743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E2A7387-60C2-4C2B-8155-0B50D3A15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597" y="4993062"/>
                <a:ext cx="974306" cy="276999"/>
              </a:xfrm>
              <a:prstGeom prst="rect">
                <a:avLst/>
              </a:prstGeom>
              <a:blipFill>
                <a:blip r:embed="rId5"/>
                <a:stretch>
                  <a:fillRect l="-5000" t="-2174" r="-125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AF65A1-5A4E-4256-9B61-CE254236160E}"/>
                  </a:ext>
                </a:extLst>
              </p:cNvPr>
              <p:cNvSpPr txBox="1"/>
              <p:nvPr/>
            </p:nvSpPr>
            <p:spPr>
              <a:xfrm>
                <a:off x="9050586" y="5755758"/>
                <a:ext cx="854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b</a:t>
                </a:r>
                <a:r>
                  <a:rPr lang="de-DE" dirty="0" err="1"/>
                  <a:t>eat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AF65A1-5A4E-4256-9B61-CE2542361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586" y="5755758"/>
                <a:ext cx="854465" cy="369332"/>
              </a:xfrm>
              <a:prstGeom prst="rect">
                <a:avLst/>
              </a:prstGeom>
              <a:blipFill>
                <a:blip r:embed="rId6"/>
                <a:stretch>
                  <a:fillRect l="-642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6BA1F0A-6248-4AD0-AEF1-D9F273E0D2D5}"/>
              </a:ext>
            </a:extLst>
          </p:cNvPr>
          <p:cNvCxnSpPr>
            <a:cxnSpLocks/>
          </p:cNvCxnSpPr>
          <p:nvPr/>
        </p:nvCxnSpPr>
        <p:spPr>
          <a:xfrm>
            <a:off x="7612256" y="4773170"/>
            <a:ext cx="0" cy="11562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FC04C66-32F8-46E8-A7D0-E3C04E54529A}"/>
              </a:ext>
            </a:extLst>
          </p:cNvPr>
          <p:cNvCxnSpPr>
            <a:cxnSpLocks/>
          </p:cNvCxnSpPr>
          <p:nvPr/>
        </p:nvCxnSpPr>
        <p:spPr>
          <a:xfrm>
            <a:off x="7505551" y="4764157"/>
            <a:ext cx="0" cy="11724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EA46A66-6B1A-4D6D-A2BF-E28A6F3D6367}"/>
              </a:ext>
            </a:extLst>
          </p:cNvPr>
          <p:cNvCxnSpPr>
            <a:cxnSpLocks/>
          </p:cNvCxnSpPr>
          <p:nvPr/>
        </p:nvCxnSpPr>
        <p:spPr>
          <a:xfrm flipV="1">
            <a:off x="7505551" y="5940424"/>
            <a:ext cx="143274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E028265-E7C1-477A-AC23-48BD09C76AB4}"/>
                  </a:ext>
                </a:extLst>
              </p:cNvPr>
              <p:cNvSpPr txBox="1"/>
              <p:nvPr/>
            </p:nvSpPr>
            <p:spPr>
              <a:xfrm>
                <a:off x="9046668" y="5750608"/>
                <a:ext cx="931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/>
                  <a:t>beat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E028265-E7C1-477A-AC23-48BD09C76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668" y="5750608"/>
                <a:ext cx="931473" cy="369332"/>
              </a:xfrm>
              <a:prstGeom prst="rect">
                <a:avLst/>
              </a:prstGeom>
              <a:blipFill>
                <a:blip r:embed="rId7"/>
                <a:stretch>
                  <a:fillRect l="-5229" t="-8197" r="-65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B21A19E4-E2A8-47F0-AD19-EADC0F697385}"/>
              </a:ext>
            </a:extLst>
          </p:cNvPr>
          <p:cNvSpPr/>
          <p:nvPr/>
        </p:nvSpPr>
        <p:spPr>
          <a:xfrm>
            <a:off x="8506028" y="3636794"/>
            <a:ext cx="19455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910ABFA7-90F0-468C-B346-4094EEB2F4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56" y="2729253"/>
            <a:ext cx="3481063" cy="130539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19D50BC-6BD8-4153-9BA7-543A91C28B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295" y="1792884"/>
            <a:ext cx="3479560" cy="86989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A248B12-376F-43CF-A002-1860897119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11" y="1016005"/>
            <a:ext cx="3479560" cy="869890"/>
          </a:xfrm>
          <a:prstGeom prst="rect">
            <a:avLst/>
          </a:prstGeom>
        </p:spPr>
      </p:pic>
      <p:sp>
        <p:nvSpPr>
          <p:cNvPr id="74" name="Footer Placeholder 9">
            <a:extLst>
              <a:ext uri="{FF2B5EF4-FFF2-40B4-BE49-F238E27FC236}">
                <a16:creationId xmlns:a16="http://schemas.microsoft.com/office/drawing/2014/main" id="{72CEE564-3DC1-4EB7-8912-D5570182C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27790"/>
            <a:ext cx="6400800" cy="365125"/>
          </a:xfrm>
        </p:spPr>
        <p:txBody>
          <a:bodyPr numCol="4" spcCol="360000"/>
          <a:lstStyle/>
          <a:p>
            <a:r>
              <a:rPr lang="en-US" dirty="0">
                <a:solidFill>
                  <a:schemeClr val="bg1"/>
                </a:solidFill>
              </a:rPr>
              <a:t>General         Microwave Clocks 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Optical Clocks  </a:t>
            </a:r>
            <a:r>
              <a:rPr lang="en-US" dirty="0">
                <a:solidFill>
                  <a:schemeClr val="bg1"/>
                </a:solidFill>
              </a:rPr>
              <a:t>Summary &amp; Outlook</a:t>
            </a:r>
          </a:p>
        </p:txBody>
      </p:sp>
    </p:spTree>
    <p:extLst>
      <p:ext uri="{BB962C8B-B14F-4D97-AF65-F5344CB8AC3E}">
        <p14:creationId xmlns:p14="http://schemas.microsoft.com/office/powerpoint/2010/main" val="37818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40" grpId="0"/>
      <p:bldP spid="40" grpId="1"/>
      <p:bldP spid="41" grpId="0"/>
      <p:bldP spid="41" grpId="1"/>
      <p:bldP spid="51" grpId="0"/>
      <p:bldP spid="51" grpId="1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>
            <a:extLst>
              <a:ext uri="{FF2B5EF4-FFF2-40B4-BE49-F238E27FC236}">
                <a16:creationId xmlns:a16="http://schemas.microsoft.com/office/drawing/2014/main" id="{D0EBE0E5-979E-47BA-BED5-237F35C07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717" r="12022" b="26889"/>
          <a:stretch/>
        </p:blipFill>
        <p:spPr>
          <a:xfrm>
            <a:off x="1726270" y="1357577"/>
            <a:ext cx="2302228" cy="2110118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895495-4DA1-4304-9A9B-A0105B89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Optical Clocks – Single Ion Clocks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A95D6-0256-40A9-A7F4-8F6C5AC3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2B20E8-CED2-4F51-A568-38183000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CAAA41-EEFA-4928-A78C-7C4CB28DCF15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829212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C47F7CF3-E938-47D1-AB1A-56EFBDFF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27790"/>
            <a:ext cx="6400800" cy="365125"/>
          </a:xfrm>
        </p:spPr>
        <p:txBody>
          <a:bodyPr numCol="4" spcCol="360000"/>
          <a:lstStyle/>
          <a:p>
            <a:r>
              <a:rPr lang="en-US" dirty="0">
                <a:solidFill>
                  <a:schemeClr val="bg1"/>
                </a:solidFill>
              </a:rPr>
              <a:t>General         Microwave Clocks 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Optical Clocks  </a:t>
            </a:r>
            <a:r>
              <a:rPr lang="en-US" dirty="0">
                <a:solidFill>
                  <a:schemeClr val="bg1"/>
                </a:solidFill>
              </a:rPr>
              <a:t>Summary &amp; Outlook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F445267-382E-4BA9-81A3-DC85E2BDB6D1}"/>
              </a:ext>
            </a:extLst>
          </p:cNvPr>
          <p:cNvGrpSpPr/>
          <p:nvPr/>
        </p:nvGrpSpPr>
        <p:grpSpPr>
          <a:xfrm>
            <a:off x="333225" y="1554061"/>
            <a:ext cx="10616724" cy="4304723"/>
            <a:chOff x="484598" y="1566688"/>
            <a:chExt cx="10616724" cy="43047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DCAF50-486D-4AF8-9878-58E0184D59ED}"/>
                </a:ext>
              </a:extLst>
            </p:cNvPr>
            <p:cNvSpPr/>
            <p:nvPr/>
          </p:nvSpPr>
          <p:spPr>
            <a:xfrm>
              <a:off x="3116175" y="5089358"/>
              <a:ext cx="1780673" cy="78205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Frequency</a:t>
              </a:r>
              <a:r>
                <a:rPr lang="de-DE" dirty="0"/>
                <a:t> </a:t>
              </a:r>
              <a:r>
                <a:rPr lang="de-DE" dirty="0" err="1"/>
                <a:t>comb</a:t>
              </a:r>
              <a:endParaRPr lang="en-US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06935A-AE30-4CA5-A8EE-28A6E421BD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6848" y="5480384"/>
              <a:ext cx="3060000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F9315EA-C8B6-4F28-A44C-5A54E5A2C3BC}"/>
                </a:ext>
              </a:extLst>
            </p:cNvPr>
            <p:cNvSpPr/>
            <p:nvPr/>
          </p:nvSpPr>
          <p:spPr>
            <a:xfrm>
              <a:off x="3116171" y="3732022"/>
              <a:ext cx="1780673" cy="78205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Clock </a:t>
              </a:r>
              <a:r>
                <a:rPr lang="de-DE" dirty="0" err="1"/>
                <a:t>laser</a:t>
              </a:r>
              <a:endParaRPr lang="en-US" dirty="0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474FB19-8C91-4F75-A342-C83708AD89C9}"/>
                </a:ext>
              </a:extLst>
            </p:cNvPr>
            <p:cNvCxnSpPr>
              <a:cxnSpLocks/>
            </p:cNvCxnSpPr>
            <p:nvPr/>
          </p:nvCxnSpPr>
          <p:spPr>
            <a:xfrm>
              <a:off x="4025743" y="2675477"/>
              <a:ext cx="1472680" cy="0"/>
            </a:xfrm>
            <a:prstGeom prst="line">
              <a:avLst/>
            </a:prstGeom>
            <a:ln>
              <a:headEnd type="triangle" w="lg" len="lg"/>
              <a:tailEnd type="none"/>
            </a:ln>
            <a:effectLst>
              <a:glow rad="38100">
                <a:schemeClr val="bg1"/>
              </a:glo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63F10D2-D7B3-4D8E-9BDB-3CC016010C62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 flipV="1">
              <a:off x="4896844" y="4123048"/>
              <a:ext cx="1203158" cy="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9E20048-C030-4536-9D58-4744BA074A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98422" y="2684930"/>
              <a:ext cx="3" cy="14381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CA485B8-CCD9-4BCC-B059-177E81DB6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0006" y="3377966"/>
              <a:ext cx="0" cy="209296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lowchart: Delay 65">
              <a:extLst>
                <a:ext uri="{FF2B5EF4-FFF2-40B4-BE49-F238E27FC236}">
                  <a16:creationId xmlns:a16="http://schemas.microsoft.com/office/drawing/2014/main" id="{B0A3E056-445A-41D4-98E4-236AA7DDE178}"/>
                </a:ext>
              </a:extLst>
            </p:cNvPr>
            <p:cNvSpPr/>
            <p:nvPr/>
          </p:nvSpPr>
          <p:spPr>
            <a:xfrm rot="16200000">
              <a:off x="5966135" y="3029152"/>
              <a:ext cx="267735" cy="461386"/>
            </a:xfrm>
            <a:prstGeom prst="flowChartDelay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52A87C-6640-4B6A-AD54-19CABE7C1E80}"/>
                </a:ext>
              </a:extLst>
            </p:cNvPr>
            <p:cNvCxnSpPr>
              <a:cxnSpLocks/>
              <a:endCxn id="66" idx="1"/>
            </p:cNvCxnSpPr>
            <p:nvPr/>
          </p:nvCxnSpPr>
          <p:spPr>
            <a:xfrm flipV="1">
              <a:off x="6100002" y="3393713"/>
              <a:ext cx="1" cy="73879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2F6FE3A-9C65-40DD-9BAC-058CE7D56791}"/>
                </a:ext>
              </a:extLst>
            </p:cNvPr>
            <p:cNvSpPr/>
            <p:nvPr/>
          </p:nvSpPr>
          <p:spPr>
            <a:xfrm rot="8100000">
              <a:off x="5848006" y="5434932"/>
              <a:ext cx="504000" cy="7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6F6BC38-F115-4ABE-9C32-51301B5F0D71}"/>
                </a:ext>
              </a:extLst>
            </p:cNvPr>
            <p:cNvSpPr/>
            <p:nvPr/>
          </p:nvSpPr>
          <p:spPr>
            <a:xfrm rot="8100000">
              <a:off x="5848006" y="4083666"/>
              <a:ext cx="504000" cy="7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E213E69-42D5-488B-9BA3-63420B7EB30A}"/>
                </a:ext>
              </a:extLst>
            </p:cNvPr>
            <p:cNvSpPr/>
            <p:nvPr/>
          </p:nvSpPr>
          <p:spPr>
            <a:xfrm rot="8100000">
              <a:off x="5241746" y="4078916"/>
              <a:ext cx="504000" cy="7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B872FD9-B7CE-4015-AE3C-867B579F423F}"/>
                </a:ext>
              </a:extLst>
            </p:cNvPr>
            <p:cNvSpPr/>
            <p:nvPr/>
          </p:nvSpPr>
          <p:spPr>
            <a:xfrm rot="2700000">
              <a:off x="5285862" y="2616255"/>
              <a:ext cx="504000" cy="720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E184052-4312-4500-80A8-BD1A3BB48E07}"/>
                </a:ext>
              </a:extLst>
            </p:cNvPr>
            <p:cNvSpPr/>
            <p:nvPr/>
          </p:nvSpPr>
          <p:spPr>
            <a:xfrm>
              <a:off x="7959520" y="5089358"/>
              <a:ext cx="2002623" cy="78205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MW </a:t>
              </a:r>
              <a:r>
                <a:rPr lang="de-DE" dirty="0" err="1"/>
                <a:t>measurement</a:t>
              </a:r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661CE04-626D-4A0E-BFA2-3B7FCFF914A9}"/>
                </a:ext>
              </a:extLst>
            </p:cNvPr>
            <p:cNvCxnSpPr>
              <a:cxnSpLocks/>
              <a:stCxn id="82" idx="2"/>
              <a:endCxn id="76" idx="0"/>
            </p:cNvCxnSpPr>
            <p:nvPr/>
          </p:nvCxnSpPr>
          <p:spPr>
            <a:xfrm>
              <a:off x="8960832" y="3075956"/>
              <a:ext cx="0" cy="201340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5E61586-D21D-446A-9F70-A343BEE6E902}"/>
                </a:ext>
              </a:extLst>
            </p:cNvPr>
            <p:cNvCxnSpPr>
              <a:cxnSpLocks/>
            </p:cNvCxnSpPr>
            <p:nvPr/>
          </p:nvCxnSpPr>
          <p:spPr>
            <a:xfrm>
              <a:off x="6100002" y="2684930"/>
              <a:ext cx="0" cy="4410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6629530-0C63-4BE0-96E2-AF717E99BA16}"/>
                </a:ext>
              </a:extLst>
            </p:cNvPr>
            <p:cNvSpPr/>
            <p:nvPr/>
          </p:nvSpPr>
          <p:spPr>
            <a:xfrm>
              <a:off x="7924933" y="2293903"/>
              <a:ext cx="2071797" cy="78205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Electronics, </a:t>
              </a:r>
            </a:p>
            <a:p>
              <a:pPr algn="ctr"/>
              <a:r>
                <a:rPr lang="de-DE" dirty="0"/>
                <a:t>Recording and</a:t>
              </a:r>
            </a:p>
            <a:p>
              <a:pPr algn="ctr"/>
              <a:r>
                <a:rPr lang="de-DE" dirty="0"/>
                <a:t>Processing</a:t>
              </a:r>
              <a:endParaRPr lang="en-US" dirty="0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D6CC5AC-AC4E-4C19-81AB-ADC180D5AC2B}"/>
                </a:ext>
              </a:extLst>
            </p:cNvPr>
            <p:cNvCxnSpPr>
              <a:cxnSpLocks/>
              <a:stCxn id="82" idx="1"/>
            </p:cNvCxnSpPr>
            <p:nvPr/>
          </p:nvCxnSpPr>
          <p:spPr>
            <a:xfrm flipH="1">
              <a:off x="6106463" y="2684930"/>
              <a:ext cx="181847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Connector: Elbow 96">
              <a:extLst>
                <a:ext uri="{FF2B5EF4-FFF2-40B4-BE49-F238E27FC236}">
                  <a16:creationId xmlns:a16="http://schemas.microsoft.com/office/drawing/2014/main" id="{526FC757-CAF8-4B17-BF23-4D11BCCEFD4F}"/>
                </a:ext>
              </a:extLst>
            </p:cNvPr>
            <p:cNvCxnSpPr>
              <a:stCxn id="82" idx="0"/>
            </p:cNvCxnSpPr>
            <p:nvPr/>
          </p:nvCxnSpPr>
          <p:spPr>
            <a:xfrm rot="5400000" flipH="1" flipV="1">
              <a:off x="9077514" y="1667513"/>
              <a:ext cx="509708" cy="743072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0AF6723-85CF-4BE9-ABBE-EFFF9FA158D8}"/>
                </a:ext>
              </a:extLst>
            </p:cNvPr>
            <p:cNvSpPr txBox="1"/>
            <p:nvPr/>
          </p:nvSpPr>
          <p:spPr>
            <a:xfrm>
              <a:off x="9861880" y="1566688"/>
              <a:ext cx="1239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Time </a:t>
              </a:r>
              <a:r>
                <a:rPr lang="de-DE" dirty="0" err="1"/>
                <a:t>signal</a:t>
              </a:r>
              <a:endParaRPr lang="en-US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3D5AD30-ED1E-4696-9AA6-D73FFD7AA21B}"/>
                </a:ext>
              </a:extLst>
            </p:cNvPr>
            <p:cNvSpPr txBox="1"/>
            <p:nvPr/>
          </p:nvSpPr>
          <p:spPr>
            <a:xfrm>
              <a:off x="484598" y="2239509"/>
              <a:ext cx="1538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Single </a:t>
              </a:r>
              <a:r>
                <a:rPr lang="de-DE" dirty="0" err="1"/>
                <a:t>Yb</a:t>
              </a:r>
              <a:r>
                <a:rPr lang="de-DE" baseline="30000" dirty="0"/>
                <a:t>+</a:t>
              </a:r>
              <a:r>
                <a:rPr lang="de-DE" dirty="0"/>
                <a:t> </a:t>
              </a:r>
              <a:r>
                <a:rPr lang="de-DE" dirty="0" err="1"/>
                <a:t>ion</a:t>
              </a:r>
              <a:r>
                <a:rPr lang="de-DE" dirty="0"/>
                <a:t> in a </a:t>
              </a:r>
              <a:r>
                <a:rPr lang="de-DE" dirty="0" err="1"/>
                <a:t>trap</a:t>
              </a:r>
              <a:endParaRPr lang="en-US" dirty="0"/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C6B45DB-2B1A-4509-8FE3-681DE7D241EB}"/>
              </a:ext>
            </a:extLst>
          </p:cNvPr>
          <p:cNvSpPr/>
          <p:nvPr/>
        </p:nvSpPr>
        <p:spPr>
          <a:xfrm>
            <a:off x="1013767" y="3429000"/>
            <a:ext cx="18994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[Physikalisch-Technische Bundesanstalt/www.ptb.de]</a:t>
            </a:r>
            <a:endParaRPr lang="en-US" sz="11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BB262FB-526B-470B-A0C9-AF41D25D284F}"/>
              </a:ext>
            </a:extLst>
          </p:cNvPr>
          <p:cNvSpPr txBox="1"/>
          <p:nvPr/>
        </p:nvSpPr>
        <p:spPr>
          <a:xfrm>
            <a:off x="9864522" y="4063074"/>
            <a:ext cx="2078326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Best precision: </a:t>
            </a:r>
          </a:p>
          <a:p>
            <a:pPr algn="ctr"/>
            <a:r>
              <a:rPr lang="en-US" sz="2400" dirty="0"/>
              <a:t>3.2 × 10</a:t>
            </a:r>
            <a:r>
              <a:rPr lang="en-US" sz="2400" baseline="30000" dirty="0"/>
              <a:t>−18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A3267E8-02DE-4754-8A7D-CCA6E7D13F7A}"/>
              </a:ext>
            </a:extLst>
          </p:cNvPr>
          <p:cNvCxnSpPr>
            <a:cxnSpLocks/>
          </p:cNvCxnSpPr>
          <p:nvPr/>
        </p:nvCxnSpPr>
        <p:spPr>
          <a:xfrm flipH="1">
            <a:off x="4423365" y="1781940"/>
            <a:ext cx="37042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E0C2939-B9A9-49EF-8B35-73DD12F1A82A}"/>
              </a:ext>
            </a:extLst>
          </p:cNvPr>
          <p:cNvCxnSpPr>
            <a:cxnSpLocks/>
          </p:cNvCxnSpPr>
          <p:nvPr/>
        </p:nvCxnSpPr>
        <p:spPr>
          <a:xfrm flipV="1">
            <a:off x="8127585" y="1781941"/>
            <a:ext cx="1" cy="509708"/>
          </a:xfrm>
          <a:prstGeom prst="line">
            <a:avLst/>
          </a:prstGeom>
          <a:ln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6475FF3-6741-4B20-AA5F-1710F5CAFE56}"/>
              </a:ext>
            </a:extLst>
          </p:cNvPr>
          <p:cNvCxnSpPr>
            <a:cxnSpLocks/>
          </p:cNvCxnSpPr>
          <p:nvPr/>
        </p:nvCxnSpPr>
        <p:spPr>
          <a:xfrm flipV="1">
            <a:off x="3610695" y="1781684"/>
            <a:ext cx="807746" cy="5115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5D5ADB3-DBDC-4165-BAC3-BACA97596A1E}"/>
              </a:ext>
            </a:extLst>
          </p:cNvPr>
          <p:cNvSpPr txBox="1"/>
          <p:nvPr/>
        </p:nvSpPr>
        <p:spPr>
          <a:xfrm>
            <a:off x="5513738" y="1416607"/>
            <a:ext cx="11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9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85021-FEFF-4356-8F77-D17A5328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F8AC557-1F81-4EAB-A98C-C57AF4111B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489545"/>
              </p:ext>
            </p:extLst>
          </p:nvPr>
        </p:nvGraphicFramePr>
        <p:xfrm>
          <a:off x="838200" y="1950671"/>
          <a:ext cx="7644502" cy="351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578">
                  <a:extLst>
                    <a:ext uri="{9D8B030D-6E8A-4147-A177-3AD203B41FA5}">
                      <a16:colId xmlns:a16="http://schemas.microsoft.com/office/drawing/2014/main" val="3796723191"/>
                    </a:ext>
                  </a:extLst>
                </a:gridCol>
                <a:gridCol w="2354989">
                  <a:extLst>
                    <a:ext uri="{9D8B030D-6E8A-4147-A177-3AD203B41FA5}">
                      <a16:colId xmlns:a16="http://schemas.microsoft.com/office/drawing/2014/main" val="3639672002"/>
                    </a:ext>
                  </a:extLst>
                </a:gridCol>
                <a:gridCol w="1880935">
                  <a:extLst>
                    <a:ext uri="{9D8B030D-6E8A-4147-A177-3AD203B41FA5}">
                      <a16:colId xmlns:a16="http://schemas.microsoft.com/office/drawing/2014/main" val="3987357662"/>
                    </a:ext>
                  </a:extLst>
                </a:gridCol>
              </a:tblGrid>
              <a:tr h="522312">
                <a:tc>
                  <a:txBody>
                    <a:bodyPr/>
                    <a:lstStyle/>
                    <a:p>
                      <a:r>
                        <a:rPr lang="en-US" dirty="0"/>
                        <a:t>Type of frequency standard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Clock 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Highest precision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2440214"/>
                  </a:ext>
                </a:extLst>
              </a:tr>
              <a:tr h="748438">
                <a:tc>
                  <a:txBody>
                    <a:bodyPr/>
                    <a:lstStyle/>
                    <a:p>
                      <a:r>
                        <a:rPr lang="en-US" dirty="0"/>
                        <a:t>Atomic beam – </a:t>
                      </a:r>
                      <a:r>
                        <a:rPr lang="en-US" baseline="30000" dirty="0"/>
                        <a:t>133</a:t>
                      </a:r>
                      <a:r>
                        <a:rPr lang="en-US" dirty="0"/>
                        <a:t>Cs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9.192 631 770 G</a:t>
                      </a:r>
                      <a:r>
                        <a:rPr lang="en-US" baseline="0" dirty="0"/>
                        <a:t>Hz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3.5 × 10</a:t>
                      </a:r>
                      <a:r>
                        <a:rPr lang="en-US" sz="1800" baseline="30000" dirty="0"/>
                        <a:t>-15</a:t>
                      </a:r>
                      <a:r>
                        <a:rPr lang="en-US" sz="1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8447048"/>
                  </a:ext>
                </a:extLst>
              </a:tr>
              <a:tr h="748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Caesium</a:t>
                      </a:r>
                      <a:r>
                        <a:rPr lang="en-US" dirty="0"/>
                        <a:t> fountain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9.192 631 770 G</a:t>
                      </a:r>
                      <a:r>
                        <a:rPr lang="en-US" baseline="0" dirty="0"/>
                        <a:t>Hz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 × 10</a:t>
                      </a:r>
                      <a:r>
                        <a:rPr lang="en-US" baseline="30000" dirty="0"/>
                        <a:t>−16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1940"/>
                  </a:ext>
                </a:extLst>
              </a:tr>
              <a:tr h="748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Single ion clock – 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Yb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(octupole)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642.121 496 772 THz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 × 10</a:t>
                      </a:r>
                      <a:r>
                        <a:rPr lang="en-US" baseline="30000" dirty="0"/>
                        <a:t>−18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8546922"/>
                  </a:ext>
                </a:extLst>
              </a:tr>
              <a:tr h="748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Optical lattice clock (</a:t>
                      </a:r>
                      <a:r>
                        <a:rPr lang="en-US" baseline="30000" dirty="0"/>
                        <a:t>87</a:t>
                      </a:r>
                      <a:r>
                        <a:rPr lang="en-US" dirty="0"/>
                        <a:t>Sr)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429.228 004 229 THz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 × 10</a:t>
                      </a:r>
                      <a:r>
                        <a:rPr lang="en-US" baseline="30000" dirty="0"/>
                        <a:t>−18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66284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015AB-377E-4F0A-9FC8-796933CE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9.11.21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CE1B5-FF83-4B69-9747-7039C954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17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306BC1A-0E0E-42F0-80F5-2E9683F42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07" y="1950672"/>
            <a:ext cx="1457855" cy="2602194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0E811E4-0682-4FEE-97CD-48684A60D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5651" r="5950" b="34677"/>
          <a:stretch/>
        </p:blipFill>
        <p:spPr>
          <a:xfrm>
            <a:off x="8532942" y="1767570"/>
            <a:ext cx="2563944" cy="995725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EDB29B7-D64E-4B3F-B0BA-25EC34A1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1150" y="6427790"/>
            <a:ext cx="6489700" cy="365125"/>
          </a:xfrm>
        </p:spPr>
        <p:txBody>
          <a:bodyPr numCol="4" spcCol="360000"/>
          <a:lstStyle/>
          <a:p>
            <a:r>
              <a:rPr lang="en-US" dirty="0">
                <a:solidFill>
                  <a:schemeClr val="bg1"/>
                </a:solidFill>
              </a:rPr>
              <a:t>  General         Microwave Clocks  Optical Clocks 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Summary &amp; Outlook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BB4EAA3-5DC1-4606-9D4C-101C1A38DD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717" r="12022" b="26889"/>
          <a:stretch/>
        </p:blipFill>
        <p:spPr>
          <a:xfrm>
            <a:off x="8657059" y="4094706"/>
            <a:ext cx="1854908" cy="1700125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902092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C29C-3944-4BC6-AAF4-722403AC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97881-C0B9-4673-9C07-A772CDCD2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Highly charged ion frequency standards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Nuclear excitation frequency standards (</a:t>
            </a:r>
            <a:r>
              <a:rPr lang="en-US" baseline="30000" dirty="0"/>
              <a:t>229m</a:t>
            </a:r>
            <a:r>
              <a:rPr lang="en-US" dirty="0"/>
              <a:t>Th)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→ Towards 10</a:t>
            </a:r>
            <a:r>
              <a:rPr lang="en-US" baseline="30000" dirty="0"/>
              <a:t>−19</a:t>
            </a:r>
            <a:r>
              <a:rPr lang="en-US" dirty="0"/>
              <a:t> precision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3A573-6EC3-4345-8D9B-66657976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C5DECC-2CFC-45F0-8E59-34C359885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7F2244-2DB2-4305-88F6-FF4DAA73FD9D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275883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DBB3E7-71D9-4B0E-B111-1E915BF1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1150" y="6427790"/>
            <a:ext cx="6489700" cy="365125"/>
          </a:xfrm>
        </p:spPr>
        <p:txBody>
          <a:bodyPr numCol="4" spcCol="360000"/>
          <a:lstStyle/>
          <a:p>
            <a:r>
              <a:rPr lang="en-US" dirty="0">
                <a:solidFill>
                  <a:schemeClr val="bg1"/>
                </a:solidFill>
              </a:rPr>
              <a:t>  General         Microwave Clocks  Optical Clocks 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Summary &amp; Outlook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D85B90-5AFA-4569-A890-8607B708C2E9}"/>
              </a:ext>
            </a:extLst>
          </p:cNvPr>
          <p:cNvSpPr/>
          <p:nvPr/>
        </p:nvSpPr>
        <p:spPr>
          <a:xfrm>
            <a:off x="8963527" y="4129340"/>
            <a:ext cx="2833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[</a:t>
            </a:r>
            <a:r>
              <a:rPr lang="en-US" sz="1100" dirty="0" err="1"/>
              <a:t>Micke</a:t>
            </a:r>
            <a:r>
              <a:rPr lang="en-US" sz="1100" dirty="0"/>
              <a:t>, P., Leopold, T., King, S.A. </a:t>
            </a:r>
            <a:r>
              <a:rPr lang="en-US" sz="1100" i="1" dirty="0"/>
              <a:t>et al.</a:t>
            </a:r>
            <a:r>
              <a:rPr lang="en-US" sz="1100" dirty="0"/>
              <a:t> Coherent laser spectroscopy of highly charged ions using quantum logic. </a:t>
            </a:r>
            <a:r>
              <a:rPr lang="en-US" sz="1100" i="1" dirty="0"/>
              <a:t>Nature</a:t>
            </a:r>
            <a:r>
              <a:rPr lang="en-US" sz="1100" dirty="0"/>
              <a:t> </a:t>
            </a:r>
            <a:r>
              <a:rPr lang="en-US" sz="1100" b="1" dirty="0"/>
              <a:t>578, </a:t>
            </a:r>
            <a:r>
              <a:rPr lang="en-US" sz="1100" dirty="0"/>
              <a:t>60–65 (2020)]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5E57FD-6993-4731-8A5B-E0C431DBE290}"/>
              </a:ext>
            </a:extLst>
          </p:cNvPr>
          <p:cNvGrpSpPr/>
          <p:nvPr/>
        </p:nvGrpSpPr>
        <p:grpSpPr>
          <a:xfrm>
            <a:off x="8963527" y="1378339"/>
            <a:ext cx="2863516" cy="2647018"/>
            <a:chOff x="8963527" y="1378339"/>
            <a:chExt cx="2863516" cy="264701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D17DF38-7D39-46B4-B370-0DB37C344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90" t="41175" r="3565"/>
            <a:stretch/>
          </p:blipFill>
          <p:spPr>
            <a:xfrm>
              <a:off x="8963527" y="1378339"/>
              <a:ext cx="2863516" cy="2647018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2CE0BD9-5952-4B54-9226-446EDC1AA65E}"/>
                </a:ext>
              </a:extLst>
            </p:cNvPr>
            <p:cNvSpPr/>
            <p:nvPr/>
          </p:nvSpPr>
          <p:spPr>
            <a:xfrm>
              <a:off x="11403419" y="1382232"/>
              <a:ext cx="393404" cy="31366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762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B844-A241-4DA6-95A0-E869508CC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0233" y="2049946"/>
            <a:ext cx="3838351" cy="238760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7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BE81-389E-4D2C-ABBB-394809AE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Tahoma" panose="020B0604030504040204" pitchFamily="34" charset="0"/>
                <a:cs typeface="Tahoma" panose="020B0604030504040204" pitchFamily="34" charset="0"/>
              </a:rPr>
              <a:t>Contents</a:t>
            </a: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7CE0-900F-4396-8AD8-307899141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ea typeface="Tahoma" panose="020B0604030504040204" pitchFamily="34" charset="0"/>
                <a:cs typeface="Tahoma" panose="020B0604030504040204" pitchFamily="34" charset="0"/>
              </a:rPr>
              <a:t>Clocks in General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>
                <a:ea typeface="Tahoma" panose="020B0604030504040204" pitchFamily="34" charset="0"/>
                <a:cs typeface="Tahoma" panose="020B0604030504040204" pitchFamily="34" charset="0"/>
              </a:rPr>
              <a:t>Microwave</a:t>
            </a:r>
            <a:r>
              <a:rPr lang="de-DE" dirty="0">
                <a:ea typeface="Tahoma" panose="020B0604030504040204" pitchFamily="34" charset="0"/>
                <a:cs typeface="Tahoma" panose="020B0604030504040204" pitchFamily="34" charset="0"/>
              </a:rPr>
              <a:t> Clocks </a:t>
            </a:r>
          </a:p>
          <a:p>
            <a:pPr lvl="1"/>
            <a:r>
              <a:rPr lang="de-DE" dirty="0">
                <a:ea typeface="Tahoma" panose="020B0604030504040204" pitchFamily="34" charset="0"/>
                <a:cs typeface="Tahoma" panose="020B0604030504040204" pitchFamily="34" charset="0"/>
              </a:rPr>
              <a:t>Rabi Method</a:t>
            </a:r>
          </a:p>
          <a:p>
            <a:pPr lvl="1"/>
            <a:r>
              <a:rPr lang="de-DE" dirty="0">
                <a:ea typeface="Tahoma" panose="020B0604030504040204" pitchFamily="34" charset="0"/>
                <a:cs typeface="Tahoma" panose="020B0604030504040204" pitchFamily="34" charset="0"/>
              </a:rPr>
              <a:t>Ramsey </a:t>
            </a:r>
            <a:r>
              <a:rPr lang="de-DE" dirty="0" err="1">
                <a:ea typeface="Tahoma" panose="020B0604030504040204" pitchFamily="34" charset="0"/>
                <a:cs typeface="Tahoma" panose="020B0604030504040204" pitchFamily="34" charset="0"/>
              </a:rPr>
              <a:t>Interferometry</a:t>
            </a:r>
            <a:endParaRPr lang="de-DE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de-DE" dirty="0">
                <a:ea typeface="Tahoma" panose="020B0604030504040204" pitchFamily="34" charset="0"/>
                <a:cs typeface="Tahoma" panose="020B0604030504040204" pitchFamily="34" charset="0"/>
              </a:rPr>
              <a:t>Caesium </a:t>
            </a:r>
            <a:r>
              <a:rPr lang="de-DE" dirty="0" err="1">
                <a:ea typeface="Tahoma" panose="020B0604030504040204" pitchFamily="34" charset="0"/>
                <a:cs typeface="Tahoma" panose="020B0604030504040204" pitchFamily="34" charset="0"/>
              </a:rPr>
              <a:t>Fountain</a:t>
            </a:r>
            <a:endParaRPr lang="de-DE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ea typeface="Tahoma" panose="020B0604030504040204" pitchFamily="34" charset="0"/>
                <a:cs typeface="Tahoma" panose="020B0604030504040204" pitchFamily="34" charset="0"/>
              </a:rPr>
              <a:t>Optical Clocks</a:t>
            </a:r>
          </a:p>
          <a:p>
            <a:pPr lvl="1"/>
            <a:r>
              <a:rPr lang="de-DE" dirty="0" err="1">
                <a:ea typeface="Tahoma" panose="020B0604030504040204" pitchFamily="34" charset="0"/>
                <a:cs typeface="Tahoma" panose="020B0604030504040204" pitchFamily="34" charset="0"/>
              </a:rPr>
              <a:t>Frequency</a:t>
            </a:r>
            <a:r>
              <a:rPr lang="de-DE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>
                <a:ea typeface="Tahoma" panose="020B0604030504040204" pitchFamily="34" charset="0"/>
                <a:cs typeface="Tahoma" panose="020B0604030504040204" pitchFamily="34" charset="0"/>
              </a:rPr>
              <a:t>Comb</a:t>
            </a:r>
            <a:endParaRPr lang="de-DE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de-DE" dirty="0">
                <a:ea typeface="Tahoma" panose="020B0604030504040204" pitchFamily="34" charset="0"/>
                <a:cs typeface="Tahoma" panose="020B0604030504040204" pitchFamily="34" charset="0"/>
              </a:rPr>
              <a:t>Single Ion Clocks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ea typeface="Tahoma" panose="020B0604030504040204" pitchFamily="34" charset="0"/>
                <a:cs typeface="Tahoma" panose="020B0604030504040204" pitchFamily="34" charset="0"/>
              </a:rPr>
              <a:t>Outlook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F9375-13E9-461E-8E62-086326E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9A0E79-9DB3-49FD-823B-75008A4D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14D201-4949-4E24-AD43-0865EDC0AEAB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2946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528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72C5-06EE-4296-AA87-EE7F3243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D4015-B929-485C-94EA-4388CA015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000" dirty="0"/>
              <a:t>W. Nawrocki. </a:t>
            </a:r>
            <a:r>
              <a:rPr lang="en-US" sz="2000" i="1" dirty="0"/>
              <a:t>Introduction to Quantum Metrology. </a:t>
            </a: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Ed., </a:t>
            </a:r>
            <a:r>
              <a:rPr lang="de-DE" sz="2000" dirty="0"/>
              <a:t>Springer Nature </a:t>
            </a:r>
            <a:r>
              <a:rPr lang="de-DE" sz="2000" dirty="0" err="1"/>
              <a:t>Switzerland</a:t>
            </a:r>
            <a:r>
              <a:rPr lang="de-DE" sz="2000" dirty="0"/>
              <a:t> AG 2019, </a:t>
            </a:r>
            <a:r>
              <a:rPr lang="en-US" sz="2000" dirty="0"/>
              <a:t>pp. 217-244</a:t>
            </a:r>
          </a:p>
          <a:p>
            <a:pPr algn="just"/>
            <a:r>
              <a:rPr lang="en-US" sz="2000" dirty="0"/>
              <a:t>N.F. Ramsey. </a:t>
            </a:r>
            <a:r>
              <a:rPr lang="en-US" sz="2000" i="1" dirty="0"/>
              <a:t>A Molecular Beam Resonance Method with Separated Oscillating Fields.</a:t>
            </a:r>
            <a:r>
              <a:rPr lang="en-US" sz="2000" dirty="0"/>
              <a:t> Phys. Rev. 78, 695 (1950)</a:t>
            </a:r>
          </a:p>
          <a:p>
            <a:pPr algn="just"/>
            <a:r>
              <a:rPr lang="en-US" sz="2000" dirty="0"/>
              <a:t>N.F. Ramsey. </a:t>
            </a:r>
            <a:r>
              <a:rPr lang="en-US" sz="2000" i="1" dirty="0"/>
              <a:t>History of atomic clocks. </a:t>
            </a:r>
            <a:r>
              <a:rPr lang="en-US" sz="2000" dirty="0"/>
              <a:t>Journal of Research of the National Bureau of Standards 88, pp. 301–320 (1983) </a:t>
            </a:r>
          </a:p>
          <a:p>
            <a:pPr algn="just"/>
            <a:r>
              <a:rPr lang="en-US" sz="2000" dirty="0"/>
              <a:t>K. </a:t>
            </a:r>
            <a:r>
              <a:rPr lang="en-US" sz="2000" dirty="0" err="1"/>
              <a:t>Szymaniec</a:t>
            </a:r>
            <a:r>
              <a:rPr lang="en-US" sz="2000" dirty="0"/>
              <a:t>, W. </a:t>
            </a:r>
            <a:r>
              <a:rPr lang="en-US" sz="2000" dirty="0" err="1"/>
              <a:t>Chalupczak</a:t>
            </a:r>
            <a:r>
              <a:rPr lang="en-US" sz="2000" dirty="0"/>
              <a:t>, P.B. </a:t>
            </a:r>
            <a:r>
              <a:rPr lang="en-US" sz="2000" dirty="0" err="1"/>
              <a:t>Whibberley</a:t>
            </a:r>
            <a:r>
              <a:rPr lang="en-US" sz="2000" dirty="0"/>
              <a:t>, S.N. Lea and D. Henderson. </a:t>
            </a:r>
            <a:r>
              <a:rPr lang="en-US" sz="2000" i="1" dirty="0"/>
              <a:t>Evaluation of the primary frequency standard NPL-CsF1. </a:t>
            </a:r>
            <a:r>
              <a:rPr lang="en-US" sz="2000" dirty="0" err="1"/>
              <a:t>Metrologia</a:t>
            </a:r>
            <a:r>
              <a:rPr lang="en-US" sz="2000" dirty="0"/>
              <a:t> 42 49 (2005)</a:t>
            </a:r>
          </a:p>
          <a:p>
            <a:pPr algn="just"/>
            <a:r>
              <a:rPr lang="en-US" sz="2000" dirty="0"/>
              <a:t>T. </a:t>
            </a:r>
            <a:r>
              <a:rPr lang="en-US" sz="2000" dirty="0" err="1"/>
              <a:t>Udem</a:t>
            </a:r>
            <a:r>
              <a:rPr lang="en-US" sz="2000" dirty="0"/>
              <a:t>, R. </a:t>
            </a:r>
            <a:r>
              <a:rPr lang="en-US" sz="2000" dirty="0" err="1"/>
              <a:t>Holzwarth</a:t>
            </a:r>
            <a:r>
              <a:rPr lang="en-US" sz="2000" dirty="0"/>
              <a:t>, T. </a:t>
            </a:r>
            <a:r>
              <a:rPr lang="en-US" sz="2000" dirty="0" err="1"/>
              <a:t>Hänsch</a:t>
            </a:r>
            <a:r>
              <a:rPr lang="en-US" sz="2000" dirty="0"/>
              <a:t>. </a:t>
            </a:r>
            <a:r>
              <a:rPr lang="en-US" sz="2000" i="1" dirty="0"/>
              <a:t>Optical frequency metrology.</a:t>
            </a:r>
            <a:r>
              <a:rPr lang="en-US" sz="2000" dirty="0"/>
              <a:t> Nature 416, 233–237 (2002) </a:t>
            </a:r>
          </a:p>
          <a:p>
            <a:pPr algn="just"/>
            <a:r>
              <a:rPr lang="en-US" sz="2000" dirty="0"/>
              <a:t>N. </a:t>
            </a:r>
            <a:r>
              <a:rPr lang="en-US" sz="2000" dirty="0" err="1"/>
              <a:t>Poli</a:t>
            </a:r>
            <a:r>
              <a:rPr lang="en-US" sz="2000" dirty="0"/>
              <a:t>, C.W. Oates, P. Gill, G.M. Tino. </a:t>
            </a:r>
            <a:r>
              <a:rPr lang="en-US" sz="2000" i="1" dirty="0"/>
              <a:t>Optical Atomic Clocks.</a:t>
            </a:r>
            <a:r>
              <a:rPr lang="en-US" sz="2000" dirty="0"/>
              <a:t> </a:t>
            </a:r>
            <a:r>
              <a:rPr lang="en-US" sz="2000" dirty="0" err="1"/>
              <a:t>Rivista</a:t>
            </a:r>
            <a:r>
              <a:rPr lang="en-US" sz="2000" dirty="0"/>
              <a:t> Del Nuovo </a:t>
            </a:r>
            <a:r>
              <a:rPr lang="en-US" sz="2000" dirty="0" err="1"/>
              <a:t>Cimento</a:t>
            </a:r>
            <a:r>
              <a:rPr lang="en-US" sz="2000" dirty="0"/>
              <a:t>, 36, 555–624.</a:t>
            </a:r>
            <a:r>
              <a:rPr lang="en-US" sz="1800" dirty="0"/>
              <a:t> (2013)</a:t>
            </a:r>
          </a:p>
          <a:p>
            <a:pPr algn="just"/>
            <a:r>
              <a:rPr lang="en-US" sz="2000" dirty="0"/>
              <a:t>N. </a:t>
            </a:r>
            <a:r>
              <a:rPr lang="en-US" sz="2000" dirty="0" err="1"/>
              <a:t>Huntemann</a:t>
            </a:r>
            <a:r>
              <a:rPr lang="en-US" sz="2000" dirty="0"/>
              <a:t>, C. </a:t>
            </a:r>
            <a:r>
              <a:rPr lang="en-US" sz="2000" dirty="0" err="1"/>
              <a:t>Sanner</a:t>
            </a:r>
            <a:r>
              <a:rPr lang="en-US" sz="2000" dirty="0"/>
              <a:t>, B. </a:t>
            </a:r>
            <a:r>
              <a:rPr lang="en-US" sz="2000" dirty="0" err="1"/>
              <a:t>Lipphardt</a:t>
            </a:r>
            <a:r>
              <a:rPr lang="en-US" sz="2000" dirty="0"/>
              <a:t>, Chr. Tamm, E. </a:t>
            </a:r>
            <a:r>
              <a:rPr lang="en-US" sz="2000" dirty="0" err="1"/>
              <a:t>Peik</a:t>
            </a:r>
            <a:r>
              <a:rPr lang="en-US" sz="2000" dirty="0"/>
              <a:t>. </a:t>
            </a:r>
            <a:r>
              <a:rPr lang="en-US" sz="2000" i="1" dirty="0"/>
              <a:t>Single-Ion Atomic Clock with 3×10</a:t>
            </a:r>
            <a:r>
              <a:rPr lang="en-US" sz="2000" i="1" baseline="30000" dirty="0"/>
              <a:t>−18 </a:t>
            </a:r>
            <a:r>
              <a:rPr lang="en-US" sz="2000" i="1" dirty="0"/>
              <a:t>Systematic Uncertainty.</a:t>
            </a:r>
            <a:r>
              <a:rPr lang="en-US" sz="2000" dirty="0"/>
              <a:t> Phys. Rev. Lett. 116, 063001 (2016)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93FD8-2AA9-489D-91C1-B8BC604BE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236B0-478A-412F-A82C-28A384B2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41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8AD6B-AA85-4C70-A17E-1C994F2C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Microwave</a:t>
            </a:r>
            <a:r>
              <a:rPr lang="de-DE" dirty="0"/>
              <a:t> Clocks – Rabi Method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A94A-517A-4C99-9738-649F44E3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B1F56-8E90-4BF7-A741-F22794E8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A76B20-33F3-4363-B11E-385E06CCD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3" y="1992944"/>
            <a:ext cx="6384294" cy="24666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6605F3-06D6-4EE8-8F01-EA57C83F8904}"/>
              </a:ext>
            </a:extLst>
          </p:cNvPr>
          <p:cNvSpPr txBox="1"/>
          <p:nvPr/>
        </p:nvSpPr>
        <p:spPr>
          <a:xfrm>
            <a:off x="3746687" y="5281804"/>
            <a:ext cx="4982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[I. I. Rabi, S. </a:t>
            </a:r>
            <a:r>
              <a:rPr lang="en-US" sz="1200" dirty="0" err="1"/>
              <a:t>Millman</a:t>
            </a:r>
            <a:r>
              <a:rPr lang="en-US" sz="1200" dirty="0"/>
              <a:t>, P. Kusch, and J. R. Zacharias, Phys. Rev. 55, 526, 1939]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9A7867-90FF-4EA5-A945-48F3ACC78AD8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83546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25A25E-4921-47D3-B907-D9B210FBE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92" y="1646911"/>
            <a:ext cx="50006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50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7A8F-B665-4F63-AC53-8815BC53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Microwave</a:t>
            </a:r>
            <a:r>
              <a:rPr lang="de-DE" dirty="0"/>
              <a:t> Clocks – Ramsey </a:t>
            </a:r>
            <a:r>
              <a:rPr lang="de-DE" dirty="0" err="1"/>
              <a:t>Interferometry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1F12C6-042A-45F8-803D-38F005F32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35" y="1990164"/>
            <a:ext cx="6291055" cy="41923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A08176-EF82-4DDC-A303-752071177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7" y="2275300"/>
            <a:ext cx="5476034" cy="3907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0753D4-30CC-4D95-A033-B13BDF9B0A5C}"/>
              </a:ext>
            </a:extLst>
          </p:cNvPr>
          <p:cNvSpPr txBox="1"/>
          <p:nvPr/>
        </p:nvSpPr>
        <p:spPr>
          <a:xfrm>
            <a:off x="838200" y="1654630"/>
            <a:ext cx="42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Examples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Ramsey </a:t>
            </a:r>
            <a:r>
              <a:rPr lang="de-DE" sz="2800" dirty="0" err="1"/>
              <a:t>fringes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66B10F-8B9D-4F41-854B-286737D1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22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D3CB38-3C33-4504-A425-14D49D0DF75E}"/>
              </a:ext>
            </a:extLst>
          </p:cNvPr>
          <p:cNvSpPr/>
          <p:nvPr/>
        </p:nvSpPr>
        <p:spPr>
          <a:xfrm>
            <a:off x="848706" y="6169709"/>
            <a:ext cx="46033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Szmuk</a:t>
            </a:r>
            <a:r>
              <a:rPr lang="en-US" sz="1100" dirty="0"/>
              <a:t>, Ramon &amp; </a:t>
            </a:r>
            <a:r>
              <a:rPr lang="en-US" sz="1100" dirty="0" err="1"/>
              <a:t>Dugrain</a:t>
            </a:r>
            <a:r>
              <a:rPr lang="en-US" sz="1100" dirty="0"/>
              <a:t>, Vincent &amp; </a:t>
            </a:r>
            <a:r>
              <a:rPr lang="en-US" sz="1100" dirty="0" err="1"/>
              <a:t>Maineult</a:t>
            </a:r>
            <a:r>
              <a:rPr lang="en-US" sz="1100" dirty="0"/>
              <a:t>, Wilfried &amp; Reichel, Jakob &amp; </a:t>
            </a:r>
            <a:r>
              <a:rPr lang="en-US" sz="1100" dirty="0" err="1"/>
              <a:t>Rosenbusch</a:t>
            </a:r>
            <a:r>
              <a:rPr lang="en-US" sz="1100" dirty="0"/>
              <a:t>, Peter. (2015). Stability of a Trapped-atom Clock on a Chip. Physical Review A. 92. 10.1103/PhysRevA.92.012106. 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E988199-6865-4F3D-92A4-F9208FF18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4CB22B-159C-4550-90F4-2DCB6CA8663B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98786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895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9F45-BF05-4A25-B343-1E4AC6CD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Microwave</a:t>
            </a:r>
            <a:r>
              <a:rPr lang="de-DE" dirty="0"/>
              <a:t> Clocks – Ramsey </a:t>
            </a:r>
            <a:r>
              <a:rPr lang="de-DE" dirty="0" err="1"/>
              <a:t>Interferometry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9A1C-23F5-4EC1-B6F8-5EBE43944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Caesium </a:t>
            </a:r>
            <a:r>
              <a:rPr lang="de-DE" dirty="0" err="1"/>
              <a:t>levels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14607-38D8-4E85-8082-54C75D0A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8AE11-E294-4F2A-8900-2F1C16828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23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79E653-F5DE-49A1-A1DD-E29AFB59CC1A}"/>
              </a:ext>
            </a:extLst>
          </p:cNvPr>
          <p:cNvGrpSpPr/>
          <p:nvPr/>
        </p:nvGrpSpPr>
        <p:grpSpPr>
          <a:xfrm>
            <a:off x="3506874" y="2401556"/>
            <a:ext cx="6175349" cy="3547449"/>
            <a:chOff x="7319749" y="2260349"/>
            <a:chExt cx="4601367" cy="254801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A99F61A-2781-4818-BC17-C7AC7AE8A7B4}"/>
                </a:ext>
              </a:extLst>
            </p:cNvPr>
            <p:cNvCxnSpPr/>
            <p:nvPr/>
          </p:nvCxnSpPr>
          <p:spPr>
            <a:xfrm>
              <a:off x="7319749" y="2702257"/>
              <a:ext cx="139207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013FA3-4F4E-457A-AC63-6B54E6E36AB1}"/>
                </a:ext>
              </a:extLst>
            </p:cNvPr>
            <p:cNvCxnSpPr/>
            <p:nvPr/>
          </p:nvCxnSpPr>
          <p:spPr>
            <a:xfrm>
              <a:off x="7319749" y="4274025"/>
              <a:ext cx="139207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D631DD-1FC9-4EEC-883F-982710B7D66D}"/>
                </a:ext>
              </a:extLst>
            </p:cNvPr>
            <p:cNvCxnSpPr>
              <a:cxnSpLocks/>
            </p:cNvCxnSpPr>
            <p:nvPr/>
          </p:nvCxnSpPr>
          <p:spPr>
            <a:xfrm>
              <a:off x="9544334" y="2438401"/>
              <a:ext cx="11600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BE3E7F0-35FF-4F14-80CE-607A12067E0E}"/>
                </a:ext>
              </a:extLst>
            </p:cNvPr>
            <p:cNvCxnSpPr>
              <a:cxnSpLocks/>
            </p:cNvCxnSpPr>
            <p:nvPr/>
          </p:nvCxnSpPr>
          <p:spPr>
            <a:xfrm>
              <a:off x="9544334" y="2627195"/>
              <a:ext cx="11600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C969C58-FA94-4AC8-9FFB-8A3EF991B09B}"/>
                </a:ext>
              </a:extLst>
            </p:cNvPr>
            <p:cNvCxnSpPr>
              <a:cxnSpLocks/>
            </p:cNvCxnSpPr>
            <p:nvPr/>
          </p:nvCxnSpPr>
          <p:spPr>
            <a:xfrm>
              <a:off x="9544334" y="2806891"/>
              <a:ext cx="11600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BE957A-E0E6-4C48-BCDE-D1486BFD2D75}"/>
                </a:ext>
              </a:extLst>
            </p:cNvPr>
            <p:cNvCxnSpPr>
              <a:cxnSpLocks/>
            </p:cNvCxnSpPr>
            <p:nvPr/>
          </p:nvCxnSpPr>
          <p:spPr>
            <a:xfrm>
              <a:off x="9544334" y="2995684"/>
              <a:ext cx="11600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2462A81-33EB-45D3-B3D7-6C421847B77F}"/>
                </a:ext>
              </a:extLst>
            </p:cNvPr>
            <p:cNvCxnSpPr>
              <a:cxnSpLocks/>
            </p:cNvCxnSpPr>
            <p:nvPr/>
          </p:nvCxnSpPr>
          <p:spPr>
            <a:xfrm>
              <a:off x="9585074" y="4112480"/>
              <a:ext cx="11600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FCD4BA-7888-4694-96C8-1E98D5144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8587" y="2438401"/>
              <a:ext cx="825747" cy="2638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8D2FBD9-2B4F-4327-BDF6-B79C785CDF07}"/>
                </a:ext>
              </a:extLst>
            </p:cNvPr>
            <p:cNvCxnSpPr>
              <a:cxnSpLocks/>
            </p:cNvCxnSpPr>
            <p:nvPr/>
          </p:nvCxnSpPr>
          <p:spPr>
            <a:xfrm>
              <a:off x="9585074" y="4430973"/>
              <a:ext cx="11600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B5E1C39-16D8-4796-A2B2-EBFE19AA1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8587" y="2627194"/>
              <a:ext cx="825747" cy="7506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0388FD9-B3DB-427D-8CB8-99E6C8FC650D}"/>
                </a:ext>
              </a:extLst>
            </p:cNvPr>
            <p:cNvCxnSpPr>
              <a:cxnSpLocks/>
            </p:cNvCxnSpPr>
            <p:nvPr/>
          </p:nvCxnSpPr>
          <p:spPr>
            <a:xfrm>
              <a:off x="8718587" y="2697710"/>
              <a:ext cx="825747" cy="11126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E7694FC-AE89-4ADA-A2E0-DAC32BA9DA85}"/>
                </a:ext>
              </a:extLst>
            </p:cNvPr>
            <p:cNvCxnSpPr>
              <a:cxnSpLocks/>
            </p:cNvCxnSpPr>
            <p:nvPr/>
          </p:nvCxnSpPr>
          <p:spPr>
            <a:xfrm>
              <a:off x="8711821" y="2702257"/>
              <a:ext cx="832513" cy="29342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851345F-02C6-4DAF-8A61-222004C451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8587" y="4110050"/>
              <a:ext cx="866487" cy="15723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6F1D47-EE9C-433E-AB2F-65E47B3A3C86}"/>
                </a:ext>
              </a:extLst>
            </p:cNvPr>
            <p:cNvCxnSpPr>
              <a:cxnSpLocks/>
            </p:cNvCxnSpPr>
            <p:nvPr/>
          </p:nvCxnSpPr>
          <p:spPr>
            <a:xfrm>
              <a:off x="8711820" y="4271876"/>
              <a:ext cx="873254" cy="15909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5F543DE-A81C-4266-8641-E75A95B17D7F}"/>
                    </a:ext>
                  </a:extLst>
                </p:cNvPr>
                <p:cNvSpPr txBox="1"/>
                <p:nvPr/>
              </p:nvSpPr>
              <p:spPr>
                <a:xfrm>
                  <a:off x="10776251" y="4062595"/>
                  <a:ext cx="1144865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de-DE" sz="1100" i="1" smtClean="0">
                          <a:latin typeface="Cambria Math" panose="02040503050406030204" pitchFamily="18" charset="0"/>
                        </a:rPr>
                        <m:t>9192631770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1100" dirty="0"/>
                    <a:t>Hz</a:t>
                  </a:r>
                </a:p>
                <a:p>
                  <a:pPr algn="ctr"/>
                  <a:r>
                    <a:rPr lang="de-DE" sz="1100" dirty="0"/>
                    <a:t>Clock Transition</a:t>
                  </a:r>
                  <a:endParaRPr lang="en-US" sz="1100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5F543DE-A81C-4266-8641-E75A95B17D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6251" y="4062595"/>
                  <a:ext cx="1144865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B757514-E2F5-46E1-8FD9-29A8ADD5472C}"/>
                    </a:ext>
                  </a:extLst>
                </p:cNvPr>
                <p:cNvSpPr txBox="1"/>
                <p:nvPr/>
              </p:nvSpPr>
              <p:spPr>
                <a:xfrm>
                  <a:off x="9591840" y="3938383"/>
                  <a:ext cx="4217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B757514-E2F5-46E1-8FD9-29A8ADD54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1840" y="3938383"/>
                  <a:ext cx="421782" cy="18466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1626928-A018-4AD0-9E2E-2883C4A5A76A}"/>
                    </a:ext>
                  </a:extLst>
                </p:cNvPr>
                <p:cNvSpPr txBox="1"/>
                <p:nvPr/>
              </p:nvSpPr>
              <p:spPr>
                <a:xfrm>
                  <a:off x="9591667" y="4241669"/>
                  <a:ext cx="4217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1626928-A018-4AD0-9E2E-2883C4A5A7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1667" y="4241669"/>
                  <a:ext cx="421782" cy="1846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0CA8124-F352-4E30-93A6-98D62227432F}"/>
                    </a:ext>
                  </a:extLst>
                </p:cNvPr>
                <p:cNvSpPr txBox="1"/>
                <p:nvPr/>
              </p:nvSpPr>
              <p:spPr>
                <a:xfrm>
                  <a:off x="9591667" y="2632463"/>
                  <a:ext cx="4217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0CA8124-F352-4E30-93A6-98D6222743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1667" y="2632463"/>
                  <a:ext cx="421782" cy="18466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34ADE28-AC44-4CD6-A083-BF8D30B49755}"/>
                    </a:ext>
                  </a:extLst>
                </p:cNvPr>
                <p:cNvSpPr txBox="1"/>
                <p:nvPr/>
              </p:nvSpPr>
              <p:spPr>
                <a:xfrm>
                  <a:off x="9591667" y="2260349"/>
                  <a:ext cx="4217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34ADE28-AC44-4CD6-A083-BF8D30B49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1667" y="2260349"/>
                  <a:ext cx="421782" cy="18466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E351BF8-4CF1-4B71-956E-042D85BCD924}"/>
                    </a:ext>
                  </a:extLst>
                </p:cNvPr>
                <p:cNvSpPr txBox="1"/>
                <p:nvPr/>
              </p:nvSpPr>
              <p:spPr>
                <a:xfrm>
                  <a:off x="9591667" y="2442528"/>
                  <a:ext cx="4217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E351BF8-4CF1-4B71-956E-042D85BCD9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1667" y="2442528"/>
                  <a:ext cx="421782" cy="18466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EDDFE8C-A8BD-464C-A9B6-9E7E479FC008}"/>
                    </a:ext>
                  </a:extLst>
                </p:cNvPr>
                <p:cNvSpPr txBox="1"/>
                <p:nvPr/>
              </p:nvSpPr>
              <p:spPr>
                <a:xfrm>
                  <a:off x="9591667" y="2826752"/>
                  <a:ext cx="4217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EDDFE8C-A8BD-464C-A9B6-9E7E479FC0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1667" y="2826752"/>
                  <a:ext cx="421782" cy="18466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AEA49C2-6AB6-422D-9E86-961205C700DD}"/>
                    </a:ext>
                  </a:extLst>
                </p:cNvPr>
                <p:cNvSpPr txBox="1"/>
                <p:nvPr/>
              </p:nvSpPr>
              <p:spPr>
                <a:xfrm>
                  <a:off x="7381920" y="4030716"/>
                  <a:ext cx="527004" cy="2389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AEA49C2-6AB6-422D-9E86-961205C700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1920" y="4030716"/>
                  <a:ext cx="527004" cy="23897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7C60120-7D9C-45FA-A8A9-7F3CFA44F309}"/>
                    </a:ext>
                  </a:extLst>
                </p:cNvPr>
                <p:cNvSpPr txBox="1"/>
                <p:nvPr/>
              </p:nvSpPr>
              <p:spPr>
                <a:xfrm>
                  <a:off x="7381920" y="2465431"/>
                  <a:ext cx="527004" cy="2389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7C60120-7D9C-45FA-A8A9-7F3CFA44F3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1920" y="2465431"/>
                  <a:ext cx="527004" cy="23897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F043AD-7DE8-4A12-B61C-E8F0B92BDBCD}"/>
                </a:ext>
              </a:extLst>
            </p:cNvPr>
            <p:cNvSpPr txBox="1"/>
            <p:nvPr/>
          </p:nvSpPr>
          <p:spPr>
            <a:xfrm>
              <a:off x="7435251" y="4500590"/>
              <a:ext cx="1213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Fine </a:t>
              </a:r>
              <a:r>
                <a:rPr lang="de-DE" sz="1400" dirty="0" err="1"/>
                <a:t>Structure</a:t>
              </a:r>
              <a:endParaRPr lang="en-US" sz="1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5D9682-6737-43DE-AE0D-F7E2B1A41A9F}"/>
                </a:ext>
              </a:extLst>
            </p:cNvPr>
            <p:cNvSpPr txBox="1"/>
            <p:nvPr/>
          </p:nvSpPr>
          <p:spPr>
            <a:xfrm>
              <a:off x="9065346" y="4500590"/>
              <a:ext cx="1626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Hyperfine </a:t>
              </a:r>
              <a:r>
                <a:rPr lang="de-DE" sz="1400" dirty="0" err="1"/>
                <a:t>Structure</a:t>
              </a:r>
              <a:endParaRPr lang="en-US" sz="1400" dirty="0"/>
            </a:p>
          </p:txBody>
        </p:sp>
        <p:sp>
          <p:nvSpPr>
            <p:cNvPr id="32" name="Arrow: Up-Down 31">
              <a:extLst>
                <a:ext uri="{FF2B5EF4-FFF2-40B4-BE49-F238E27FC236}">
                  <a16:creationId xmlns:a16="http://schemas.microsoft.com/office/drawing/2014/main" id="{EDC15867-8529-4A82-BD74-98377F3CFDC4}"/>
                </a:ext>
              </a:extLst>
            </p:cNvPr>
            <p:cNvSpPr/>
            <p:nvPr/>
          </p:nvSpPr>
          <p:spPr>
            <a:xfrm>
              <a:off x="10427978" y="4121099"/>
              <a:ext cx="174029" cy="30390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D29463-191C-4F82-9181-BCDE29868220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98786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5495-4DA1-4304-9A9B-A0105B89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Optical Clocks – Single Ion Clocks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2C30AB-04C0-465A-94C9-3C746EE6C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39" y="1626685"/>
            <a:ext cx="5390625" cy="45338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A95D6-0256-40A9-A7F4-8F6C5AC3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24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2B20E8-CED2-4F51-A568-38183000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2171E-D0E3-42E4-9F35-2E998836B696}"/>
              </a:ext>
            </a:extLst>
          </p:cNvPr>
          <p:cNvSpPr txBox="1"/>
          <p:nvPr/>
        </p:nvSpPr>
        <p:spPr>
          <a:xfrm>
            <a:off x="838200" y="1867877"/>
            <a:ext cx="261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171</a:t>
            </a:r>
            <a:r>
              <a:rPr lang="en-US" sz="2400" dirty="0"/>
              <a:t>Yb</a:t>
            </a:r>
            <a:r>
              <a:rPr lang="en-US" sz="2400" baseline="30000" dirty="0"/>
              <a:t>+</a:t>
            </a:r>
            <a:r>
              <a:rPr lang="en-US" sz="2400" dirty="0"/>
              <a:t> energy levels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C8E3E0-A0F9-4310-A4B2-23368F282A94}"/>
              </a:ext>
            </a:extLst>
          </p:cNvPr>
          <p:cNvSpPr/>
          <p:nvPr/>
        </p:nvSpPr>
        <p:spPr>
          <a:xfrm>
            <a:off x="8060149" y="5457058"/>
            <a:ext cx="35750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[Gill, Patrick. (2011). When should we change the definition of the second?. Philosophical transactions. Series A, Mathematical, physical, and engineering sciences. 369. 4109-30. 10.1098/rsta.2011.0237. ]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AB13BF-6B29-4CF6-82BF-5E82FCAD764D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829212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573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872-92E3-4AB7-BE7F-49122378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Main </a:t>
            </a:r>
            <a:r>
              <a:rPr lang="de-DE" dirty="0" err="1"/>
              <a:t>errors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54401DA-A192-44E8-8B6C-C35138F2E1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673247"/>
              </p:ext>
            </p:extLst>
          </p:nvPr>
        </p:nvGraphicFramePr>
        <p:xfrm>
          <a:off x="838200" y="1825624"/>
          <a:ext cx="10110537" cy="273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179">
                  <a:extLst>
                    <a:ext uri="{9D8B030D-6E8A-4147-A177-3AD203B41FA5}">
                      <a16:colId xmlns:a16="http://schemas.microsoft.com/office/drawing/2014/main" val="4232375452"/>
                    </a:ext>
                  </a:extLst>
                </a:gridCol>
                <a:gridCol w="3370179">
                  <a:extLst>
                    <a:ext uri="{9D8B030D-6E8A-4147-A177-3AD203B41FA5}">
                      <a16:colId xmlns:a16="http://schemas.microsoft.com/office/drawing/2014/main" val="3321061918"/>
                    </a:ext>
                  </a:extLst>
                </a:gridCol>
                <a:gridCol w="3370179">
                  <a:extLst>
                    <a:ext uri="{9D8B030D-6E8A-4147-A177-3AD203B41FA5}">
                      <a16:colId xmlns:a16="http://schemas.microsoft.com/office/drawing/2014/main" val="2941737539"/>
                    </a:ext>
                  </a:extLst>
                </a:gridCol>
              </a:tblGrid>
              <a:tr h="683586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Atomic</a:t>
                      </a:r>
                      <a:r>
                        <a:rPr lang="de-DE" dirty="0"/>
                        <a:t> beam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fountain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Single </a:t>
                      </a:r>
                      <a:r>
                        <a:rPr lang="de-DE" dirty="0" err="1"/>
                        <a:t>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clock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5161381"/>
                  </a:ext>
                </a:extLst>
              </a:tr>
              <a:tr h="683586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2nd </a:t>
                      </a:r>
                      <a:r>
                        <a:rPr lang="de-DE" dirty="0" err="1"/>
                        <a:t>order</a:t>
                      </a:r>
                      <a:r>
                        <a:rPr lang="de-DE" dirty="0"/>
                        <a:t> Doppler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Collisions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2nd </a:t>
                      </a:r>
                      <a:r>
                        <a:rPr lang="de-DE" dirty="0" err="1"/>
                        <a:t>order</a:t>
                      </a:r>
                      <a:r>
                        <a:rPr lang="de-DE" dirty="0"/>
                        <a:t> Doppler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096001"/>
                  </a:ext>
                </a:extLst>
              </a:tr>
              <a:tr h="683586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Microwave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effects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BBR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BBR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222230"/>
                  </a:ext>
                </a:extLst>
              </a:tr>
              <a:tr h="68358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Microwave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effects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Light shift (Probe)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13719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A49E4-1043-42CD-B72D-F01298FD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9DF9E-3ECC-4869-BCC0-8FAB4F41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0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B2EB-1880-4F4D-A8DD-14816950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639"/>
            <a:ext cx="10515600" cy="1325563"/>
          </a:xfrm>
        </p:spPr>
        <p:txBody>
          <a:bodyPr/>
          <a:lstStyle/>
          <a:p>
            <a:r>
              <a:rPr lang="de-DE" dirty="0"/>
              <a:t>Clocks in General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F2791-BD0B-4D9E-AF26-C25D2906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1B1A27-6904-4944-9446-86FFC8DD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0B5441-FEB4-4817-9866-3E54654E651A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475956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DC50943-F0D0-45CA-8038-09B4170D4E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7" t="4505" r="32444" b="2990"/>
          <a:stretch/>
        </p:blipFill>
        <p:spPr>
          <a:xfrm>
            <a:off x="4946133" y="1494077"/>
            <a:ext cx="1479807" cy="48668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903806E-43B1-4545-A2B8-7A98F96DD703}"/>
              </a:ext>
            </a:extLst>
          </p:cNvPr>
          <p:cNvSpPr/>
          <p:nvPr/>
        </p:nvSpPr>
        <p:spPr>
          <a:xfrm>
            <a:off x="8726906" y="1989845"/>
            <a:ext cx="1744056" cy="86651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Frequency</a:t>
            </a:r>
            <a:r>
              <a:rPr lang="de-DE" sz="2000" dirty="0"/>
              <a:t> </a:t>
            </a:r>
            <a:r>
              <a:rPr lang="de-DE" sz="2000" dirty="0" err="1"/>
              <a:t>standard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52E2FA-49CC-4688-A409-E9D025236F7C}"/>
              </a:ext>
            </a:extLst>
          </p:cNvPr>
          <p:cNvSpPr/>
          <p:nvPr/>
        </p:nvSpPr>
        <p:spPr>
          <a:xfrm>
            <a:off x="8726906" y="3346130"/>
            <a:ext cx="1744056" cy="86651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Clockwork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8DF710-28BC-4412-8D42-ED2AAA463F20}"/>
              </a:ext>
            </a:extLst>
          </p:cNvPr>
          <p:cNvSpPr/>
          <p:nvPr/>
        </p:nvSpPr>
        <p:spPr>
          <a:xfrm>
            <a:off x="8726906" y="4702415"/>
            <a:ext cx="1744056" cy="86651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Readout</a:t>
            </a:r>
            <a:r>
              <a:rPr lang="de-DE" sz="2000" dirty="0"/>
              <a:t> </a:t>
            </a:r>
            <a:r>
              <a:rPr lang="de-DE" sz="2000" dirty="0" err="1"/>
              <a:t>mechanism</a:t>
            </a:r>
            <a:endParaRPr lang="en-US" sz="2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038E7DF-6C91-4803-86FF-20FBFBDD8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 r="12903"/>
          <a:stretch/>
        </p:blipFill>
        <p:spPr>
          <a:xfrm>
            <a:off x="672590" y="1691360"/>
            <a:ext cx="3082131" cy="252128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DFAFF92-AA1C-42B8-B463-D1C9A0B7C4D5}"/>
              </a:ext>
            </a:extLst>
          </p:cNvPr>
          <p:cNvSpPr/>
          <p:nvPr/>
        </p:nvSpPr>
        <p:spPr>
          <a:xfrm>
            <a:off x="571981" y="4629589"/>
            <a:ext cx="37941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By </a:t>
            </a:r>
            <a:r>
              <a:rPr lang="en-US" sz="1100" dirty="0" err="1"/>
              <a:t>SEWilco</a:t>
            </a:r>
            <a:r>
              <a:rPr lang="en-US" sz="1100" dirty="0"/>
              <a:t> - Own work, CC BY-SA 3.0, https://commons.wikimedia.org/w/index.php?curid=2263164</a:t>
            </a:r>
            <a:endParaRPr lang="de-DE" sz="1100" dirty="0"/>
          </a:p>
        </p:txBody>
      </p:sp>
      <p:sp>
        <p:nvSpPr>
          <p:cNvPr id="36" name="Footer Placeholder 9">
            <a:extLst>
              <a:ext uri="{FF2B5EF4-FFF2-40B4-BE49-F238E27FC236}">
                <a16:creationId xmlns:a16="http://schemas.microsoft.com/office/drawing/2014/main" id="{F5C85442-D646-4072-96C9-4F4D1E18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27790"/>
            <a:ext cx="6400800" cy="365125"/>
          </a:xfrm>
        </p:spPr>
        <p:txBody>
          <a:bodyPr numCol="4" spcCol="360000"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General</a:t>
            </a:r>
            <a:r>
              <a:rPr lang="en-US" dirty="0">
                <a:solidFill>
                  <a:schemeClr val="bg1"/>
                </a:solidFill>
              </a:rPr>
              <a:t>         Microwave Clocks  Optical Clocks  Summary &amp; Outlook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592DF4-1D87-4EF4-9238-083C993BBA1E}"/>
              </a:ext>
            </a:extLst>
          </p:cNvPr>
          <p:cNvSpPr/>
          <p:nvPr/>
        </p:nvSpPr>
        <p:spPr>
          <a:xfrm>
            <a:off x="571981" y="5313245"/>
            <a:ext cx="37941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By </a:t>
            </a:r>
            <a:r>
              <a:rPr lang="en-US" sz="1100" dirty="0" err="1"/>
              <a:t>Rauantiques</a:t>
            </a:r>
            <a:r>
              <a:rPr lang="en-US" sz="1100" dirty="0"/>
              <a:t> - Own work, CC BY-SA 4.0, https://commons.wikimedia.org/w/index.php?curid=70326695</a:t>
            </a:r>
          </a:p>
        </p:txBody>
      </p:sp>
    </p:spTree>
    <p:extLst>
      <p:ext uri="{BB962C8B-B14F-4D97-AF65-F5344CB8AC3E}">
        <p14:creationId xmlns:p14="http://schemas.microsoft.com/office/powerpoint/2010/main" val="165760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7A8F-B665-4F63-AC53-8815BC53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Clocks in General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D3501-3F39-45E9-8D71-96C42A876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55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Atoms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/>
              <a:t>:</a:t>
            </a:r>
            <a:endParaRPr lang="en-US" dirty="0"/>
          </a:p>
          <a:p>
            <a:r>
              <a:rPr lang="de-DE" dirty="0"/>
              <a:t>W</a:t>
            </a:r>
            <a:r>
              <a:rPr lang="en-US" dirty="0"/>
              <a:t>ell-defined </a:t>
            </a:r>
            <a:r>
              <a:rPr lang="en-US" dirty="0" err="1"/>
              <a:t>behaviour</a:t>
            </a:r>
            <a:r>
              <a:rPr lang="en-US" dirty="0"/>
              <a:t> = long-term stability</a:t>
            </a:r>
          </a:p>
          <a:p>
            <a:r>
              <a:rPr lang="de-DE" dirty="0" err="1"/>
              <a:t>Forbidden</a:t>
            </a:r>
            <a:r>
              <a:rPr lang="de-DE" dirty="0"/>
              <a:t> </a:t>
            </a:r>
            <a:r>
              <a:rPr lang="de-DE" dirty="0" err="1"/>
              <a:t>transitions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linewidth</a:t>
            </a:r>
            <a:endParaRPr lang="de-DE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dirty="0"/>
              <a:t>First </a:t>
            </a:r>
            <a:r>
              <a:rPr lang="de-DE" dirty="0" err="1"/>
              <a:t>atomic</a:t>
            </a:r>
            <a:r>
              <a:rPr lang="de-DE" dirty="0"/>
              <a:t> (</a:t>
            </a:r>
            <a:r>
              <a:rPr lang="de-DE" dirty="0" err="1"/>
              <a:t>molecular</a:t>
            </a:r>
            <a:r>
              <a:rPr lang="de-DE" dirty="0"/>
              <a:t>) </a:t>
            </a:r>
            <a:r>
              <a:rPr lang="de-DE" dirty="0" err="1"/>
              <a:t>clock</a:t>
            </a:r>
            <a:r>
              <a:rPr lang="de-DE" dirty="0"/>
              <a:t> in 1949 (</a:t>
            </a:r>
            <a:r>
              <a:rPr lang="de-DE" dirty="0" err="1"/>
              <a:t>ammonia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First </a:t>
            </a:r>
            <a:r>
              <a:rPr lang="de-DE" dirty="0" err="1"/>
              <a:t>Cs</a:t>
            </a:r>
            <a:r>
              <a:rPr lang="de-DE" dirty="0"/>
              <a:t> </a:t>
            </a:r>
            <a:r>
              <a:rPr lang="de-DE" dirty="0" err="1"/>
              <a:t>clock</a:t>
            </a:r>
            <a:r>
              <a:rPr lang="de-DE" dirty="0"/>
              <a:t> in 1955 </a:t>
            </a:r>
          </a:p>
          <a:p>
            <a:pPr marL="0" indent="0">
              <a:buNone/>
            </a:pPr>
            <a:r>
              <a:rPr lang="de-DE" dirty="0" err="1"/>
              <a:t>Since</a:t>
            </a:r>
            <a:r>
              <a:rPr lang="de-DE" dirty="0"/>
              <a:t> 1967: </a:t>
            </a:r>
            <a:r>
              <a:rPr lang="de-DE" baseline="30000" dirty="0"/>
              <a:t>133</a:t>
            </a:r>
            <a:r>
              <a:rPr lang="de-DE" dirty="0"/>
              <a:t>Cs </a:t>
            </a:r>
            <a:r>
              <a:rPr lang="de-DE" dirty="0" err="1"/>
              <a:t>ground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hyperfine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defines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second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10484-516D-4171-BC32-8B326502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96B4C1-F14E-4E66-93FA-3DBC4422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00AD30-DED2-43DA-8980-EC88E7828A7E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49315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E81B640C-9C4B-4ECB-9A80-F5474FEA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27790"/>
            <a:ext cx="6400800" cy="365125"/>
          </a:xfrm>
        </p:spPr>
        <p:txBody>
          <a:bodyPr numCol="4" spcCol="360000"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General</a:t>
            </a:r>
            <a:r>
              <a:rPr lang="en-US" dirty="0">
                <a:solidFill>
                  <a:schemeClr val="bg1"/>
                </a:solidFill>
              </a:rPr>
              <a:t>         Microwave Clocks  Optical Clocks  Summary &amp; Outlook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D7F1CC-87F5-4F75-8405-D11AB73DEACC}"/>
              </a:ext>
            </a:extLst>
          </p:cNvPr>
          <p:cNvGrpSpPr/>
          <p:nvPr/>
        </p:nvGrpSpPr>
        <p:grpSpPr>
          <a:xfrm>
            <a:off x="7148152" y="1780673"/>
            <a:ext cx="4601367" cy="868084"/>
            <a:chOff x="7232372" y="3132958"/>
            <a:chExt cx="4601367" cy="86808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130502-A12A-4B15-A147-7E1E2E8C4EB3}"/>
                </a:ext>
              </a:extLst>
            </p:cNvPr>
            <p:cNvCxnSpPr/>
            <p:nvPr/>
          </p:nvCxnSpPr>
          <p:spPr>
            <a:xfrm>
              <a:off x="7232372" y="3468600"/>
              <a:ext cx="139207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31B807-4B9C-4008-A253-7E1F29C10792}"/>
                </a:ext>
              </a:extLst>
            </p:cNvPr>
            <p:cNvCxnSpPr>
              <a:cxnSpLocks/>
            </p:cNvCxnSpPr>
            <p:nvPr/>
          </p:nvCxnSpPr>
          <p:spPr>
            <a:xfrm>
              <a:off x="9497697" y="3307055"/>
              <a:ext cx="11600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9B4A422-A778-484A-9D31-BDFCD735E77D}"/>
                </a:ext>
              </a:extLst>
            </p:cNvPr>
            <p:cNvCxnSpPr>
              <a:cxnSpLocks/>
            </p:cNvCxnSpPr>
            <p:nvPr/>
          </p:nvCxnSpPr>
          <p:spPr>
            <a:xfrm>
              <a:off x="9497697" y="3625548"/>
              <a:ext cx="11600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86A8DC-EEF1-4FF2-ADB9-24F577703F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1210" y="3304625"/>
              <a:ext cx="866487" cy="15723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9D0BC5C-8A3F-4125-A183-498A203AAE2F}"/>
                </a:ext>
              </a:extLst>
            </p:cNvPr>
            <p:cNvCxnSpPr>
              <a:cxnSpLocks/>
            </p:cNvCxnSpPr>
            <p:nvPr/>
          </p:nvCxnSpPr>
          <p:spPr>
            <a:xfrm>
              <a:off x="8624443" y="3466451"/>
              <a:ext cx="873254" cy="15909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B0C331B-132A-4A7C-82CD-1F798C1F65B0}"/>
                    </a:ext>
                  </a:extLst>
                </p:cNvPr>
                <p:cNvSpPr txBox="1"/>
                <p:nvPr/>
              </p:nvSpPr>
              <p:spPr>
                <a:xfrm>
                  <a:off x="10688874" y="3257170"/>
                  <a:ext cx="1144865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de-DE" sz="1100" i="1" smtClean="0">
                          <a:latin typeface="Cambria Math" panose="02040503050406030204" pitchFamily="18" charset="0"/>
                        </a:rPr>
                        <m:t>9192631770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1100" dirty="0"/>
                    <a:t>Hz</a:t>
                  </a:r>
                </a:p>
                <a:p>
                  <a:pPr algn="ctr"/>
                  <a:r>
                    <a:rPr lang="de-DE" sz="1100" dirty="0"/>
                    <a:t>Clock Transition</a:t>
                  </a:r>
                  <a:endParaRPr lang="en-US" sz="1100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B0C331B-132A-4A7C-82CD-1F798C1F65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8874" y="3257170"/>
                  <a:ext cx="1144865" cy="430887"/>
                </a:xfrm>
                <a:prstGeom prst="rect">
                  <a:avLst/>
                </a:prstGeom>
                <a:blipFill>
                  <a:blip r:embed="rId3"/>
                  <a:stretch>
                    <a:fillRect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4A901B6-78EE-4410-B2DD-7CBDE26B822B}"/>
                    </a:ext>
                  </a:extLst>
                </p:cNvPr>
                <p:cNvSpPr txBox="1"/>
                <p:nvPr/>
              </p:nvSpPr>
              <p:spPr>
                <a:xfrm>
                  <a:off x="9504463" y="3132958"/>
                  <a:ext cx="4217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4A901B6-78EE-4410-B2DD-7CBDE26B82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4463" y="3132958"/>
                  <a:ext cx="421782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8571" r="-714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B6579F0-D08A-4B23-B6EC-ACBF0D8357A8}"/>
                    </a:ext>
                  </a:extLst>
                </p:cNvPr>
                <p:cNvSpPr txBox="1"/>
                <p:nvPr/>
              </p:nvSpPr>
              <p:spPr>
                <a:xfrm>
                  <a:off x="9504290" y="3436244"/>
                  <a:ext cx="42178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B6579F0-D08A-4B23-B6EC-ACBF0D8357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4290" y="3436244"/>
                  <a:ext cx="421782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8696" r="-869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914DE6-7B5A-4321-961B-9B9E7BAC784B}"/>
                    </a:ext>
                  </a:extLst>
                </p:cNvPr>
                <p:cNvSpPr txBox="1"/>
                <p:nvPr/>
              </p:nvSpPr>
              <p:spPr>
                <a:xfrm>
                  <a:off x="7294543" y="3225291"/>
                  <a:ext cx="527004" cy="2389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914DE6-7B5A-4321-961B-9B9E7BAC78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4543" y="3225291"/>
                  <a:ext cx="527004" cy="238976"/>
                </a:xfrm>
                <a:prstGeom prst="rect">
                  <a:avLst/>
                </a:prstGeom>
                <a:blipFill>
                  <a:blip r:embed="rId6"/>
                  <a:stretch>
                    <a:fillRect l="-6977" r="-2326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E7E729-EFA0-4551-82DB-621EC7D90894}"/>
                </a:ext>
              </a:extLst>
            </p:cNvPr>
            <p:cNvSpPr txBox="1"/>
            <p:nvPr/>
          </p:nvSpPr>
          <p:spPr>
            <a:xfrm>
              <a:off x="9112772" y="3693265"/>
              <a:ext cx="1626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Hyperfine </a:t>
              </a:r>
              <a:r>
                <a:rPr lang="de-DE" sz="1400" dirty="0" err="1"/>
                <a:t>Structure</a:t>
              </a:r>
              <a:endParaRPr lang="en-US" sz="1400" dirty="0"/>
            </a:p>
          </p:txBody>
        </p:sp>
        <p:sp>
          <p:nvSpPr>
            <p:cNvPr id="24" name="Arrow: Up-Down 23">
              <a:extLst>
                <a:ext uri="{FF2B5EF4-FFF2-40B4-BE49-F238E27FC236}">
                  <a16:creationId xmlns:a16="http://schemas.microsoft.com/office/drawing/2014/main" id="{0E4BE7A3-3326-4741-93CC-53328A8A467A}"/>
                </a:ext>
              </a:extLst>
            </p:cNvPr>
            <p:cNvSpPr/>
            <p:nvPr/>
          </p:nvSpPr>
          <p:spPr>
            <a:xfrm>
              <a:off x="10340601" y="3315674"/>
              <a:ext cx="174029" cy="30390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F19A49F-A570-4BA9-A061-DA70A5BE0596}"/>
              </a:ext>
            </a:extLst>
          </p:cNvPr>
          <p:cNvSpPr txBox="1"/>
          <p:nvPr/>
        </p:nvSpPr>
        <p:spPr>
          <a:xfrm>
            <a:off x="7722178" y="1380000"/>
            <a:ext cx="1636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Cs</a:t>
            </a:r>
            <a:r>
              <a:rPr lang="de-DE" dirty="0"/>
              <a:t> </a:t>
            </a:r>
            <a:r>
              <a:rPr lang="de-DE" dirty="0" err="1"/>
              <a:t>ground</a:t>
            </a:r>
            <a:r>
              <a:rPr lang="de-DE" dirty="0"/>
              <a:t> </a:t>
            </a:r>
            <a:r>
              <a:rPr lang="de-DE" dirty="0" err="1"/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1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84FF-0B3F-4CDF-8A9C-72EAFCDA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Clocks in General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AEF77-A28D-4E9D-AB7A-82419CA2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13AC4-E780-4FB1-A389-F4B3EA4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5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9517EF-609E-4477-96ED-8BF85D1F6E80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475956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9">
            <a:extLst>
              <a:ext uri="{FF2B5EF4-FFF2-40B4-BE49-F238E27FC236}">
                <a16:creationId xmlns:a16="http://schemas.microsoft.com/office/drawing/2014/main" id="{89916748-7044-4B77-B1E8-12F5FA97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27790"/>
            <a:ext cx="6400800" cy="365125"/>
          </a:xfrm>
        </p:spPr>
        <p:txBody>
          <a:bodyPr numCol="4" spcCol="360000"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General</a:t>
            </a:r>
            <a:r>
              <a:rPr lang="en-US" dirty="0">
                <a:solidFill>
                  <a:schemeClr val="bg1"/>
                </a:solidFill>
              </a:rPr>
              <a:t>         Microwave Clocks  Optical Clocks  Summary &amp; Outlook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17D81C-2F83-44FD-8FE0-1BE2ACE54F0D}"/>
              </a:ext>
            </a:extLst>
          </p:cNvPr>
          <p:cNvGrpSpPr/>
          <p:nvPr/>
        </p:nvGrpSpPr>
        <p:grpSpPr>
          <a:xfrm>
            <a:off x="838200" y="2668686"/>
            <a:ext cx="3046363" cy="1562204"/>
            <a:chOff x="1027782" y="4702631"/>
            <a:chExt cx="3046363" cy="156220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12BE4D4-40DF-4ACF-BB64-D1F16F6786E5}"/>
                    </a:ext>
                  </a:extLst>
                </p:cNvPr>
                <p:cNvSpPr/>
                <p:nvPr/>
              </p:nvSpPr>
              <p:spPr>
                <a:xfrm>
                  <a:off x="1027782" y="5286618"/>
                  <a:ext cx="2983381" cy="9782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f>
                          <m:fPr>
                            <m:ctrlPr>
                              <a:rPr 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de-DE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12BE4D4-40DF-4ACF-BB64-D1F16F6786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782" y="5286618"/>
                  <a:ext cx="2983381" cy="9782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F34930-0861-4B3D-AF0A-FDCA589F3EA8}"/>
                </a:ext>
              </a:extLst>
            </p:cNvPr>
            <p:cNvSpPr/>
            <p:nvPr/>
          </p:nvSpPr>
          <p:spPr>
            <a:xfrm>
              <a:off x="1062936" y="4702631"/>
              <a:ext cx="30112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dirty="0"/>
                <a:t>C</a:t>
              </a:r>
              <a:r>
                <a:rPr lang="en-US" sz="2800" dirty="0"/>
                <a:t>lock performance </a:t>
              </a:r>
              <a:endParaRPr lang="de-DE" sz="2800" dirty="0"/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FE6CF4B-044E-40D3-BC88-82BCE00D3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69" y="1487226"/>
            <a:ext cx="6400800" cy="4325541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7792B7E3-FBDE-414F-A443-FDC027F728F9}"/>
              </a:ext>
            </a:extLst>
          </p:cNvPr>
          <p:cNvSpPr/>
          <p:nvPr/>
        </p:nvSpPr>
        <p:spPr>
          <a:xfrm>
            <a:off x="5064369" y="5818453"/>
            <a:ext cx="55956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S.A. </a:t>
            </a:r>
            <a:r>
              <a:rPr lang="en-US" sz="1100" dirty="0" err="1"/>
              <a:t>Diddams</a:t>
            </a:r>
            <a:r>
              <a:rPr lang="en-US" sz="1100" dirty="0"/>
              <a:t>, J.C. </a:t>
            </a:r>
            <a:r>
              <a:rPr lang="en-US" sz="1100" dirty="0" err="1"/>
              <a:t>Bergquist,S.R</a:t>
            </a:r>
            <a:r>
              <a:rPr lang="en-US" sz="1100" dirty="0"/>
              <a:t>. </a:t>
            </a:r>
            <a:r>
              <a:rPr lang="en-US" sz="1100" dirty="0" err="1"/>
              <a:t>Jefferts</a:t>
            </a:r>
            <a:r>
              <a:rPr lang="en-US" sz="1100" dirty="0"/>
              <a:t>, C.W. Oates. </a:t>
            </a:r>
            <a:r>
              <a:rPr lang="en-US" sz="1100" i="1" dirty="0"/>
              <a:t>Standards of Time and Frequency at the Outset of the 21st Century. </a:t>
            </a:r>
            <a:r>
              <a:rPr lang="en-US" sz="1100" dirty="0"/>
              <a:t>Science Vol 306 5700, pp. 1318-1324 (2004)</a:t>
            </a:r>
          </a:p>
        </p:txBody>
      </p:sp>
    </p:spTree>
    <p:extLst>
      <p:ext uri="{BB962C8B-B14F-4D97-AF65-F5344CB8AC3E}">
        <p14:creationId xmlns:p14="http://schemas.microsoft.com/office/powerpoint/2010/main" val="122552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7A8F-B665-4F63-AC53-8815BC53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Microwave</a:t>
            </a:r>
            <a:r>
              <a:rPr lang="de-DE" dirty="0"/>
              <a:t> Clocks – Rabi Method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D3501-3F39-45E9-8D71-96C42A876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082551" cy="103560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Rabi </a:t>
            </a:r>
            <a:r>
              <a:rPr lang="de-DE" dirty="0" err="1"/>
              <a:t>oscillations</a:t>
            </a:r>
            <a:r>
              <a:rPr lang="de-DE" dirty="0"/>
              <a:t> in </a:t>
            </a:r>
            <a:r>
              <a:rPr lang="de-DE" dirty="0" err="1"/>
              <a:t>two-state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04EA83-9C6F-41B3-8A8B-E2DF4C0E911C}"/>
              </a:ext>
            </a:extLst>
          </p:cNvPr>
          <p:cNvGrpSpPr/>
          <p:nvPr/>
        </p:nvGrpSpPr>
        <p:grpSpPr>
          <a:xfrm>
            <a:off x="8946362" y="805334"/>
            <a:ext cx="2008511" cy="2055895"/>
            <a:chOff x="8811890" y="805334"/>
            <a:chExt cx="2008511" cy="205589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3038929-2B0F-470E-A00B-C28EB77A47FE}"/>
                    </a:ext>
                  </a:extLst>
                </p:cNvPr>
                <p:cNvSpPr txBox="1"/>
                <p:nvPr/>
              </p:nvSpPr>
              <p:spPr>
                <a:xfrm>
                  <a:off x="8811890" y="2553452"/>
                  <a:ext cx="74000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3038929-2B0F-470E-A00B-C28EB77A47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1890" y="2553452"/>
                  <a:ext cx="740003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4959" t="-178000" r="-54545" b="-25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749D096-E9AF-4851-B20D-8E681B4C65F5}"/>
                    </a:ext>
                  </a:extLst>
                </p:cNvPr>
                <p:cNvSpPr txBox="1"/>
                <p:nvPr/>
              </p:nvSpPr>
              <p:spPr>
                <a:xfrm>
                  <a:off x="8811891" y="805334"/>
                  <a:ext cx="74000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749D096-E9AF-4851-B20D-8E681B4C65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1891" y="805334"/>
                  <a:ext cx="740003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4959" t="-172549" r="-54545" b="-2509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CD97322-988B-4D57-B358-422D36CACC03}"/>
                </a:ext>
              </a:extLst>
            </p:cNvPr>
            <p:cNvGrpSpPr/>
            <p:nvPr/>
          </p:nvGrpSpPr>
          <p:grpSpPr>
            <a:xfrm>
              <a:off x="9421907" y="977153"/>
              <a:ext cx="1398494" cy="1748118"/>
              <a:chOff x="9421906" y="977153"/>
              <a:chExt cx="1613647" cy="1748118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8FC392CA-FEDA-4B1F-9C11-2B38D58E87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21906" y="977153"/>
                <a:ext cx="1613647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9FAD4F7-0482-4D5A-A547-4873869374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21906" y="2725271"/>
                <a:ext cx="1613647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447E3F28-FA9F-4AE9-A1E7-868D9DBE2F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8729" y="977153"/>
                <a:ext cx="0" cy="174811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A3F995F2-92B7-4911-B874-7C093AD38D9C}"/>
                      </a:ext>
                    </a:extLst>
                  </p:cNvPr>
                  <p:cNvSpPr txBox="1"/>
                  <p:nvPr/>
                </p:nvSpPr>
                <p:spPr>
                  <a:xfrm>
                    <a:off x="10174318" y="1671269"/>
                    <a:ext cx="740003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A3F995F2-92B7-4911-B874-7C093AD38D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74318" y="1671269"/>
                    <a:ext cx="740003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773DD18D-B8BC-43B3-A6E2-DA68590B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9FA40A-F2FE-47A9-80B0-9AC025C5CA7E}"/>
                  </a:ext>
                </a:extLst>
              </p:cNvPr>
              <p:cNvSpPr txBox="1"/>
              <p:nvPr/>
            </p:nvSpPr>
            <p:spPr>
              <a:xfrm>
                <a:off x="872025" y="2949452"/>
                <a:ext cx="21146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9FA40A-F2FE-47A9-80B0-9AC025C5C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25" y="2949452"/>
                <a:ext cx="211468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4045DD63-C846-43A3-A543-56D78706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B68F25-BCC4-46E6-B781-0ADF0EC8083F}"/>
                  </a:ext>
                </a:extLst>
              </p:cNvPr>
              <p:cNvSpPr/>
              <p:nvPr/>
            </p:nvSpPr>
            <p:spPr>
              <a:xfrm>
                <a:off x="838200" y="4052764"/>
                <a:ext cx="5133136" cy="1065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spc="-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de-DE" sz="28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de-DE" sz="2800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sz="28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de-DE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de-DE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de-DE" sz="2800" b="0" i="0" smtClean="0">
                                            <a:latin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  <m:sup>
                                        <m:r>
                                          <a:rPr lang="de-DE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de-DE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de-DE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de-DE" sz="2800" b="0" i="0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p>
                                        <m:r>
                                          <a:rPr lang="de-DE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num>
                              <m:den>
                                <m:r>
                                  <a:rPr lang="de-DE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B68F25-BCC4-46E6-B781-0ADF0EC80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52764"/>
                <a:ext cx="5133136" cy="10654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817DCB-9843-464D-95C7-D8AE3E9AE0B8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83546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Footer Placeholder 9">
            <a:extLst>
              <a:ext uri="{FF2B5EF4-FFF2-40B4-BE49-F238E27FC236}">
                <a16:creationId xmlns:a16="http://schemas.microsoft.com/office/drawing/2014/main" id="{99333C19-649D-4497-A7B9-022595B3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27790"/>
            <a:ext cx="6400800" cy="365125"/>
          </a:xfrm>
        </p:spPr>
        <p:txBody>
          <a:bodyPr numCol="4" spcCol="360000"/>
          <a:lstStyle/>
          <a:p>
            <a:r>
              <a:rPr lang="en-US" dirty="0">
                <a:solidFill>
                  <a:schemeClr val="bg1"/>
                </a:solidFill>
              </a:rPr>
              <a:t>General        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Microwave Clocks  </a:t>
            </a:r>
            <a:r>
              <a:rPr lang="en-US" dirty="0">
                <a:solidFill>
                  <a:schemeClr val="bg1"/>
                </a:solidFill>
              </a:rPr>
              <a:t>Optical Clocks  Summary &amp; Outlook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D0052E4-BD71-48C9-B524-281D36ED77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36" y="2896021"/>
            <a:ext cx="5290452" cy="32556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676F0B3-3878-459A-AA20-E2FBE96E16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36" y="2896020"/>
            <a:ext cx="5290453" cy="32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7A8F-B665-4F63-AC53-8815BC53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Microwave</a:t>
            </a:r>
            <a:r>
              <a:rPr lang="de-DE" dirty="0"/>
              <a:t> Clocks – Rabi Method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D3501-3F39-45E9-8D71-96C42A876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48460"/>
            <a:ext cx="10515600" cy="1934413"/>
          </a:xfrm>
        </p:spPr>
        <p:txBody>
          <a:bodyPr>
            <a:normAutofit/>
          </a:bodyPr>
          <a:lstStyle/>
          <a:p>
            <a:r>
              <a:rPr lang="de-DE" sz="2400" dirty="0" err="1"/>
              <a:t>Used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measures</a:t>
            </a:r>
            <a:r>
              <a:rPr lang="de-DE" sz="2400" dirty="0"/>
              <a:t> </a:t>
            </a:r>
            <a:r>
              <a:rPr lang="de-DE" sz="2400" dirty="0" err="1"/>
              <a:t>nuclear</a:t>
            </a:r>
            <a:r>
              <a:rPr lang="de-DE" sz="2400" dirty="0"/>
              <a:t> </a:t>
            </a:r>
            <a:r>
              <a:rPr lang="de-DE" sz="2400" dirty="0" err="1"/>
              <a:t>magnetic</a:t>
            </a:r>
            <a:r>
              <a:rPr lang="de-DE" sz="2400" dirty="0"/>
              <a:t> </a:t>
            </a:r>
            <a:r>
              <a:rPr lang="de-DE" sz="2400" dirty="0" err="1"/>
              <a:t>moments</a:t>
            </a:r>
            <a:endParaRPr lang="de-DE" sz="2400" dirty="0"/>
          </a:p>
          <a:p>
            <a:r>
              <a:rPr lang="de-DE" sz="2400" dirty="0"/>
              <a:t>Resolution limited </a:t>
            </a:r>
            <a:r>
              <a:rPr lang="de-DE" sz="2400" dirty="0" err="1"/>
              <a:t>by</a:t>
            </a:r>
            <a:r>
              <a:rPr lang="de-DE" sz="2400" dirty="0"/>
              <a:t> E-t-</a:t>
            </a:r>
            <a:r>
              <a:rPr lang="de-DE" sz="2400" dirty="0" err="1"/>
              <a:t>uncertainty</a:t>
            </a:r>
            <a:r>
              <a:rPr lang="de-DE" sz="2400" dirty="0"/>
              <a:t> </a:t>
            </a:r>
          </a:p>
          <a:p>
            <a:r>
              <a:rPr lang="de-DE" sz="2400" dirty="0"/>
              <a:t>Problems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making</a:t>
            </a:r>
            <a:r>
              <a:rPr lang="de-DE" sz="2400" dirty="0"/>
              <a:t> T </a:t>
            </a:r>
            <a:r>
              <a:rPr lang="de-DE" sz="2400" dirty="0" err="1"/>
              <a:t>very</a:t>
            </a:r>
            <a:r>
              <a:rPr lang="de-DE" sz="2400" dirty="0"/>
              <a:t> large → </a:t>
            </a:r>
            <a:r>
              <a:rPr lang="de-DE" sz="2400" dirty="0" err="1"/>
              <a:t>other</a:t>
            </a:r>
            <a:r>
              <a:rPr lang="de-DE" sz="2400" dirty="0"/>
              <a:t> </a:t>
            </a:r>
            <a:r>
              <a:rPr lang="de-DE" sz="2400" dirty="0" err="1"/>
              <a:t>solution</a:t>
            </a:r>
            <a:r>
              <a:rPr lang="de-DE" sz="2400" dirty="0"/>
              <a:t> </a:t>
            </a:r>
            <a:endParaRPr lang="en-US" sz="2400" dirty="0"/>
          </a:p>
          <a:p>
            <a:endParaRPr lang="de-DE" dirty="0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3C7E54E7-D488-4858-82EC-46724C64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7</a:t>
            </a:fld>
            <a:endParaRPr lang="en-US"/>
          </a:p>
        </p:txBody>
      </p:sp>
      <p:sp>
        <p:nvSpPr>
          <p:cNvPr id="43" name="Date Placeholder 42">
            <a:extLst>
              <a:ext uri="{FF2B5EF4-FFF2-40B4-BE49-F238E27FC236}">
                <a16:creationId xmlns:a16="http://schemas.microsoft.com/office/drawing/2014/main" id="{474C6CC0-36CD-4F0A-AB15-B23FD4A4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CD2AC5-1FEE-414D-9C2C-DBE1127BD4CA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83546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AB72724-8965-40DA-B94F-007BB694816A}"/>
              </a:ext>
            </a:extLst>
          </p:cNvPr>
          <p:cNvCxnSpPr>
            <a:cxnSpLocks/>
          </p:cNvCxnSpPr>
          <p:nvPr/>
        </p:nvCxnSpPr>
        <p:spPr>
          <a:xfrm>
            <a:off x="4383899" y="2747683"/>
            <a:ext cx="3796474" cy="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A150B67-09AB-4193-929D-39B2194B4ADA}"/>
              </a:ext>
            </a:extLst>
          </p:cNvPr>
          <p:cNvCxnSpPr>
            <a:cxnSpLocks/>
          </p:cNvCxnSpPr>
          <p:nvPr/>
        </p:nvCxnSpPr>
        <p:spPr>
          <a:xfrm>
            <a:off x="7772400" y="2747684"/>
            <a:ext cx="1394013" cy="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6EE130A-FD98-46ED-AE69-F3A1090B6C9D}"/>
              </a:ext>
            </a:extLst>
          </p:cNvPr>
          <p:cNvSpPr/>
          <p:nvPr/>
        </p:nvSpPr>
        <p:spPr>
          <a:xfrm>
            <a:off x="3187270" y="2232211"/>
            <a:ext cx="1452437" cy="1030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State </a:t>
            </a:r>
            <a:r>
              <a:rPr lang="de-DE" dirty="0" err="1"/>
              <a:t>selector</a:t>
            </a:r>
            <a:endParaRPr lang="en-US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47C66B2-9996-4708-A6B7-3534031D9986}"/>
              </a:ext>
            </a:extLst>
          </p:cNvPr>
          <p:cNvSpPr/>
          <p:nvPr/>
        </p:nvSpPr>
        <p:spPr>
          <a:xfrm>
            <a:off x="8887187" y="2232213"/>
            <a:ext cx="1500554" cy="1030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State </a:t>
            </a:r>
            <a:r>
              <a:rPr lang="de-DE" dirty="0" err="1"/>
              <a:t>dependent</a:t>
            </a:r>
            <a:r>
              <a:rPr lang="de-DE" dirty="0"/>
              <a:t> </a:t>
            </a:r>
            <a:r>
              <a:rPr lang="de-DE" dirty="0" err="1"/>
              <a:t>detector</a:t>
            </a:r>
            <a:endParaRPr lang="en-US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35C1760-F70F-4743-9D42-6CFD03263462}"/>
              </a:ext>
            </a:extLst>
          </p:cNvPr>
          <p:cNvCxnSpPr>
            <a:cxnSpLocks/>
          </p:cNvCxnSpPr>
          <p:nvPr/>
        </p:nvCxnSpPr>
        <p:spPr>
          <a:xfrm>
            <a:off x="1797425" y="2747682"/>
            <a:ext cx="1389846" cy="1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ight Brace 53">
            <a:extLst>
              <a:ext uri="{FF2B5EF4-FFF2-40B4-BE49-F238E27FC236}">
                <a16:creationId xmlns:a16="http://schemas.microsoft.com/office/drawing/2014/main" id="{A1C10C3C-74E6-43A1-A36A-DCF004175C0B}"/>
              </a:ext>
            </a:extLst>
          </p:cNvPr>
          <p:cNvSpPr/>
          <p:nvPr/>
        </p:nvSpPr>
        <p:spPr>
          <a:xfrm rot="5400000">
            <a:off x="6656293" y="2463521"/>
            <a:ext cx="215153" cy="2581836"/>
          </a:xfrm>
          <a:prstGeom prst="rightBrace">
            <a:avLst>
              <a:gd name="adj1" fmla="val 30845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84C841-5806-4F16-8FC7-74BC611FA5BF}"/>
              </a:ext>
            </a:extLst>
          </p:cNvPr>
          <p:cNvSpPr txBox="1"/>
          <p:nvPr/>
        </p:nvSpPr>
        <p:spPr>
          <a:xfrm>
            <a:off x="6596197" y="3926858"/>
            <a:ext cx="33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9D6B38-FEE3-40D5-BD9C-C9113813C87E}"/>
              </a:ext>
            </a:extLst>
          </p:cNvPr>
          <p:cNvSpPr txBox="1"/>
          <p:nvPr/>
        </p:nvSpPr>
        <p:spPr>
          <a:xfrm>
            <a:off x="2330981" y="2378349"/>
            <a:ext cx="71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beam</a:t>
            </a:r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4FCD7A0-9795-4136-A183-4D654D9DEA65}"/>
              </a:ext>
            </a:extLst>
          </p:cNvPr>
          <p:cNvCxnSpPr>
            <a:cxnSpLocks/>
          </p:cNvCxnSpPr>
          <p:nvPr/>
        </p:nvCxnSpPr>
        <p:spPr>
          <a:xfrm>
            <a:off x="2214598" y="2079813"/>
            <a:ext cx="0" cy="6006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FAF4094-D6CF-45C1-B29A-FF3862AA130C}"/>
              </a:ext>
            </a:extLst>
          </p:cNvPr>
          <p:cNvCxnSpPr>
            <a:cxnSpLocks/>
          </p:cNvCxnSpPr>
          <p:nvPr/>
        </p:nvCxnSpPr>
        <p:spPr>
          <a:xfrm>
            <a:off x="2214598" y="2814918"/>
            <a:ext cx="0" cy="6006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34C156-5282-4B3C-A574-30D1EFAB4AA0}"/>
              </a:ext>
            </a:extLst>
          </p:cNvPr>
          <p:cNvSpPr/>
          <p:nvPr/>
        </p:nvSpPr>
        <p:spPr>
          <a:xfrm>
            <a:off x="5472951" y="1999128"/>
            <a:ext cx="2581828" cy="14971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Interaction </a:t>
            </a:r>
            <a:r>
              <a:rPr lang="de-DE" dirty="0" err="1"/>
              <a:t>zone</a:t>
            </a:r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07AD862-761B-4ECC-BACB-37010CC787F8}"/>
              </a:ext>
            </a:extLst>
          </p:cNvPr>
          <p:cNvSpPr/>
          <p:nvPr/>
        </p:nvSpPr>
        <p:spPr>
          <a:xfrm>
            <a:off x="956985" y="2494429"/>
            <a:ext cx="1004047" cy="5065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oven</a:t>
            </a:r>
            <a:endParaRPr lang="en-US" dirty="0"/>
          </a:p>
        </p:txBody>
      </p:sp>
      <p:sp>
        <p:nvSpPr>
          <p:cNvPr id="66" name="Footer Placeholder 9">
            <a:extLst>
              <a:ext uri="{FF2B5EF4-FFF2-40B4-BE49-F238E27FC236}">
                <a16:creationId xmlns:a16="http://schemas.microsoft.com/office/drawing/2014/main" id="{8E377542-22EB-4966-85E0-CB8A5CDB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27790"/>
            <a:ext cx="6400800" cy="365125"/>
          </a:xfrm>
        </p:spPr>
        <p:txBody>
          <a:bodyPr numCol="4" spcCol="360000"/>
          <a:lstStyle/>
          <a:p>
            <a:r>
              <a:rPr lang="en-US" dirty="0">
                <a:solidFill>
                  <a:schemeClr val="bg1"/>
                </a:solidFill>
              </a:rPr>
              <a:t>General        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Microwave Clocks  </a:t>
            </a:r>
            <a:r>
              <a:rPr lang="en-US" dirty="0">
                <a:solidFill>
                  <a:schemeClr val="bg1"/>
                </a:solidFill>
              </a:rPr>
              <a:t>Optical Clocks  Summary &amp; Outlook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6B9DBD59-FFE0-4222-8454-9BA4A878F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0" b="12000"/>
          <a:stretch/>
        </p:blipFill>
        <p:spPr>
          <a:xfrm>
            <a:off x="8180373" y="3646862"/>
            <a:ext cx="3779844" cy="22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7A8F-B665-4F63-AC53-8815BC53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Microwave</a:t>
            </a:r>
            <a:r>
              <a:rPr lang="de-DE" dirty="0"/>
              <a:t> Clocks – Ramsey </a:t>
            </a:r>
            <a:r>
              <a:rPr lang="de-DE" dirty="0" err="1"/>
              <a:t>Interferometry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D3501-3F39-45E9-8D71-96C42A876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53365"/>
            <a:ext cx="10515600" cy="1723597"/>
          </a:xfrm>
        </p:spPr>
        <p:txBody>
          <a:bodyPr>
            <a:normAutofit/>
          </a:bodyPr>
          <a:lstStyle/>
          <a:p>
            <a:pPr marL="358775" indent="-358775" defTabSz="673100">
              <a:buFont typeface="+mj-lt"/>
              <a:buAutoNum type="arabicParenR"/>
            </a:pPr>
            <a:r>
              <a:rPr lang="el-GR" sz="2400" dirty="0"/>
              <a:t>π</a:t>
            </a:r>
            <a:r>
              <a:rPr lang="de-DE" sz="2400" dirty="0"/>
              <a:t>/2</a:t>
            </a:r>
            <a:r>
              <a:rPr lang="en-US" sz="2400" dirty="0"/>
              <a:t>-pulse:	superposition state from pure state</a:t>
            </a:r>
          </a:p>
          <a:p>
            <a:pPr marL="358775" indent="-358775" defTabSz="673100">
              <a:buFont typeface="+mj-lt"/>
              <a:buAutoNum type="arabicParenR"/>
            </a:pPr>
            <a:r>
              <a:rPr lang="de-DE" sz="2400" dirty="0"/>
              <a:t>P</a:t>
            </a:r>
            <a:r>
              <a:rPr lang="en-US" sz="2400" dirty="0" err="1"/>
              <a:t>ropagation</a:t>
            </a:r>
            <a:r>
              <a:rPr lang="en-US" sz="2400" dirty="0"/>
              <a:t>:	accumulate phase according to detuning</a:t>
            </a:r>
          </a:p>
          <a:p>
            <a:pPr marL="358775" indent="-358775" defTabSz="673100">
              <a:buFont typeface="+mj-lt"/>
              <a:buAutoNum type="arabicParenR"/>
            </a:pPr>
            <a:r>
              <a:rPr lang="el-GR" sz="2400" dirty="0"/>
              <a:t>π</a:t>
            </a:r>
            <a:r>
              <a:rPr lang="de-DE" sz="2400" dirty="0"/>
              <a:t>/2</a:t>
            </a:r>
            <a:r>
              <a:rPr lang="en-US" sz="2400" dirty="0"/>
              <a:t>-pulse:	outcome depending on phase</a:t>
            </a:r>
            <a:endParaRPr lang="de-DE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D158AB-8CA3-4BFA-997C-CED1A2C9F673}"/>
              </a:ext>
            </a:extLst>
          </p:cNvPr>
          <p:cNvCxnSpPr>
            <a:cxnSpLocks/>
          </p:cNvCxnSpPr>
          <p:nvPr/>
        </p:nvCxnSpPr>
        <p:spPr>
          <a:xfrm>
            <a:off x="4383899" y="2747683"/>
            <a:ext cx="3796474" cy="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5CF1DE-E7C4-4E85-B645-E80D4EBA5305}"/>
              </a:ext>
            </a:extLst>
          </p:cNvPr>
          <p:cNvCxnSpPr>
            <a:cxnSpLocks/>
          </p:cNvCxnSpPr>
          <p:nvPr/>
        </p:nvCxnSpPr>
        <p:spPr>
          <a:xfrm>
            <a:off x="7772400" y="2747684"/>
            <a:ext cx="1394013" cy="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E7868D-20CF-4AE5-B193-8496A9D8AFF8}"/>
              </a:ext>
            </a:extLst>
          </p:cNvPr>
          <p:cNvSpPr/>
          <p:nvPr/>
        </p:nvSpPr>
        <p:spPr>
          <a:xfrm>
            <a:off x="3187270" y="2232211"/>
            <a:ext cx="1452437" cy="1030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State </a:t>
            </a:r>
            <a:r>
              <a:rPr lang="de-DE" dirty="0" err="1"/>
              <a:t>selector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C0AE5E-0275-4DE7-A553-BCC97B721430}"/>
              </a:ext>
            </a:extLst>
          </p:cNvPr>
          <p:cNvSpPr/>
          <p:nvPr/>
        </p:nvSpPr>
        <p:spPr>
          <a:xfrm>
            <a:off x="8887187" y="2232213"/>
            <a:ext cx="1500554" cy="1030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State </a:t>
            </a:r>
            <a:r>
              <a:rPr lang="de-DE" dirty="0" err="1"/>
              <a:t>dependent</a:t>
            </a:r>
            <a:r>
              <a:rPr lang="de-DE" dirty="0"/>
              <a:t> </a:t>
            </a:r>
            <a:r>
              <a:rPr lang="de-DE" dirty="0" err="1"/>
              <a:t>detector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D36E09-DB87-42B6-8D3C-3583701A6E8D}"/>
              </a:ext>
            </a:extLst>
          </p:cNvPr>
          <p:cNvCxnSpPr>
            <a:cxnSpLocks/>
          </p:cNvCxnSpPr>
          <p:nvPr/>
        </p:nvCxnSpPr>
        <p:spPr>
          <a:xfrm>
            <a:off x="1797425" y="2747682"/>
            <a:ext cx="1389846" cy="1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ight Brace 10">
            <a:extLst>
              <a:ext uri="{FF2B5EF4-FFF2-40B4-BE49-F238E27FC236}">
                <a16:creationId xmlns:a16="http://schemas.microsoft.com/office/drawing/2014/main" id="{7F6DEB86-323D-4B5C-9B3B-A138943E7FED}"/>
              </a:ext>
            </a:extLst>
          </p:cNvPr>
          <p:cNvSpPr/>
          <p:nvPr/>
        </p:nvSpPr>
        <p:spPr>
          <a:xfrm rot="5400000">
            <a:off x="6656293" y="2463521"/>
            <a:ext cx="215153" cy="2581836"/>
          </a:xfrm>
          <a:prstGeom prst="rightBrace">
            <a:avLst>
              <a:gd name="adj1" fmla="val 30845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D11B9-84B3-4130-8A46-202429C0F563}"/>
              </a:ext>
            </a:extLst>
          </p:cNvPr>
          <p:cNvSpPr txBox="1"/>
          <p:nvPr/>
        </p:nvSpPr>
        <p:spPr>
          <a:xfrm>
            <a:off x="6596197" y="3926858"/>
            <a:ext cx="33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CDB16-E2E0-493C-8B79-5B2CC2F22A6D}"/>
              </a:ext>
            </a:extLst>
          </p:cNvPr>
          <p:cNvSpPr txBox="1"/>
          <p:nvPr/>
        </p:nvSpPr>
        <p:spPr>
          <a:xfrm>
            <a:off x="2330981" y="2378349"/>
            <a:ext cx="71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beam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4EB25D-34F8-4A4C-B637-F9151499565F}"/>
              </a:ext>
            </a:extLst>
          </p:cNvPr>
          <p:cNvCxnSpPr>
            <a:cxnSpLocks/>
          </p:cNvCxnSpPr>
          <p:nvPr/>
        </p:nvCxnSpPr>
        <p:spPr>
          <a:xfrm>
            <a:off x="2214598" y="2079813"/>
            <a:ext cx="0" cy="6006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3A690A-237A-44E2-9741-90A1BCBFA237}"/>
              </a:ext>
            </a:extLst>
          </p:cNvPr>
          <p:cNvCxnSpPr>
            <a:cxnSpLocks/>
          </p:cNvCxnSpPr>
          <p:nvPr/>
        </p:nvCxnSpPr>
        <p:spPr>
          <a:xfrm>
            <a:off x="2214598" y="2814918"/>
            <a:ext cx="0" cy="6006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C42D0B8-4A75-4D73-AE0E-57022B9AD9B4}"/>
                  </a:ext>
                </a:extLst>
              </p:cNvPr>
              <p:cNvSpPr/>
              <p:nvPr/>
            </p:nvSpPr>
            <p:spPr>
              <a:xfrm>
                <a:off x="5161430" y="1999136"/>
                <a:ext cx="623045" cy="1497101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IZ 1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C42D0B8-4A75-4D73-AE0E-57022B9AD9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430" y="1999136"/>
                <a:ext cx="623045" cy="14971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BA26F9AC-73F7-49D1-A907-16D671B145AB}"/>
                  </a:ext>
                </a:extLst>
              </p:cNvPr>
              <p:cNvSpPr/>
              <p:nvPr/>
            </p:nvSpPr>
            <p:spPr>
              <a:xfrm>
                <a:off x="7743267" y="1999131"/>
                <a:ext cx="623045" cy="149710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IZ 2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BA26F9AC-73F7-49D1-A907-16D671B14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267" y="1999131"/>
                <a:ext cx="623045" cy="149710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FE00691B-F322-4A8E-9D51-6E2FE2B0952A}"/>
              </a:ext>
            </a:extLst>
          </p:cNvPr>
          <p:cNvSpPr txBox="1"/>
          <p:nvPr/>
        </p:nvSpPr>
        <p:spPr>
          <a:xfrm>
            <a:off x="5302872" y="157285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1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7C1ADE-6D44-4A9A-8A58-F14DDB965578}"/>
              </a:ext>
            </a:extLst>
          </p:cNvPr>
          <p:cNvSpPr txBox="1"/>
          <p:nvPr/>
        </p:nvSpPr>
        <p:spPr>
          <a:xfrm>
            <a:off x="7884709" y="157285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3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C45249-6C7F-4961-951C-97C18EF06A54}"/>
              </a:ext>
            </a:extLst>
          </p:cNvPr>
          <p:cNvSpPr txBox="1"/>
          <p:nvPr/>
        </p:nvSpPr>
        <p:spPr>
          <a:xfrm>
            <a:off x="6591387" y="157285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2</a:t>
            </a: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13D71B9F-2F1E-4C32-AFBF-50830DE6B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8</a:t>
            </a:fld>
            <a:endParaRPr lang="en-US"/>
          </a:p>
        </p:txBody>
      </p:sp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826CADB2-9EAB-4CD8-B862-AACBB2BA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8E6B86-2642-4D73-B7C1-C263C4F81244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98786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082A100-0789-479E-94FC-9257CEA49070}"/>
              </a:ext>
            </a:extLst>
          </p:cNvPr>
          <p:cNvSpPr/>
          <p:nvPr/>
        </p:nvSpPr>
        <p:spPr>
          <a:xfrm>
            <a:off x="956985" y="2494429"/>
            <a:ext cx="1004047" cy="5065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oven</a:t>
            </a:r>
            <a:endParaRPr lang="en-US" dirty="0"/>
          </a:p>
        </p:txBody>
      </p:sp>
      <p:sp>
        <p:nvSpPr>
          <p:cNvPr id="42" name="Footer Placeholder 9">
            <a:extLst>
              <a:ext uri="{FF2B5EF4-FFF2-40B4-BE49-F238E27FC236}">
                <a16:creationId xmlns:a16="http://schemas.microsoft.com/office/drawing/2014/main" id="{48723B27-84CF-45F5-9747-7F22B78D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27790"/>
            <a:ext cx="6400800" cy="365125"/>
          </a:xfrm>
        </p:spPr>
        <p:txBody>
          <a:bodyPr numCol="4" spcCol="360000"/>
          <a:lstStyle/>
          <a:p>
            <a:r>
              <a:rPr lang="en-US" dirty="0">
                <a:solidFill>
                  <a:schemeClr val="bg1"/>
                </a:solidFill>
              </a:rPr>
              <a:t>General        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Microwave Clocks  </a:t>
            </a:r>
            <a:r>
              <a:rPr lang="en-US" dirty="0">
                <a:solidFill>
                  <a:schemeClr val="bg1"/>
                </a:solidFill>
              </a:rPr>
              <a:t>Optical Clocks  Summary &amp; Outlook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096B339-4BC1-48F9-9765-D56E6BC05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67" y="3646862"/>
            <a:ext cx="3827051" cy="235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7A8F-B665-4F63-AC53-8815BC53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Microwave</a:t>
            </a:r>
            <a:r>
              <a:rPr lang="de-DE" dirty="0"/>
              <a:t> Clocks – Ramsey </a:t>
            </a:r>
            <a:r>
              <a:rPr lang="de-DE" dirty="0" err="1"/>
              <a:t>Interferometry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B138A-8A89-4256-84AD-50891AAB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5AD3-5337-4D23-945D-BCE550933D04}" type="slidenum">
              <a:rPr lang="en-US" smtClean="0"/>
              <a:t>9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FE386A-AEAE-470F-A617-76D3D13B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9.11.21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4845D5-85DC-47F6-93C4-93E364A5A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33" y="1604954"/>
            <a:ext cx="4572009" cy="457200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C9B1A9-1C1C-49C2-A2F6-54CC89B82E57}"/>
              </a:ext>
            </a:extLst>
          </p:cNvPr>
          <p:cNvCxnSpPr>
            <a:cxnSpLocks/>
          </p:cNvCxnSpPr>
          <p:nvPr/>
        </p:nvCxnSpPr>
        <p:spPr>
          <a:xfrm flipV="1">
            <a:off x="3988869" y="2232086"/>
            <a:ext cx="0" cy="159305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B56A6C-C81F-4FFD-9260-0E6DA12207A9}"/>
              </a:ext>
            </a:extLst>
          </p:cNvPr>
          <p:cNvCxnSpPr>
            <a:cxnSpLocks/>
          </p:cNvCxnSpPr>
          <p:nvPr/>
        </p:nvCxnSpPr>
        <p:spPr>
          <a:xfrm flipH="1">
            <a:off x="2252510" y="3825142"/>
            <a:ext cx="1728866" cy="26230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9063D5-7640-4D3F-85F4-5EFE00684D4C}"/>
              </a:ext>
            </a:extLst>
          </p:cNvPr>
          <p:cNvCxnSpPr>
            <a:cxnSpLocks/>
          </p:cNvCxnSpPr>
          <p:nvPr/>
        </p:nvCxnSpPr>
        <p:spPr>
          <a:xfrm flipH="1">
            <a:off x="3152521" y="3825142"/>
            <a:ext cx="836347" cy="108890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0DB600-CD91-441B-9875-76130C7D85B9}"/>
              </a:ext>
            </a:extLst>
          </p:cNvPr>
          <p:cNvCxnSpPr>
            <a:cxnSpLocks/>
          </p:cNvCxnSpPr>
          <p:nvPr/>
        </p:nvCxnSpPr>
        <p:spPr>
          <a:xfrm flipH="1">
            <a:off x="3056356" y="3825142"/>
            <a:ext cx="932515" cy="80775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454614-AA55-45CA-92CF-3321E467354D}"/>
              </a:ext>
            </a:extLst>
          </p:cNvPr>
          <p:cNvCxnSpPr>
            <a:cxnSpLocks/>
          </p:cNvCxnSpPr>
          <p:nvPr/>
        </p:nvCxnSpPr>
        <p:spPr>
          <a:xfrm>
            <a:off x="3988869" y="3800881"/>
            <a:ext cx="0" cy="149404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6" name="Content Placeholder 4">
            <a:extLst>
              <a:ext uri="{FF2B5EF4-FFF2-40B4-BE49-F238E27FC236}">
                <a16:creationId xmlns:a16="http://schemas.microsoft.com/office/drawing/2014/main" id="{FCE6F69D-82ED-46D1-97AD-978CFF373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84" y="2169473"/>
            <a:ext cx="4480885" cy="2986090"/>
          </a:xfr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842043F-F03B-4C7C-9309-986AD29F5120}"/>
              </a:ext>
            </a:extLst>
          </p:cNvPr>
          <p:cNvCxnSpPr>
            <a:cxnSpLocks/>
          </p:cNvCxnSpPr>
          <p:nvPr/>
        </p:nvCxnSpPr>
        <p:spPr>
          <a:xfrm>
            <a:off x="0" y="1266095"/>
            <a:ext cx="98786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6070017C-E408-4BF1-A5B0-FFC9DAC06E35}"/>
              </a:ext>
            </a:extLst>
          </p:cNvPr>
          <p:cNvSpPr/>
          <p:nvPr/>
        </p:nvSpPr>
        <p:spPr>
          <a:xfrm>
            <a:off x="6914916" y="5532775"/>
            <a:ext cx="40100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[By Geek3 - Own work, CC BY 3.0, https://commons.wikimedia.org/w/index.php?curid=35518170]</a:t>
            </a:r>
          </a:p>
        </p:txBody>
      </p:sp>
      <p:sp>
        <p:nvSpPr>
          <p:cNvPr id="53" name="Footer Placeholder 9">
            <a:extLst>
              <a:ext uri="{FF2B5EF4-FFF2-40B4-BE49-F238E27FC236}">
                <a16:creationId xmlns:a16="http://schemas.microsoft.com/office/drawing/2014/main" id="{CBA00C5B-E8A9-4F0D-91D5-FE9B7B70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27790"/>
            <a:ext cx="6400800" cy="365125"/>
          </a:xfrm>
        </p:spPr>
        <p:txBody>
          <a:bodyPr numCol="4" spcCol="360000"/>
          <a:lstStyle/>
          <a:p>
            <a:r>
              <a:rPr lang="en-US" dirty="0">
                <a:solidFill>
                  <a:schemeClr val="bg1"/>
                </a:solidFill>
              </a:rPr>
              <a:t>General        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Microwave Clocks  </a:t>
            </a:r>
            <a:r>
              <a:rPr lang="en-US" dirty="0">
                <a:solidFill>
                  <a:schemeClr val="bg1"/>
                </a:solidFill>
              </a:rPr>
              <a:t>Optical Clocks  Summary &amp; Outlook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10D00B3-D1CF-49EC-B68F-454EAAB945D4}"/>
                  </a:ext>
                </a:extLst>
              </p:cNvPr>
              <p:cNvSpPr txBox="1"/>
              <p:nvPr/>
            </p:nvSpPr>
            <p:spPr>
              <a:xfrm>
                <a:off x="8372083" y="5122755"/>
                <a:ext cx="10956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/>
                  <a:t>detuning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10D00B3-D1CF-49EC-B68F-454EAAB94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083" y="5122755"/>
                <a:ext cx="1095685" cy="338554"/>
              </a:xfrm>
              <a:prstGeom prst="rect">
                <a:avLst/>
              </a:prstGeom>
              <a:blipFill>
                <a:blip r:embed="rId5"/>
                <a:stretch>
                  <a:fillRect l="-2778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6D0F201-CD93-4E7D-B766-B06CBBC813C1}"/>
                  </a:ext>
                </a:extLst>
              </p:cNvPr>
              <p:cNvSpPr txBox="1"/>
              <p:nvPr/>
            </p:nvSpPr>
            <p:spPr>
              <a:xfrm rot="16200000">
                <a:off x="5788093" y="3493240"/>
                <a:ext cx="1539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/>
                  <a:t>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→1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6D0F201-CD93-4E7D-B766-B06CBBC81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788093" y="3493240"/>
                <a:ext cx="1539973" cy="338554"/>
              </a:xfrm>
              <a:prstGeom prst="rect">
                <a:avLst/>
              </a:prstGeom>
              <a:blipFill>
                <a:blip r:embed="rId6"/>
                <a:stretch>
                  <a:fillRect l="-5357" r="-21429" b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77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2707</Words>
  <Application>Microsoft Office PowerPoint</Application>
  <PresentationFormat>Widescreen</PresentationFormat>
  <Paragraphs>413</Paragraphs>
  <Slides>25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Symbol</vt:lpstr>
      <vt:lpstr>Tahoma</vt:lpstr>
      <vt:lpstr>Office Theme</vt:lpstr>
      <vt:lpstr>Atomic Clocks</vt:lpstr>
      <vt:lpstr>Contents</vt:lpstr>
      <vt:lpstr>Clocks in General</vt:lpstr>
      <vt:lpstr>Clocks in General</vt:lpstr>
      <vt:lpstr>Clocks in General</vt:lpstr>
      <vt:lpstr>Microwave Clocks – Rabi Method</vt:lpstr>
      <vt:lpstr>Microwave Clocks – Rabi Method</vt:lpstr>
      <vt:lpstr>Microwave Clocks – Ramsey Interferometry</vt:lpstr>
      <vt:lpstr>Microwave Clocks – Ramsey Interferometry</vt:lpstr>
      <vt:lpstr>Microwave Clocks – Ramsey Interferometry</vt:lpstr>
      <vt:lpstr>Microwave Clocks – Caesium Fountain</vt:lpstr>
      <vt:lpstr>Microwave Clocks – Caesium Fountain</vt:lpstr>
      <vt:lpstr>Optical Clocks</vt:lpstr>
      <vt:lpstr>Optical Clocks – Frequency Comb </vt:lpstr>
      <vt:lpstr>Optical Clocks – Frequency Comb </vt:lpstr>
      <vt:lpstr>Optical Clocks – Single Ion Clocks</vt:lpstr>
      <vt:lpstr>Summary</vt:lpstr>
      <vt:lpstr>Outlook </vt:lpstr>
      <vt:lpstr>Thank you  for your attention</vt:lpstr>
      <vt:lpstr>References</vt:lpstr>
      <vt:lpstr>Microwave Clocks – Rabi Method</vt:lpstr>
      <vt:lpstr>Microwave Clocks – Ramsey Interferometry</vt:lpstr>
      <vt:lpstr>Microwave Clocks – Ramsey Interferometry</vt:lpstr>
      <vt:lpstr>Optical Clocks – Single Ion Clocks</vt:lpstr>
      <vt:lpstr>Main errors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Clocks</dc:title>
  <dc:creator>volk</dc:creator>
  <cp:lastModifiedBy>volk</cp:lastModifiedBy>
  <cp:revision>148</cp:revision>
  <dcterms:created xsi:type="dcterms:W3CDTF">2021-11-01T09:33:20Z</dcterms:created>
  <dcterms:modified xsi:type="dcterms:W3CDTF">2021-11-11T11:02:32Z</dcterms:modified>
</cp:coreProperties>
</file>