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A056-154D-48E5-ACF7-5ECDFE2A4D68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7A56C-C26D-47FB-9F45-94AD28A089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23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2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1877 </a:t>
            </a:r>
            <a:r>
              <a:rPr lang="de-DE" dirty="0" err="1"/>
              <a:t>first</a:t>
            </a:r>
            <a:r>
              <a:rPr lang="de-DE" dirty="0"/>
              <a:t> Fog </a:t>
            </a:r>
            <a:r>
              <a:rPr lang="de-DE" dirty="0" err="1"/>
              <a:t>of</a:t>
            </a:r>
            <a:r>
              <a:rPr lang="de-DE" dirty="0"/>
              <a:t> O</a:t>
            </a:r>
            <a:r>
              <a:rPr lang="de-DE" baseline="-25000" dirty="0"/>
              <a:t>2</a:t>
            </a:r>
          </a:p>
          <a:p>
            <a:r>
              <a:rPr lang="de-DE" dirty="0" err="1"/>
              <a:t>Usable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04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Often used for precooling</a:t>
            </a:r>
          </a:p>
          <a:p>
            <a:r>
              <a:rPr lang="en-GB" noProof="0" dirty="0"/>
              <a:t>Kappa=5/3 monoatomic gas</a:t>
            </a:r>
          </a:p>
          <a:p>
            <a:r>
              <a:rPr lang="en-GB" noProof="0" dirty="0"/>
              <a:t>Kappa= 7/5 diatomic gas</a:t>
            </a:r>
          </a:p>
          <a:p>
            <a:r>
              <a:rPr lang="en-GB" noProof="0" dirty="0"/>
              <a:t>Often multistage configuration</a:t>
            </a:r>
          </a:p>
          <a:p>
            <a:r>
              <a:rPr lang="en-GB" noProof="0" dirty="0"/>
              <a:t>Problems: expanding gas drives a slightly braked turbine (lubricating)</a:t>
            </a:r>
          </a:p>
          <a:p>
            <a:r>
              <a:rPr lang="en-GB" noProof="0" dirty="0"/>
              <a:t>Counterflow exchanger not impede gas flow but very large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42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Constant </a:t>
            </a:r>
            <a:r>
              <a:rPr lang="de-DE" dirty="0" err="1"/>
              <a:t>enthalpie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work,H1= H2</a:t>
            </a:r>
          </a:p>
          <a:p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dependend</a:t>
            </a:r>
            <a:endParaRPr lang="de-DE" dirty="0"/>
          </a:p>
          <a:p>
            <a:endParaRPr lang="de-DE" dirty="0"/>
          </a:p>
          <a:p>
            <a:r>
              <a:rPr lang="de-DE" dirty="0"/>
              <a:t>Joule Thomson </a:t>
            </a:r>
            <a:r>
              <a:rPr lang="de-DE" dirty="0" err="1"/>
              <a:t>koefficient</a:t>
            </a:r>
            <a:r>
              <a:rPr lang="de-DE" dirty="0"/>
              <a:t> &gt; 0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cooling</a:t>
            </a:r>
            <a:endParaRPr lang="de-DE" dirty="0"/>
          </a:p>
          <a:p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inversion</a:t>
            </a:r>
            <a:r>
              <a:rPr lang="de-DE" dirty="0"/>
              <a:t> </a:t>
            </a:r>
            <a:r>
              <a:rPr lang="de-DE" dirty="0" err="1"/>
              <a:t>temp</a:t>
            </a:r>
            <a:r>
              <a:rPr lang="de-DE" dirty="0"/>
              <a:t> and </a:t>
            </a:r>
            <a:r>
              <a:rPr lang="de-DE" dirty="0" err="1"/>
              <a:t>inversion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</a:t>
            </a:r>
            <a:r>
              <a:rPr lang="de-DE" dirty="0" err="1"/>
              <a:t>engines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claude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8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Enthalpy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300K </a:t>
            </a:r>
            <a:r>
              <a:rPr lang="de-DE" dirty="0" err="1"/>
              <a:t>to</a:t>
            </a:r>
            <a:r>
              <a:rPr lang="de-DE" dirty="0"/>
              <a:t> 4.2K: 200 kJ/l</a:t>
            </a:r>
            <a:br>
              <a:rPr lang="de-DE" dirty="0"/>
            </a:br>
            <a:r>
              <a:rPr lang="de-DE" dirty="0"/>
              <a:t>latent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evaporation</a:t>
            </a:r>
            <a:r>
              <a:rPr lang="de-DE" dirty="0"/>
              <a:t>: 2.6 kJ/l</a:t>
            </a:r>
            <a:br>
              <a:rPr lang="de-DE" dirty="0"/>
            </a:br>
            <a:r>
              <a:rPr lang="de-DE" dirty="0" err="1"/>
              <a:t>helium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defuse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glas at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temp</a:t>
            </a:r>
            <a:r>
              <a:rPr lang="de-DE" dirty="0"/>
              <a:t>-&gt; Dewar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pumped</a:t>
            </a:r>
            <a:r>
              <a:rPr lang="de-DE" dirty="0"/>
              <a:t> </a:t>
            </a:r>
            <a:r>
              <a:rPr lang="de-DE" dirty="0" err="1"/>
              <a:t>regularly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dirty="0" err="1"/>
              <a:t>helium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refilled</a:t>
            </a:r>
            <a:r>
              <a:rPr lang="de-DE" dirty="0"/>
              <a:t> via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capillary</a:t>
            </a:r>
            <a:endParaRPr lang="de-DE" dirty="0"/>
          </a:p>
          <a:p>
            <a:r>
              <a:rPr lang="de-DE" dirty="0" err="1"/>
              <a:t>Clausius</a:t>
            </a:r>
            <a:r>
              <a:rPr lang="de-DE" dirty="0"/>
              <a:t> </a:t>
            </a:r>
            <a:r>
              <a:rPr lang="de-DE" dirty="0" err="1"/>
              <a:t>Clapeuron</a:t>
            </a:r>
            <a:r>
              <a:rPr lang="de-DE" dirty="0"/>
              <a:t> L </a:t>
            </a:r>
            <a:r>
              <a:rPr lang="de-DE" dirty="0" err="1"/>
              <a:t>is</a:t>
            </a:r>
            <a:r>
              <a:rPr lang="de-DE" dirty="0"/>
              <a:t> latent </a:t>
            </a:r>
            <a:r>
              <a:rPr lang="de-DE" dirty="0" err="1"/>
              <a:t>heat</a:t>
            </a:r>
            <a:r>
              <a:rPr lang="de-DE" dirty="0"/>
              <a:t>, V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liquid </a:t>
            </a:r>
            <a:r>
              <a:rPr lang="de-DE" dirty="0" err="1"/>
              <a:t>to</a:t>
            </a:r>
            <a:r>
              <a:rPr lang="de-DE" dirty="0"/>
              <a:t> gas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66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Evaporation </a:t>
            </a:r>
            <a:r>
              <a:rPr lang="de-DE" dirty="0" err="1"/>
              <a:t>cooling</a:t>
            </a:r>
            <a:r>
              <a:rPr lang="de-DE" dirty="0"/>
              <a:t> Helium 3 (0.24 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91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A56C-C26D-47FB-9F45-94AD28A0891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AA4D9-5E68-4C77-8F41-9197EDE4A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7E59EC-7437-4C63-8C13-C7024B555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A9E75C-A097-407F-9584-88D7E518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196-BBE9-494A-B168-47C83B77882D}" type="datetime1">
              <a:rPr lang="de-DE" smtClean="0"/>
              <a:t>13.11.2021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025E9E-8119-41ED-AC4C-EA1139DD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336E66-7CC9-4E68-A470-2643ADAC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66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2F45D-B4B5-49E8-87A6-B5335BB1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153358-69F0-42AE-B432-A0D7F84CF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79AE21-C135-4DEC-9898-A69113FB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796-CAE8-4594-B72B-7C8506756DEA}" type="datetime1">
              <a:rPr lang="de-DE" smtClean="0"/>
              <a:t>13.11.2021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FEED5-9F93-4F9D-87B8-0B7336EE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469B3-425A-4AF7-8CB8-8400D31A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7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419696-2E7F-4BC0-961B-D9E58D947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F877C-B026-43AC-93B6-348A6DF1E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7FCAB3-BAC0-4F85-A377-E94D841F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1D03-B467-4BE8-AA2A-3203BDA87748}" type="datetime1">
              <a:rPr lang="de-DE" smtClean="0"/>
              <a:t>13.11.2021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65EE7C-601F-4E4B-8B84-6AA7B4F0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A7D378-0119-494D-9D8B-AFB1BE7A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6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48F84-171D-4481-B459-12F308CD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5BD9C2-748A-4066-97F1-A5DA838C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21BE8-E445-488E-B076-7E51F4B1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7FA-348A-46AD-A419-867936751098}" type="datetime1">
              <a:rPr lang="de-DE" smtClean="0"/>
              <a:t>13.11.2021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AFF17-59F4-4E61-B14D-0FB8E990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122B13-6723-4701-9BBB-B48641C6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3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9C1E-3E4A-48E2-B6AC-2D8A549F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C27EAB-A683-47F4-92FB-4DD6EC2F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7F3E7C-0EDA-4614-B0D0-8C2761E1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74F6-5E62-44A4-8B85-B8EC1B2754C5}" type="datetime1">
              <a:rPr lang="de-DE" smtClean="0"/>
              <a:t>13.11.2021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EF1BE4-F7BF-4168-A0B1-C4573524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656A6-5BF5-4E3B-9155-BBD852BD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6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2C47F-0174-4C3E-AF8D-921E1E86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DA717-C398-4582-AA3B-1D5562651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9D3A45-3B85-4853-8399-132A8851A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284330-2549-4C01-B97C-DD7F5B1D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644-E8B8-48F0-B36A-B6104D1CFA37}" type="datetime1">
              <a:rPr lang="de-DE" smtClean="0"/>
              <a:t>13.11.2021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BE4BB7-4C6C-47BD-AF47-4B32E76E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ABBF3-AFA4-4B47-BCE5-33213335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6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07D6F-0B4B-4B63-A51C-11A81425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1D587-4166-4DE9-A86D-15E14AE8A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7B16F8-9321-4755-B2A5-5B752D3AD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97AB27-35A0-4685-BBC8-4D815F5E2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987F8C-3C89-48C3-9347-35D113A63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300CA17-086D-4084-B5E3-5F89BD52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B3E4-4902-451E-BEF1-204D08670128}" type="datetime1">
              <a:rPr lang="de-DE" smtClean="0"/>
              <a:t>13.11.2021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3F5BDF-0ADE-487A-84FD-3D14F0A3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247189-11C7-481C-A0EB-FFE11276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79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3420B-F51F-48CE-A8AC-0842314D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DC4F1A-D46F-4707-8297-71894ED2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EC4B-4B37-4315-833A-AA0D98DE3528}" type="datetime1">
              <a:rPr lang="de-DE" smtClean="0"/>
              <a:t>13.11.2021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9D0EF0-8AE9-4471-B4E3-9C71176E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7A1202-E6E0-4C88-B9D6-92811C7A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7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7D59C6-BE87-4081-A430-0811E271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1FF5-9F14-4449-8C52-A1F94B8560DE}" type="datetime1">
              <a:rPr lang="de-DE" smtClean="0"/>
              <a:t>13.11.2021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0AEE7B-45E1-4EC4-AFFB-D3DDC91F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C1DA78-C2F4-45ED-8B5E-5E88A9E1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3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6038E-1075-435F-9DB0-9C0BC6CE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1E72C-0E1A-400B-8A25-E93379EB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6ABBE1-CF44-453A-8C79-413C421EE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C4753A-27BF-4E67-9BC2-FA7FAAE7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C8D3-F16A-436E-A28C-B8E4F5DE4383}" type="datetime1">
              <a:rPr lang="de-DE" smtClean="0"/>
              <a:t>13.11.2021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E81FAF-D58A-4774-BE9F-1A17673B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62D635-A2CC-46FB-AE30-3931AF2E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48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F7A3-C597-4A92-8675-EE05809B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6D4A88C-EEC0-438A-B62B-B2DBE002D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0FC2A-270E-45E9-96BA-F5169857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AAD71A-CCBE-4FFD-B0F0-F66CB05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45A2-B3EF-4E02-A555-455BDB5FEF00}" type="datetime1">
              <a:rPr lang="de-DE" smtClean="0"/>
              <a:t>13.11.2021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E45276-BE86-4F1C-A48B-747CB1F0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476FD0-D2FA-45BD-A4EA-CC19BD90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04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6DC149-61D8-4EF8-BA26-9BD62DCB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CBADE-D97E-4EF1-9ECF-043BE20D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18FBDC-9D36-481E-921B-5939D96D9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5087-2478-4862-BAC9-6D246745A442}" type="datetime1">
              <a:rPr lang="de-DE" smtClean="0"/>
              <a:t>13.11.2021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506288-F9C2-4A48-A9A3-AB55CED21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Lukas Berger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53F069-F45C-4393-BE2B-FAB5AD1D6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0FA4-0D5E-4EC6-B70A-74C498302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2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CC3D06-4E40-42BE-9247-369764258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Reaching low temperatures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B564FF-EE08-4B7D-A440-EE82DBC029E0}"/>
              </a:ext>
            </a:extLst>
          </p:cNvPr>
          <p:cNvSpPr txBox="1"/>
          <p:nvPr/>
        </p:nvSpPr>
        <p:spPr>
          <a:xfrm>
            <a:off x="1171702" y="6195156"/>
            <a:ext cx="13778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Lukas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Berger</a:t>
            </a:r>
          </a:p>
          <a:p>
            <a:pPr algn="ctr">
              <a:spcAft>
                <a:spcPts val="600"/>
              </a:spcAf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</a:p>
        </p:txBody>
      </p:sp>
      <p:pic>
        <p:nvPicPr>
          <p:cNvPr id="7" name="Picture 6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117C4FEA-60E3-4629-A29A-7F56C7343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4" y="-429"/>
            <a:ext cx="8153396" cy="70764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4C01F1-9A5E-4276-B04D-507376E0B056}"/>
              </a:ext>
            </a:extLst>
          </p:cNvPr>
          <p:cNvSpPr txBox="1"/>
          <p:nvPr/>
        </p:nvSpPr>
        <p:spPr>
          <a:xfrm>
            <a:off x="3955027" y="6689270"/>
            <a:ext cx="27735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/>
                </a:solidFill>
              </a:rPr>
              <a:t>https://www.lorentz.leidenuniv.nl/history/colloquium/muur_2004/muur_2004_heel_gr.jpg?w=400</a:t>
            </a:r>
          </a:p>
        </p:txBody>
      </p:sp>
    </p:spTree>
    <p:extLst>
      <p:ext uri="{BB962C8B-B14F-4D97-AF65-F5344CB8AC3E}">
        <p14:creationId xmlns:p14="http://schemas.microsoft.com/office/powerpoint/2010/main" val="27645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0B2D-7093-431E-846B-74B0ADF1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579"/>
            <a:ext cx="10515600" cy="1325563"/>
          </a:xfrm>
        </p:spPr>
        <p:txBody>
          <a:bodyPr/>
          <a:lstStyle/>
          <a:p>
            <a:r>
              <a:rPr lang="de-DE" dirty="0"/>
              <a:t>Dilution Refrigeration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667D-2597-4638-8277-9790B270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0" y="1016684"/>
            <a:ext cx="7271868" cy="4351338"/>
          </a:xfrm>
        </p:spPr>
        <p:txBody>
          <a:bodyPr>
            <a:normAutofit/>
          </a:bodyPr>
          <a:lstStyle/>
          <a:p>
            <a:r>
              <a:rPr lang="en-GB" dirty="0"/>
              <a:t>Kinetic Energy of </a:t>
            </a:r>
            <a:r>
              <a:rPr lang="en-GB" baseline="30000" dirty="0"/>
              <a:t>3</a:t>
            </a:r>
            <a:r>
              <a:rPr lang="en-GB" dirty="0">
                <a:effectLst/>
              </a:rPr>
              <a:t>He</a:t>
            </a:r>
            <a:r>
              <a:rPr lang="en-GB" dirty="0"/>
              <a:t> rises with density of </a:t>
            </a:r>
            <a:r>
              <a:rPr lang="en-GB" baseline="30000" dirty="0"/>
              <a:t>3</a:t>
            </a:r>
            <a:r>
              <a:rPr lang="en-GB" dirty="0">
                <a:effectLst/>
              </a:rPr>
              <a:t>He (</a:t>
            </a:r>
            <a:r>
              <a:rPr lang="en-GB" dirty="0"/>
              <a:t>Fermi-statistics)</a:t>
            </a:r>
            <a:endParaRPr lang="en-GB" dirty="0">
              <a:effectLst/>
            </a:endParaRPr>
          </a:p>
          <a:p>
            <a:r>
              <a:rPr lang="en-GB" dirty="0"/>
              <a:t>effective binding energy is reduced</a:t>
            </a:r>
          </a:p>
          <a:p>
            <a:r>
              <a:rPr lang="en-GB" dirty="0"/>
              <a:t>At 6.5% </a:t>
            </a:r>
            <a:r>
              <a:rPr lang="en-GB" baseline="30000" dirty="0"/>
              <a:t>3</a:t>
            </a:r>
            <a:r>
              <a:rPr lang="en-GB" dirty="0">
                <a:effectLst/>
              </a:rPr>
              <a:t>He in </a:t>
            </a:r>
            <a:r>
              <a:rPr lang="en-GB" baseline="30000" dirty="0"/>
              <a:t>4</a:t>
            </a:r>
            <a:r>
              <a:rPr lang="en-GB" dirty="0">
                <a:effectLst/>
              </a:rPr>
              <a:t>He binding energy vanishes (T</a:t>
            </a:r>
            <a:r>
              <a:rPr lang="en-GB" dirty="0">
                <a:effectLst/>
                <a:sym typeface="Wingdings" panose="05000000000000000000" pitchFamily="2" charset="2"/>
              </a:rPr>
              <a:t></a:t>
            </a:r>
            <a:r>
              <a:rPr lang="en-GB" dirty="0">
                <a:effectLst/>
              </a:rPr>
              <a:t>0)</a:t>
            </a:r>
          </a:p>
          <a:p>
            <a:r>
              <a:rPr lang="en-GB" dirty="0">
                <a:effectLst/>
              </a:rPr>
              <a:t>Phase separation in </a:t>
            </a:r>
            <a:r>
              <a:rPr lang="en-GB" baseline="30000" dirty="0">
                <a:effectLst/>
              </a:rPr>
              <a:t>4</a:t>
            </a:r>
            <a:r>
              <a:rPr lang="en-GB" dirty="0">
                <a:effectLst/>
              </a:rPr>
              <a:t>He/</a:t>
            </a:r>
            <a:r>
              <a:rPr lang="en-GB" baseline="30000" dirty="0"/>
              <a:t>3</a:t>
            </a:r>
            <a:r>
              <a:rPr lang="en-GB" dirty="0">
                <a:effectLst/>
              </a:rPr>
              <a:t>He-mixtures (0.86K)</a:t>
            </a:r>
          </a:p>
          <a:p>
            <a:r>
              <a:rPr lang="en-GB" dirty="0"/>
              <a:t>A light </a:t>
            </a:r>
            <a:r>
              <a:rPr lang="en-GB" baseline="30000" dirty="0"/>
              <a:t>3</a:t>
            </a:r>
            <a:r>
              <a:rPr lang="en-GB" dirty="0">
                <a:effectLst/>
              </a:rPr>
              <a:t>He-rich phase and a heavy mixed phase</a:t>
            </a:r>
          </a:p>
          <a:p>
            <a:r>
              <a:rPr lang="en-GB" baseline="30000" dirty="0"/>
              <a:t>3</a:t>
            </a:r>
            <a:r>
              <a:rPr lang="en-GB" dirty="0">
                <a:effectLst/>
              </a:rPr>
              <a:t>He has lower entropy in the </a:t>
            </a:r>
            <a:r>
              <a:rPr lang="en-US" baseline="30000" dirty="0"/>
              <a:t>3</a:t>
            </a:r>
            <a:r>
              <a:rPr lang="en-US" dirty="0"/>
              <a:t>He-rich phase</a:t>
            </a:r>
            <a:endParaRPr lang="en-GB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19905-531A-4CDA-A433-83D58C6B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9" y="4975908"/>
            <a:ext cx="3514725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DDB9C-E8C2-4516-860B-1E0E96CD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03" y="5604558"/>
            <a:ext cx="2686050" cy="438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28DD7D-88E0-45C3-8C17-71A77BF5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12" y="166525"/>
            <a:ext cx="4697775" cy="60533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A2B9C5-903A-4558-918B-0667B59BF1CD}"/>
              </a:ext>
            </a:extLst>
          </p:cNvPr>
          <p:cNvSpPr txBox="1"/>
          <p:nvPr/>
        </p:nvSpPr>
        <p:spPr>
          <a:xfrm>
            <a:off x="9192785" y="6135186"/>
            <a:ext cx="13067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Low </a:t>
            </a:r>
            <a:r>
              <a:rPr lang="de-DE" sz="500" dirty="0" err="1"/>
              <a:t>temperature</a:t>
            </a:r>
            <a:r>
              <a:rPr lang="de-DE" sz="500" dirty="0"/>
              <a:t> </a:t>
            </a:r>
            <a:r>
              <a:rPr lang="de-DE" sz="500" dirty="0" err="1"/>
              <a:t>physics</a:t>
            </a:r>
            <a:r>
              <a:rPr lang="de-DE" sz="500" dirty="0"/>
              <a:t>: </a:t>
            </a:r>
            <a:r>
              <a:rPr lang="de-DE" sz="500" dirty="0" err="1"/>
              <a:t>Enss</a:t>
            </a:r>
            <a:r>
              <a:rPr lang="de-DE" sz="500" dirty="0"/>
              <a:t>; </a:t>
            </a:r>
            <a:r>
              <a:rPr lang="de-DE" sz="500" dirty="0" err="1"/>
              <a:t>Hunklinger</a:t>
            </a:r>
            <a:endParaRPr lang="de-DE" sz="500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CFAB24DE-4C3B-4906-AE46-8E691B4E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F4A72D7A-2471-4806-9577-5EA2B713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10</a:t>
            </a:fld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D6E4C6-5368-44E5-8082-3ED4CC4287CB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6250A2E-E9A8-4D62-A059-EBA4D96BD343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4D5E80D-860C-4C95-BE9C-93D856B67BC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9E73B9-7600-40A0-B063-51AEE3C02EFC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EA80AE-C195-4B29-ACD6-DE9FD5EE1D14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AD0336-2FAC-4677-9086-E34CF889321C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876997-8B5B-47B7-A6EB-EC75EE66EFD3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E9C85B-C275-490E-A69C-36734BAB17DB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0D7A59-A524-4C6F-8A82-6515CD9C6EDF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B08547-E5EA-4B2C-9EBE-48989D75BA68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0C0509-816B-4A40-A65A-065B049F12D6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DB92-F1CC-4334-A8F5-2F9655F8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refrigeration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8AAF-D8F6-46C5-B6C8-42D83B0F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" y="2196192"/>
            <a:ext cx="4617203" cy="3797073"/>
          </a:xfrm>
        </p:spPr>
        <p:txBody>
          <a:bodyPr>
            <a:normAutofit/>
          </a:bodyPr>
          <a:lstStyle/>
          <a:p>
            <a:r>
              <a:rPr lang="en-GB" dirty="0"/>
              <a:t>spin entropy is magnetic field dependent</a:t>
            </a:r>
          </a:p>
          <a:p>
            <a:r>
              <a:rPr lang="en-GB" dirty="0"/>
              <a:t>Cooled magnetization</a:t>
            </a:r>
          </a:p>
          <a:p>
            <a:r>
              <a:rPr lang="en-GB" dirty="0"/>
              <a:t>Adiabatic demagnetization</a:t>
            </a:r>
          </a:p>
          <a:p>
            <a:r>
              <a:rPr lang="en-GB" dirty="0"/>
              <a:t>Isomagnetic entropic transfer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2587D-71EF-49D7-B97E-231DCB5F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596" y="1641928"/>
            <a:ext cx="6191711" cy="39120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1ADE0A-9655-447A-98EF-CA2E6714F6AD}"/>
              </a:ext>
            </a:extLst>
          </p:cNvPr>
          <p:cNvSpPr txBox="1"/>
          <p:nvPr/>
        </p:nvSpPr>
        <p:spPr>
          <a:xfrm>
            <a:off x="6759415" y="5580603"/>
            <a:ext cx="13067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Low </a:t>
            </a:r>
            <a:r>
              <a:rPr lang="de-DE" sz="500" dirty="0" err="1"/>
              <a:t>temperature</a:t>
            </a:r>
            <a:r>
              <a:rPr lang="de-DE" sz="500" dirty="0"/>
              <a:t> </a:t>
            </a:r>
            <a:r>
              <a:rPr lang="de-DE" sz="500" dirty="0" err="1"/>
              <a:t>physics</a:t>
            </a:r>
            <a:r>
              <a:rPr lang="de-DE" sz="500" dirty="0"/>
              <a:t>: </a:t>
            </a:r>
            <a:r>
              <a:rPr lang="de-DE" sz="500" dirty="0" err="1"/>
              <a:t>Enss</a:t>
            </a:r>
            <a:r>
              <a:rPr lang="de-DE" sz="500" dirty="0"/>
              <a:t>; </a:t>
            </a:r>
            <a:r>
              <a:rPr lang="de-DE" sz="500" dirty="0" err="1"/>
              <a:t>Hunklinger</a:t>
            </a:r>
            <a:endParaRPr lang="de-DE" sz="5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6D3F7E-3C3F-4A74-B1C2-272E7494A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81" y="1664616"/>
            <a:ext cx="1148244" cy="44252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34AF70-C58B-4795-81FF-507B819978B2}"/>
              </a:ext>
            </a:extLst>
          </p:cNvPr>
          <p:cNvSpPr txBox="1"/>
          <p:nvPr/>
        </p:nvSpPr>
        <p:spPr>
          <a:xfrm>
            <a:off x="10824581" y="5920591"/>
            <a:ext cx="11272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/>
                </a:solidFill>
              </a:rPr>
              <a:t>LTP Vorlesung </a:t>
            </a:r>
            <a:r>
              <a:rPr lang="de-DE" sz="500" dirty="0" err="1">
                <a:solidFill>
                  <a:schemeClr val="bg1"/>
                </a:solidFill>
              </a:rPr>
              <a:t>Enss</a:t>
            </a:r>
            <a:r>
              <a:rPr lang="de-DE" sz="500" dirty="0">
                <a:solidFill>
                  <a:schemeClr val="bg1"/>
                </a:solidFill>
              </a:rPr>
              <a:t> Heidelberg 2020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76C09852-9AE7-4C06-BC73-46377E79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8B795E8-479C-41B8-B281-C1435FB2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11</a:t>
            </a:fld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8E2A61-5C8B-4171-9D02-F17895F8FE70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C8C78AE3-9E31-4518-887B-DB6105F8E9D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095DADED-3788-4DCF-BB68-CB09F8DFFBA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3045B-6260-4C51-B131-2D879D4824A7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A7832F-7B44-4E3E-AF88-242D06338C45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F90545-9A1E-408C-9BDD-1DA7131D81FA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A6884-171B-4919-B87D-0F5F0B68883D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6C2180-CD61-4178-A0F8-72584F504633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933FA7-15BD-4FE1-9CDF-BA4F7F1BB0AC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54ED3E-A37E-4F85-9D4F-28D68376C653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76C719-B153-4A06-A896-CD693AE60B5C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4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53CC-2668-46AE-A587-1546EF44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Problems magnetic refrigeration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7BEE-E985-4318-8E4E-303AFD07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2134961"/>
            <a:ext cx="8225573" cy="4208514"/>
          </a:xfrm>
        </p:spPr>
        <p:txBody>
          <a:bodyPr>
            <a:noAutofit/>
          </a:bodyPr>
          <a:lstStyle/>
          <a:p>
            <a:r>
              <a:rPr lang="en-GB" dirty="0"/>
              <a:t>Nuclear spin</a:t>
            </a:r>
          </a:p>
          <a:p>
            <a:r>
              <a:rPr lang="en-GB" dirty="0"/>
              <a:t>Heat switch (superconducting)</a:t>
            </a:r>
          </a:p>
          <a:p>
            <a:r>
              <a:rPr lang="en-GB" dirty="0"/>
              <a:t>Thermally isolated for long time </a:t>
            </a:r>
          </a:p>
          <a:p>
            <a:r>
              <a:rPr lang="en-GB" dirty="0"/>
              <a:t>T&lt;100 µK, a leak has to be smaller than 10</a:t>
            </a:r>
            <a:r>
              <a:rPr lang="en-GB" baseline="30000" dirty="0"/>
              <a:t>−9</a:t>
            </a:r>
            <a:r>
              <a:rPr lang="en-GB" dirty="0"/>
              <a:t> W </a:t>
            </a:r>
          </a:p>
          <a:p>
            <a:pPr lvl="1"/>
            <a:r>
              <a:rPr lang="en-GB" dirty="0"/>
              <a:t>(</a:t>
            </a:r>
            <a:r>
              <a:rPr lang="en-GB" dirty="0" err="1"/>
              <a:t>eg.</a:t>
            </a:r>
            <a:r>
              <a:rPr lang="en-GB" dirty="0"/>
              <a:t> 2 × 10</a:t>
            </a:r>
            <a:r>
              <a:rPr lang="en-GB" baseline="30000" dirty="0"/>
              <a:t>−6</a:t>
            </a:r>
            <a:r>
              <a:rPr lang="en-GB" dirty="0"/>
              <a:t> W for a typical watch)</a:t>
            </a:r>
          </a:p>
          <a:p>
            <a:r>
              <a:rPr lang="en-GB" dirty="0"/>
              <a:t>Vibrations (eddy currents in magnetic field)</a:t>
            </a:r>
          </a:p>
          <a:p>
            <a:r>
              <a:rPr lang="en-GB" dirty="0"/>
              <a:t>Cosmic rays (10</a:t>
            </a:r>
            <a:r>
              <a:rPr lang="en-GB" baseline="30000" dirty="0"/>
              <a:t>-11</a:t>
            </a:r>
            <a:r>
              <a:rPr lang="en-GB" dirty="0"/>
              <a:t> W)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B86F912-320B-4EFC-B42C-B59AB1F9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6713B4D-BDE3-40A6-80E5-6C2E0A39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12</a:t>
            </a:fld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BBB0E3-6087-4A51-ADDA-1449566A96AA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69D92CF-CDE9-4221-9AB5-D403DD6AEB6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FB1DDF4-A6DC-4F1C-A08E-6F2CE123D14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F59D86-BC2B-4145-B667-C966ACCF066B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A9E34E-566F-426B-9129-8D83BA4BF0A7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DAF8A-F886-40C0-875A-3E4AEEEFE005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524725-EF7A-4749-8BAF-38A7FD8089C8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CEAB55-8113-4031-A216-FAA33FC8B62F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E2BD52-7104-46AC-BE2D-38269DE6A1B6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6DDA3E-2725-4FFF-B055-F1876B90331F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5BCF8-921B-4F97-B1BD-7911C267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148" y="1703563"/>
            <a:ext cx="3831949" cy="38187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3A4F2E-B2F2-4C69-B101-9397615CFECD}"/>
              </a:ext>
            </a:extLst>
          </p:cNvPr>
          <p:cNvSpPr txBox="1"/>
          <p:nvPr/>
        </p:nvSpPr>
        <p:spPr>
          <a:xfrm>
            <a:off x="10231122" y="5437668"/>
            <a:ext cx="5806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Jan </a:t>
            </a:r>
            <a:r>
              <a:rPr lang="de-DE" sz="500" dirty="0" err="1"/>
              <a:t>Blickberndt</a:t>
            </a:r>
            <a:endParaRPr lang="de-DE" sz="5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57C669-29F9-4425-88AC-9AC79B20D704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9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3D47-41B1-4353-929A-8FD9A33C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5" y="-37452"/>
            <a:ext cx="11170104" cy="1325563"/>
          </a:xfrm>
        </p:spPr>
        <p:txBody>
          <a:bodyPr/>
          <a:lstStyle/>
          <a:p>
            <a:r>
              <a:rPr lang="de-DE" dirty="0"/>
              <a:t>Summary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F3AD3CC-A98F-4BF5-81A0-36C561C7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727"/>
            <a:ext cx="1736914" cy="22641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0B6CFB-C439-4F38-84B8-3DEDB961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733" y="2299139"/>
            <a:ext cx="2596997" cy="29387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17F8A7-76C6-474A-9BE8-F669B302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617" y="2713790"/>
            <a:ext cx="3074761" cy="1942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42D23B-218E-4126-993E-E6F48F41A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830" y="2301250"/>
            <a:ext cx="2471532" cy="2674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9C4BD1-3C03-4B80-9500-56C17D14696A}"/>
              </a:ext>
            </a:extLst>
          </p:cNvPr>
          <p:cNvSpPr txBox="1"/>
          <p:nvPr/>
        </p:nvSpPr>
        <p:spPr>
          <a:xfrm>
            <a:off x="299899" y="1591705"/>
            <a:ext cx="15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Expansion Engine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0CDD1-58C3-4D56-95EC-299FA3BAB172}"/>
              </a:ext>
            </a:extLst>
          </p:cNvPr>
          <p:cNvSpPr txBox="1"/>
          <p:nvPr/>
        </p:nvSpPr>
        <p:spPr>
          <a:xfrm>
            <a:off x="2029875" y="1591706"/>
            <a:ext cx="204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Joule-Thomson Expansion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C4399-FE55-4ED9-A47A-93245834D339}"/>
              </a:ext>
            </a:extLst>
          </p:cNvPr>
          <p:cNvSpPr txBox="1"/>
          <p:nvPr/>
        </p:nvSpPr>
        <p:spPr>
          <a:xfrm>
            <a:off x="7315912" y="1591703"/>
            <a:ext cx="167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Dilution Refrigeration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BD8671-3978-4096-A1A4-249E00D43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061" y="2296739"/>
            <a:ext cx="2341016" cy="30165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DB88F7-7542-46B0-A3CF-7E839C39AB4C}"/>
              </a:ext>
            </a:extLst>
          </p:cNvPr>
          <p:cNvSpPr txBox="1"/>
          <p:nvPr/>
        </p:nvSpPr>
        <p:spPr>
          <a:xfrm>
            <a:off x="4745968" y="1601158"/>
            <a:ext cx="167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(Helium-)Bath Cryostats</a:t>
            </a:r>
            <a:endParaRPr lang="de-D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8E6D78-436E-42DD-8A70-3F67E0C763E7}"/>
              </a:ext>
            </a:extLst>
          </p:cNvPr>
          <p:cNvSpPr txBox="1"/>
          <p:nvPr/>
        </p:nvSpPr>
        <p:spPr>
          <a:xfrm>
            <a:off x="9719646" y="1591704"/>
            <a:ext cx="167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refrigeration</a:t>
            </a:r>
            <a:endParaRPr lang="de-DE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4476ED0E-7DAE-4E94-ACB8-40752764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6B1E16DA-1488-41C2-9297-474A57AB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13</a:t>
            </a:fld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BD726-3EB2-4DB6-AE1E-B2719ECB1ABC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0D021ADB-5F3B-4840-BCD8-72DCE0542C7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889AAB01-EC9D-4304-9A30-0B27AF56F31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5F56FB-7120-42E5-A93A-FD42081145E7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00C2CD-A715-4584-B493-D7013ECF4019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B729B8-15F8-4F9D-A6B7-0046A7904DC1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4140E9F-F89D-4E80-A091-56712F72C327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7B93B9-7ED2-40C7-8F56-CF3012D06ED7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1D96FCB-39E3-4E1B-A5F2-FDC611DD5E9E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7DA3E4-62F7-474A-8324-1B1C54C3856B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B91C39-BBB1-4D83-B217-0BDC0D84E15B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98C7C-486C-47EC-82E7-43785FA5CD1E}"/>
              </a:ext>
            </a:extLst>
          </p:cNvPr>
          <p:cNvSpPr txBox="1"/>
          <p:nvPr/>
        </p:nvSpPr>
        <p:spPr>
          <a:xfrm>
            <a:off x="212389" y="584503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T&gt;5.19K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25E98-3D91-4A00-8C96-4098233691BF}"/>
              </a:ext>
            </a:extLst>
          </p:cNvPr>
          <p:cNvSpPr txBox="1"/>
          <p:nvPr/>
        </p:nvSpPr>
        <p:spPr>
          <a:xfrm>
            <a:off x="2105209" y="584503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T≈4.2K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1DC711-0471-492C-8A3E-EF72DA899A88}"/>
              </a:ext>
            </a:extLst>
          </p:cNvPr>
          <p:cNvSpPr txBox="1"/>
          <p:nvPr/>
        </p:nvSpPr>
        <p:spPr>
          <a:xfrm>
            <a:off x="5038208" y="584503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T≈1K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068E65-E4D6-42A1-8477-8E86A3CA2952}"/>
              </a:ext>
            </a:extLst>
          </p:cNvPr>
          <p:cNvSpPr txBox="1"/>
          <p:nvPr/>
        </p:nvSpPr>
        <p:spPr>
          <a:xfrm>
            <a:off x="7531720" y="584503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T≈0.01K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2794D4-2ED3-4413-908C-9A69BF7EB28C}"/>
              </a:ext>
            </a:extLst>
          </p:cNvPr>
          <p:cNvSpPr txBox="1"/>
          <p:nvPr/>
        </p:nvSpPr>
        <p:spPr>
          <a:xfrm>
            <a:off x="10211201" y="584503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T≈10</a:t>
            </a:r>
            <a:r>
              <a:rPr lang="de-DE" sz="2400" b="1" baseline="30000" dirty="0">
                <a:solidFill>
                  <a:schemeClr val="accent1"/>
                </a:solidFill>
              </a:rPr>
              <a:t>-6</a:t>
            </a:r>
            <a:r>
              <a:rPr lang="de-DE" sz="2400" b="1" dirty="0">
                <a:solidFill>
                  <a:schemeClr val="accent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899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420A-2183-4B6A-8B05-64B9F1A3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it used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A9FC-1837-467F-B50A-EEDC0358C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8489"/>
            <a:ext cx="4505325" cy="2094140"/>
          </a:xfrm>
        </p:spPr>
        <p:txBody>
          <a:bodyPr/>
          <a:lstStyle/>
          <a:p>
            <a:r>
              <a:rPr lang="de-DE" dirty="0"/>
              <a:t>Quantum </a:t>
            </a:r>
            <a:r>
              <a:rPr lang="de-DE" dirty="0" err="1"/>
              <a:t>processors</a:t>
            </a:r>
            <a:endParaRPr lang="de-DE" dirty="0"/>
          </a:p>
          <a:p>
            <a:r>
              <a:rPr lang="de-DE" dirty="0"/>
              <a:t>Josephson-</a:t>
            </a:r>
            <a:r>
              <a:rPr lang="de-DE" dirty="0" err="1"/>
              <a:t>junctions</a:t>
            </a:r>
            <a:endParaRPr lang="de-DE" dirty="0"/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err="1">
                <a:sym typeface="Wingdings" panose="05000000000000000000" pitchFamily="2" charset="2"/>
              </a:rPr>
              <a:t>Superconducting</a:t>
            </a:r>
            <a:endParaRPr lang="de-DE" dirty="0"/>
          </a:p>
          <a:p>
            <a:r>
              <a:rPr lang="de-DE" dirty="0"/>
              <a:t>Dilution Refrigeration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9E0A2-FD45-42D6-8734-438CDDB0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928" y="172020"/>
            <a:ext cx="2846803" cy="3481371"/>
          </a:xfrm>
          <a:prstGeom prst="rect">
            <a:avLst/>
          </a:prstGeom>
        </p:spPr>
      </p:pic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CB160E45-2E63-45A1-A21F-DEE422FB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2798C723-ECA4-4905-8A45-3319C6CB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14</a:t>
            </a:fld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A3BCB8-3AEB-4D06-8198-1F549D81E606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FDF7A909-8741-4FCC-887B-C54DCAB2EF7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F8F9D628-7F3C-44FE-AA30-B4B687076F5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D25923-BB6B-4C21-8341-D3FD9B5083F4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BF0F41-DDF2-48E5-99CA-18997ABD1742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C28736-B39D-4A9F-916B-FF2CDBD8B342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A308A-0D6A-4ACA-BBDD-926AB603C854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120F9C-96FB-4FFD-87C6-94045491E9C6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72A7D1-F21A-4414-A393-ABBB8488581C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38CFC6-9324-477F-B206-B745C131B3A3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AF0A7A-ED88-436E-9595-28F8726EB9E1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A1864CAF-F708-4874-A0F9-2AC4F0D95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21" y="3955830"/>
            <a:ext cx="3951418" cy="24005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021F8AB-C09F-4FD8-8E54-B1C4A6A84573}"/>
              </a:ext>
            </a:extLst>
          </p:cNvPr>
          <p:cNvSpPr txBox="1"/>
          <p:nvPr/>
        </p:nvSpPr>
        <p:spPr>
          <a:xfrm>
            <a:off x="8767457" y="6219825"/>
            <a:ext cx="272382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https://en.wikipedia.org/wiki/Sycamore_processor#/media/File:Google_Sycamore_Chip_002.png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EBC8F5-459E-400D-94F3-0EB6DF8855E1}"/>
              </a:ext>
            </a:extLst>
          </p:cNvPr>
          <p:cNvSpPr txBox="1"/>
          <p:nvPr/>
        </p:nvSpPr>
        <p:spPr>
          <a:xfrm>
            <a:off x="8073664" y="3696859"/>
            <a:ext cx="381707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https://cdn.prod.www.spiegel.de/images/00e7eacb-ae92-4b00-90aa-303d03558082_w1600_r1.4992503748125936_fpx52.67_fpy44.98.jpg</a:t>
            </a:r>
          </a:p>
        </p:txBody>
      </p:sp>
    </p:spTree>
    <p:extLst>
      <p:ext uri="{BB962C8B-B14F-4D97-AF65-F5344CB8AC3E}">
        <p14:creationId xmlns:p14="http://schemas.microsoft.com/office/powerpoint/2010/main" val="266241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3D47-41B1-4353-929A-8FD9A33C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78" y="503918"/>
            <a:ext cx="10515600" cy="1325563"/>
          </a:xfrm>
        </p:spPr>
        <p:txBody>
          <a:bodyPr/>
          <a:lstStyle/>
          <a:p>
            <a:r>
              <a:rPr lang="en-GB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01DE-E96A-4F71-8E9A-09B1EDAD3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78" y="2298246"/>
            <a:ext cx="10515600" cy="3225574"/>
          </a:xfrm>
        </p:spPr>
        <p:txBody>
          <a:bodyPr/>
          <a:lstStyle/>
          <a:p>
            <a:r>
              <a:rPr lang="de-DE" dirty="0" err="1"/>
              <a:t>Enss</a:t>
            </a:r>
            <a:r>
              <a:rPr lang="de-DE" dirty="0"/>
              <a:t>, </a:t>
            </a:r>
            <a:r>
              <a:rPr lang="de-DE" dirty="0" err="1"/>
              <a:t>Hunklinger</a:t>
            </a:r>
            <a:r>
              <a:rPr lang="de-DE" dirty="0"/>
              <a:t>: Low-</a:t>
            </a:r>
            <a:r>
              <a:rPr lang="de-DE" dirty="0" err="1"/>
              <a:t>Temperature</a:t>
            </a:r>
            <a:r>
              <a:rPr lang="de-DE" dirty="0"/>
              <a:t> Physics, 2005</a:t>
            </a:r>
          </a:p>
          <a:p>
            <a:r>
              <a:rPr lang="de-DE" dirty="0" err="1"/>
              <a:t>Pobell</a:t>
            </a:r>
            <a:r>
              <a:rPr lang="de-DE" dirty="0"/>
              <a:t>: </a:t>
            </a:r>
            <a:r>
              <a:rPr lang="en-US" dirty="0"/>
              <a:t>Matter and Methods at Low Temperatures, 2007</a:t>
            </a:r>
          </a:p>
          <a:p>
            <a:r>
              <a:rPr lang="de-DE" dirty="0" err="1"/>
              <a:t>Lecture</a:t>
            </a:r>
            <a:r>
              <a:rPr lang="de-DE" dirty="0"/>
              <a:t>: </a:t>
            </a:r>
            <a:r>
              <a:rPr lang="de-DE" dirty="0" err="1"/>
              <a:t>Enss</a:t>
            </a:r>
            <a:r>
              <a:rPr lang="de-DE" dirty="0"/>
              <a:t>, Reiser: Low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Heidelberg, 2020</a:t>
            </a:r>
          </a:p>
          <a:p>
            <a:r>
              <a:rPr lang="de-DE" dirty="0" err="1"/>
              <a:t>Lecture</a:t>
            </a:r>
            <a:r>
              <a:rPr lang="de-DE" dirty="0"/>
              <a:t>: Klingeler: Condensed Matter Physics Heidelberg, 2021</a:t>
            </a:r>
          </a:p>
          <a:p>
            <a:r>
              <a:rPr lang="en-US" dirty="0" err="1"/>
              <a:t>Frossati</a:t>
            </a:r>
            <a:r>
              <a:rPr lang="en-US" dirty="0"/>
              <a:t>, G. Experimental techniques: Methods for cooling below 300 </a:t>
            </a:r>
            <a:r>
              <a:rPr lang="en-US" dirty="0" err="1"/>
              <a:t>mK.</a:t>
            </a:r>
            <a:r>
              <a:rPr lang="en-US" dirty="0"/>
              <a:t> </a:t>
            </a:r>
            <a:r>
              <a:rPr lang="en-US" i="1" dirty="0"/>
              <a:t>J Low Temp Phys</a:t>
            </a:r>
            <a:r>
              <a:rPr lang="en-US" dirty="0"/>
              <a:t> </a:t>
            </a:r>
            <a:r>
              <a:rPr lang="en-US" b="1" dirty="0"/>
              <a:t>87, </a:t>
            </a:r>
            <a:r>
              <a:rPr lang="en-US" dirty="0"/>
              <a:t>595–633 </a:t>
            </a:r>
            <a:r>
              <a:rPr lang="de-DE" dirty="0"/>
              <a:t>, 1992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3FCD471A-52C5-4A5D-84FF-192EA22A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44FAE2A5-71AB-4757-9E2E-DB6E9035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de-DE" smtClean="0"/>
              <a:t>15</a:t>
            </a:fld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9849D0-7DA8-4ECC-A623-233879583A42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49721036-53C3-4E35-8329-96CCD567C1A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Lukas Berger</a:t>
            </a:r>
            <a:endParaRPr lang="de-DE" dirty="0"/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3281707A-A591-42EA-B222-FB0C227A743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3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CC3D06-4E40-42BE-9247-369764258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1208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700" dirty="0">
                <a:solidFill>
                  <a:srgbClr val="FFFFFF"/>
                </a:solidFill>
              </a:rPr>
              <a:t>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hank you for the </a:t>
            </a:r>
            <a:r>
              <a:rPr lang="en-US" sz="3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attention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B564FF-EE08-4B7D-A440-EE82DBC029E0}"/>
              </a:ext>
            </a:extLst>
          </p:cNvPr>
          <p:cNvSpPr txBox="1"/>
          <p:nvPr/>
        </p:nvSpPr>
        <p:spPr>
          <a:xfrm>
            <a:off x="1175784" y="6506487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Lukas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Berger</a:t>
            </a:r>
          </a:p>
        </p:txBody>
      </p:sp>
      <p:pic>
        <p:nvPicPr>
          <p:cNvPr id="7" name="Picture 6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117C4FEA-60E3-4629-A29A-7F56C7343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4" y="-429"/>
            <a:ext cx="8153396" cy="70764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4C01F1-9A5E-4276-B04D-507376E0B056}"/>
              </a:ext>
            </a:extLst>
          </p:cNvPr>
          <p:cNvSpPr txBox="1"/>
          <p:nvPr/>
        </p:nvSpPr>
        <p:spPr>
          <a:xfrm>
            <a:off x="3955027" y="6689270"/>
            <a:ext cx="27735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/>
                </a:solidFill>
              </a:rPr>
              <a:t>https://www.lorentz.leidenuniv.nl/history/colloquium/muur_2004/muur_2004_heel_gr.jpg?w=400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BB4EE-4876-4F3A-B8C5-D735B16C3B59}"/>
              </a:ext>
            </a:extLst>
          </p:cNvPr>
          <p:cNvSpPr txBox="1"/>
          <p:nvPr/>
        </p:nvSpPr>
        <p:spPr>
          <a:xfrm>
            <a:off x="1200785" y="4249090"/>
            <a:ext cx="1799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de-DE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257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FD98-AE03-4E47-B732-879DDCEF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1811-18B2-4747-9B01-19D6CE9A0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low temperatures</a:t>
            </a:r>
          </a:p>
          <a:p>
            <a:r>
              <a:rPr lang="en-GB" dirty="0"/>
              <a:t>A historical view</a:t>
            </a:r>
          </a:p>
          <a:p>
            <a:r>
              <a:rPr lang="en-GB" dirty="0"/>
              <a:t>Expansion Engines</a:t>
            </a:r>
          </a:p>
          <a:p>
            <a:r>
              <a:rPr lang="en-GB" dirty="0"/>
              <a:t>Joule-Thomson Expansion</a:t>
            </a:r>
          </a:p>
          <a:p>
            <a:r>
              <a:rPr lang="en-GB" dirty="0"/>
              <a:t>Dilution Refrigeration</a:t>
            </a:r>
          </a:p>
          <a:p>
            <a:r>
              <a:rPr lang="en-GB" dirty="0"/>
              <a:t>Nuclear Demagnetization</a:t>
            </a:r>
          </a:p>
          <a:p>
            <a:r>
              <a:rPr lang="en-GB" dirty="0"/>
              <a:t>Summary and where it is used now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D50C243-59F0-44FE-B7F8-80324218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Lukas Berger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165B32E-D675-4283-AED4-3F141108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de-DE" smtClean="0"/>
              <a:t>2</a:t>
            </a:fld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06E6A-1622-4069-9DF2-5BC125D41020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F7FA682-16CF-47FB-A1FB-A15DE55B56BE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Lukas Berger</a:t>
            </a:r>
            <a:endParaRPr lang="de-DE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884B440-5DFF-4AEA-BB08-BE92B2047C7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7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1F5A-AE47-4EC1-B48A-B7AAA3B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low temperatures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BC76-B54E-4AE5-9F3A-4FCE82A9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338"/>
            <a:ext cx="6460671" cy="4362625"/>
          </a:xfrm>
        </p:spPr>
        <p:txBody>
          <a:bodyPr/>
          <a:lstStyle/>
          <a:p>
            <a:r>
              <a:rPr lang="en-GB" dirty="0"/>
              <a:t>Low noise measurements</a:t>
            </a:r>
          </a:p>
          <a:p>
            <a:r>
              <a:rPr lang="en-GB" dirty="0"/>
              <a:t>Different timescales</a:t>
            </a:r>
          </a:p>
          <a:p>
            <a:r>
              <a:rPr lang="en-GB" dirty="0"/>
              <a:t>Freezing out degrees of freedom</a:t>
            </a:r>
          </a:p>
          <a:p>
            <a:r>
              <a:rPr lang="en-GB" dirty="0"/>
              <a:t>Superconductivity</a:t>
            </a:r>
          </a:p>
          <a:p>
            <a:r>
              <a:rPr lang="en-GB" dirty="0"/>
              <a:t>Superfluidity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394FC-0830-48B7-B215-F4473AB1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814" y="2504219"/>
            <a:ext cx="2994931" cy="3807681"/>
          </a:xfrm>
          <a:prstGeom prst="rect">
            <a:avLst/>
          </a:prstGeom>
        </p:spPr>
      </p:pic>
      <p:pic>
        <p:nvPicPr>
          <p:cNvPr id="27" name="Picture 26" descr="A picture containing building material, gear&#10;&#10;Description automatically generated">
            <a:extLst>
              <a:ext uri="{FF2B5EF4-FFF2-40B4-BE49-F238E27FC236}">
                <a16:creationId xmlns:a16="http://schemas.microsoft.com/office/drawing/2014/main" id="{88E8C514-F8F5-4B98-B1FF-E504C5D8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14" y="136525"/>
            <a:ext cx="2994931" cy="22461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1B537A-70B6-413B-82A3-9F9D52813055}"/>
              </a:ext>
            </a:extLst>
          </p:cNvPr>
          <p:cNvSpPr txBox="1"/>
          <p:nvPr/>
        </p:nvSpPr>
        <p:spPr>
          <a:xfrm>
            <a:off x="9626978" y="2231816"/>
            <a:ext cx="201529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/>
                </a:solidFill>
              </a:rPr>
              <a:t>https://de.wikipedia.org/wiki/Supraleiter#/media/Datei:Magnet_4.jpg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E92DE9-D904-441F-87A3-A0CF3256F70B}"/>
              </a:ext>
            </a:extLst>
          </p:cNvPr>
          <p:cNvSpPr txBox="1"/>
          <p:nvPr/>
        </p:nvSpPr>
        <p:spPr>
          <a:xfrm>
            <a:off x="10071009" y="6164848"/>
            <a:ext cx="11272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/>
                </a:solidFill>
              </a:rPr>
              <a:t>LTP Vorlesung </a:t>
            </a:r>
            <a:r>
              <a:rPr lang="de-DE" sz="500" dirty="0" err="1">
                <a:solidFill>
                  <a:schemeClr val="bg1"/>
                </a:solidFill>
              </a:rPr>
              <a:t>Enss</a:t>
            </a:r>
            <a:r>
              <a:rPr lang="de-DE" sz="500" dirty="0">
                <a:solidFill>
                  <a:schemeClr val="bg1"/>
                </a:solidFill>
              </a:rPr>
              <a:t> Heidelberg 2020</a:t>
            </a: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861A9C9B-5D52-4F44-8304-10F2A2C9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4E83DD1-91F9-4DCA-91C5-4F528C1F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3</a:t>
            </a:fld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D2464-5CE1-4ADB-AB57-0F41078B43CF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85004E4E-783C-4A96-8B04-4BFE72EFC7F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90D1CDDC-7260-48DC-AECA-F8E22E3D984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6964AD-AE71-450C-9320-78F381D54E55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B09B2B-57F7-4B00-8774-079F9F49C403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B4E4AC-1A0C-4C39-A8CD-66982E64D41E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7AD81A-7340-4A72-9699-A1E9AF96587A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AE1A4D-CDA9-4077-85C0-EDD20FD01AEE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68E09F-61AE-4471-88D0-BF1CEB285CB4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3599AD-CE39-4070-AD2B-341E087564C5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996693-60F5-4184-9E3C-E54B22D71A95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6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CAF4B9D-BD9D-46F2-B2FA-67934E8E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11" y="31917"/>
            <a:ext cx="9531777" cy="635451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25D7DE7-2D17-4C03-A477-3BE4C25C4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11" y="31917"/>
            <a:ext cx="9531777" cy="635451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932265A-E237-4C73-BB6C-EFBED2D771EA}"/>
              </a:ext>
            </a:extLst>
          </p:cNvPr>
          <p:cNvSpPr txBox="1"/>
          <p:nvPr/>
        </p:nvSpPr>
        <p:spPr>
          <a:xfrm>
            <a:off x="2594652" y="9184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CD662DE-984C-4D3E-B8CD-8ACF1EE0EB3E}"/>
              </a:ext>
            </a:extLst>
          </p:cNvPr>
          <p:cNvSpPr txBox="1"/>
          <p:nvPr/>
        </p:nvSpPr>
        <p:spPr>
          <a:xfrm>
            <a:off x="3010150" y="93556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E691E-7189-4EF5-86E4-A18E18F7CD1B}"/>
              </a:ext>
            </a:extLst>
          </p:cNvPr>
          <p:cNvSpPr txBox="1"/>
          <p:nvPr/>
        </p:nvSpPr>
        <p:spPr>
          <a:xfrm>
            <a:off x="4272516" y="158878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effectLst/>
              </a:rPr>
              <a:t>4</a:t>
            </a:r>
            <a:r>
              <a:rPr lang="de-DE" dirty="0">
                <a:effectLst/>
              </a:rPr>
              <a:t>He</a:t>
            </a:r>
            <a:endParaRPr lang="de-DE" dirty="0"/>
          </a:p>
        </p:txBody>
      </p:sp>
      <p:sp>
        <p:nvSpPr>
          <p:cNvPr id="7" name="Textfeld 18">
            <a:extLst>
              <a:ext uri="{FF2B5EF4-FFF2-40B4-BE49-F238E27FC236}">
                <a16:creationId xmlns:a16="http://schemas.microsoft.com/office/drawing/2014/main" id="{F3AEFB5E-941C-4918-A185-7F3FEBC9690B}"/>
              </a:ext>
            </a:extLst>
          </p:cNvPr>
          <p:cNvSpPr txBox="1"/>
          <p:nvPr/>
        </p:nvSpPr>
        <p:spPr>
          <a:xfrm>
            <a:off x="3830928" y="121709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32308-75B6-4F73-ADE7-0E99B7D1579A}"/>
              </a:ext>
            </a:extLst>
          </p:cNvPr>
          <p:cNvSpPr txBox="1"/>
          <p:nvPr/>
        </p:nvSpPr>
        <p:spPr>
          <a:xfrm>
            <a:off x="4188708" y="2009229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>
                <a:effectLst/>
              </a:rPr>
              <a:t>4</a:t>
            </a:r>
            <a:r>
              <a:rPr lang="en-GB" dirty="0">
                <a:effectLst/>
              </a:rPr>
              <a:t>He pumping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634EF-5EA5-424E-82E4-D5B97AE03732}"/>
              </a:ext>
            </a:extLst>
          </p:cNvPr>
          <p:cNvSpPr txBox="1"/>
          <p:nvPr/>
        </p:nvSpPr>
        <p:spPr>
          <a:xfrm>
            <a:off x="3347355" y="2378561"/>
            <a:ext cx="30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paramagnetic demagnetization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FA0AD-9C93-486C-91F4-98E5AE67F82B}"/>
              </a:ext>
            </a:extLst>
          </p:cNvPr>
          <p:cNvSpPr txBox="1"/>
          <p:nvPr/>
        </p:nvSpPr>
        <p:spPr>
          <a:xfrm>
            <a:off x="8325202" y="2263886"/>
            <a:ext cx="21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dilution refrigeration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EBBA6-74CE-440E-BA72-42834C818D17}"/>
              </a:ext>
            </a:extLst>
          </p:cNvPr>
          <p:cNvSpPr txBox="1"/>
          <p:nvPr/>
        </p:nvSpPr>
        <p:spPr>
          <a:xfrm>
            <a:off x="7467537" y="5107704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nuclear demagnetization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6785B53E-DA13-48D3-9DF3-835CCE4C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7BD984B-E8B1-42CD-A7FC-1A730206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4</a:t>
            </a:fld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241A3D-C338-4724-9BFA-6DD5F667E103}"/>
              </a:ext>
            </a:extLst>
          </p:cNvPr>
          <p:cNvSpPr/>
          <p:nvPr/>
        </p:nvSpPr>
        <p:spPr>
          <a:xfrm>
            <a:off x="-1" y="6356335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89A83C35-F6B2-4901-955D-FF7916451F9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C8420CA5-0DDA-4D99-9C2F-95E62F8A24F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E59FB5-7B3A-4A49-A39F-6533057D40E2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5194EC3-F2C0-448F-99EC-D8647EA66FEE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23490D-D632-4A33-BFBB-ABB986AF54E4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0D495E-2A52-4A4E-940D-FD0367010C98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DD3C5F3-7250-45A6-AE30-BAA6123B170F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42A85B-DC6C-4812-B51B-48E67D851A52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9F0E11-8BBB-4FB0-9385-253741FB7976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556219-190B-4B81-B6D0-D28A4511CE72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FD62-C98F-4C0A-BC08-9E28C788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Expansion engines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F653-5CB4-4DB1-BFAB-2F36EF15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9667" cy="4351338"/>
          </a:xfrm>
        </p:spPr>
        <p:txBody>
          <a:bodyPr/>
          <a:lstStyle/>
          <a:p>
            <a:r>
              <a:rPr lang="en-GB" dirty="0"/>
              <a:t>Compressing at room temperature</a:t>
            </a:r>
          </a:p>
          <a:p>
            <a:r>
              <a:rPr lang="en-GB" dirty="0"/>
              <a:t>Approximately adiabatic process</a:t>
            </a:r>
          </a:p>
          <a:p>
            <a:r>
              <a:rPr lang="en-GB" dirty="0"/>
              <a:t>Cooling gas has to be above critical temperature</a:t>
            </a:r>
          </a:p>
          <a:p>
            <a:pPr marL="2286000" lvl="5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2EF87-AB2B-4BD7-9121-BB42B8AA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00" y="3852726"/>
            <a:ext cx="3355975" cy="1031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1F318-2258-4812-ABD9-73E3174C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910" y="5020946"/>
            <a:ext cx="2136140" cy="50351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480C34C-1FBE-4074-9B98-FB551DC2D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49" y="810967"/>
            <a:ext cx="4016840" cy="5236065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C2FDA6D9-6528-4CC3-B4EC-1E6B6474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D791E2B-3D9A-4465-9E6A-19E07A90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5</a:t>
            </a:fld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38337E-3A61-441A-9C44-BF81D9A02C82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DC48A41A-7185-4289-946E-F5E01C46C270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78DDF5D5-1DFF-4072-8135-EF28C6187C5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E5CFE8-08A5-40DC-8F86-6962EBC83F15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EF942F-193E-4D91-9969-DB305F5C48F0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6DB5FA-12A0-43DE-A346-E83F55696E60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A21BC3-6F45-4170-8C9E-7CA2B8C753E3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AFEACF-56B9-4A92-9632-2F2B22A51D46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9CAAE2-D61D-4EC5-A2C9-D7295E134BFA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8FB376-C7D1-4166-8E4D-0A1FBB14871A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223EFD-E0CD-4C84-9E87-48A222359CDB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8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EBB56-C994-4531-9E4F-B4C922F6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566862"/>
            <a:ext cx="9772650" cy="3724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B199D9E-4051-4B54-8651-9EA3E9306908}"/>
              </a:ext>
            </a:extLst>
          </p:cNvPr>
          <p:cNvSpPr txBox="1"/>
          <p:nvPr/>
        </p:nvSpPr>
        <p:spPr>
          <a:xfrm>
            <a:off x="5318034" y="5274761"/>
            <a:ext cx="12715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Low </a:t>
            </a:r>
            <a:r>
              <a:rPr lang="de-DE" sz="500" dirty="0" err="1"/>
              <a:t>temperature</a:t>
            </a:r>
            <a:r>
              <a:rPr lang="de-DE" sz="500" dirty="0"/>
              <a:t> </a:t>
            </a:r>
            <a:r>
              <a:rPr lang="de-DE" sz="500" dirty="0" err="1"/>
              <a:t>physics</a:t>
            </a:r>
            <a:r>
              <a:rPr lang="de-DE" sz="500" dirty="0"/>
              <a:t> </a:t>
            </a:r>
            <a:r>
              <a:rPr lang="de-DE" sz="500" dirty="0" err="1"/>
              <a:t>Enss</a:t>
            </a:r>
            <a:r>
              <a:rPr lang="de-DE" sz="500" dirty="0"/>
              <a:t> </a:t>
            </a:r>
            <a:r>
              <a:rPr lang="de-DE" sz="500" dirty="0" err="1"/>
              <a:t>Hunklinger</a:t>
            </a:r>
            <a:endParaRPr lang="de-DE" sz="500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7C59A362-7364-4D07-8559-6A04A1EE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A49F312-7293-4B31-8ACB-CBB9D423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6</a:t>
            </a:fld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6F0464-6D73-40E4-8B80-200280440660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73AED9A8-18EB-4977-84EA-BF91A831EA4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3606DEED-8256-420A-9085-F461FF9FDE5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F60B2E-2442-4BA3-A1A4-A419DBF9040C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06F4EB-BB47-46FF-AE65-87668C0E6BDB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BC5B66-A3FE-473B-AAA6-A283B9EB441A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179DD9-D425-4E93-AFBB-669C909028ED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FF7D7C-BFB9-40A2-BB31-E29F6F9A58A9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43FCF2-9F7B-4EA2-9404-68DFE2935E80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E13F21-9626-4C65-BEF9-BFB54ACE1F96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A40D42-F408-4C44-B9ED-DC43E848359A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4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CE0B9A-3403-4C74-BD40-BF834278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876" y="1151668"/>
            <a:ext cx="4208369" cy="4554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69CF1-16B7-4F1C-9578-883AEF19D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281" y="1841503"/>
            <a:ext cx="3313438" cy="3174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37EC8-3322-4F29-8D15-D1EF9118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Joule-Thomson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04E59-E06B-408D-B65E-F731C21F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3683317" cy="4530725"/>
          </a:xfrm>
        </p:spPr>
        <p:txBody>
          <a:bodyPr>
            <a:normAutofit/>
          </a:bodyPr>
          <a:lstStyle/>
          <a:p>
            <a:r>
              <a:rPr lang="en-GB" dirty="0"/>
              <a:t>Gas performs work against internal forces</a:t>
            </a:r>
          </a:p>
          <a:p>
            <a:r>
              <a:rPr lang="en-GB" dirty="0"/>
              <a:t>no temperature reduction with ideal gases</a:t>
            </a:r>
          </a:p>
          <a:p>
            <a:r>
              <a:rPr lang="en-GB" dirty="0" err="1"/>
              <a:t>Isenthalp</a:t>
            </a:r>
            <a:r>
              <a:rPr lang="en-GB" dirty="0"/>
              <a:t> pressure reduction</a:t>
            </a:r>
          </a:p>
          <a:p>
            <a:r>
              <a:rPr lang="en-GB" dirty="0"/>
              <a:t>Heating or cooling</a:t>
            </a:r>
          </a:p>
          <a:p>
            <a:r>
              <a:rPr lang="en-GB" dirty="0"/>
              <a:t>Joule-Thomson-coefficient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94448-2B65-41BE-B5B9-763E6511B002}"/>
              </a:ext>
            </a:extLst>
          </p:cNvPr>
          <p:cNvSpPr txBox="1"/>
          <p:nvPr/>
        </p:nvSpPr>
        <p:spPr>
          <a:xfrm>
            <a:off x="9481257" y="5621693"/>
            <a:ext cx="13067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Low </a:t>
            </a:r>
            <a:r>
              <a:rPr lang="de-DE" sz="500" dirty="0" err="1"/>
              <a:t>temperature</a:t>
            </a:r>
            <a:r>
              <a:rPr lang="de-DE" sz="500" dirty="0"/>
              <a:t> </a:t>
            </a:r>
            <a:r>
              <a:rPr lang="de-DE" sz="500" dirty="0" err="1"/>
              <a:t>physics</a:t>
            </a:r>
            <a:r>
              <a:rPr lang="de-DE" sz="500" dirty="0"/>
              <a:t>: </a:t>
            </a:r>
            <a:r>
              <a:rPr lang="de-DE" sz="500" dirty="0" err="1"/>
              <a:t>Enss</a:t>
            </a:r>
            <a:r>
              <a:rPr lang="de-DE" sz="500" dirty="0"/>
              <a:t>; </a:t>
            </a:r>
            <a:r>
              <a:rPr lang="de-DE" sz="500" dirty="0" err="1"/>
              <a:t>Hunklinger</a:t>
            </a:r>
            <a:endParaRPr lang="de-DE" sz="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D927B-B7C5-41AD-8533-E5D39A8E0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963" y="5390249"/>
            <a:ext cx="1733550" cy="7715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AACB85-F747-4235-B47C-71EF02D1E1E3}"/>
              </a:ext>
            </a:extLst>
          </p:cNvPr>
          <p:cNvSpPr txBox="1"/>
          <p:nvPr/>
        </p:nvSpPr>
        <p:spPr>
          <a:xfrm>
            <a:off x="5684075" y="4944356"/>
            <a:ext cx="13067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Low </a:t>
            </a:r>
            <a:r>
              <a:rPr lang="de-DE" sz="500" dirty="0" err="1"/>
              <a:t>temperature</a:t>
            </a:r>
            <a:r>
              <a:rPr lang="de-DE" sz="500" dirty="0"/>
              <a:t> </a:t>
            </a:r>
            <a:r>
              <a:rPr lang="de-DE" sz="500" dirty="0" err="1"/>
              <a:t>physics</a:t>
            </a:r>
            <a:r>
              <a:rPr lang="de-DE" sz="500" dirty="0"/>
              <a:t>: </a:t>
            </a:r>
            <a:r>
              <a:rPr lang="de-DE" sz="500" dirty="0" err="1"/>
              <a:t>Enss</a:t>
            </a:r>
            <a:r>
              <a:rPr lang="de-DE" sz="500" dirty="0"/>
              <a:t>; </a:t>
            </a:r>
            <a:r>
              <a:rPr lang="de-DE" sz="500" dirty="0" err="1"/>
              <a:t>Hunklinger</a:t>
            </a:r>
            <a:endParaRPr lang="de-DE" sz="500" dirty="0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39BBACEB-1DF3-400F-AB4C-6708B899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617829A0-56B1-4A38-8549-31AF8E9D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7</a:t>
            </a:fld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F20DF6-D6E0-4015-8752-D7262B80EB24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820429B1-F7EE-4599-ACBD-A30FF898881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E7924C87-E260-4284-BDD4-D048926BED5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850722-6E75-47E2-8A3F-7DCDD45E0A7B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E656BA-882F-4C45-8508-18A24EAC8F43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BB7EE7-3DA9-49A4-83B8-7E6492E74C88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F415FE-32AE-4794-9872-2EE8DBAFC05C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76C079-E01A-4F34-91E1-C75F6A026DEE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576B0C-40C7-405A-ABA9-C79DDEB983D0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5A4F2C-D298-4ECC-B485-3D5FA4D4A1A3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C693DD-20EC-4889-9A00-DB62BF2919B9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9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444C6-32DB-4451-A12D-E145481E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42" y="1493398"/>
            <a:ext cx="4270838" cy="4832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7726C-3481-4D2B-9FB6-8DD447DB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(Helium-)Bath Cryostats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7862-C2F9-43C5-84DF-0BEA2C59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100476" cy="4351338"/>
          </a:xfrm>
        </p:spPr>
        <p:txBody>
          <a:bodyPr>
            <a:normAutofit/>
          </a:bodyPr>
          <a:lstStyle/>
          <a:p>
            <a:r>
              <a:rPr lang="en-GB" dirty="0"/>
              <a:t>Vacuum-isolated glass vessels (Dewar vessels)	(down to 4.2 K)</a:t>
            </a:r>
          </a:p>
          <a:p>
            <a:r>
              <a:rPr lang="en-GB" dirty="0"/>
              <a:t>Can be pumped to reach lower temperatures 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Evaporation Cryostats 	(down to 1.3 K)</a:t>
            </a:r>
          </a:p>
          <a:p>
            <a:r>
              <a:rPr lang="en-GB" dirty="0"/>
              <a:t>High consumption of Helium (40%)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DAD6F-3D9A-47DF-A66D-0D410D4B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840" y="1854684"/>
            <a:ext cx="18002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83BB0-DEF5-4E57-81B3-018924AD6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309" y="2678290"/>
            <a:ext cx="2457450" cy="409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DD61B-1C9E-4B41-8A9E-327CC1004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839" y="3227199"/>
            <a:ext cx="1800225" cy="74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791526-EFB8-4748-A138-F4363A3CA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839" y="3954546"/>
            <a:ext cx="2343150" cy="523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9BF4C-D4F5-4FD2-AF62-A5C492A8E3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9839" y="4697496"/>
            <a:ext cx="2789851" cy="624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F5D6A-3A43-4D35-AA32-0CAE82C5698F}"/>
              </a:ext>
            </a:extLst>
          </p:cNvPr>
          <p:cNvSpPr txBox="1"/>
          <p:nvPr/>
        </p:nvSpPr>
        <p:spPr>
          <a:xfrm>
            <a:off x="9130309" y="1366244"/>
            <a:ext cx="2949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Clausius-Clapeyron</a:t>
            </a:r>
            <a:endParaRPr lang="de-DE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AECA6D-D84D-46A9-9161-226B921FEAF2}"/>
              </a:ext>
            </a:extLst>
          </p:cNvPr>
          <p:cNvSpPr txBox="1"/>
          <p:nvPr/>
        </p:nvSpPr>
        <p:spPr>
          <a:xfrm>
            <a:off x="6057157" y="6087199"/>
            <a:ext cx="13067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Low </a:t>
            </a:r>
            <a:r>
              <a:rPr lang="de-DE" sz="500" dirty="0" err="1"/>
              <a:t>temperature</a:t>
            </a:r>
            <a:r>
              <a:rPr lang="de-DE" sz="500" dirty="0"/>
              <a:t> </a:t>
            </a:r>
            <a:r>
              <a:rPr lang="de-DE" sz="500" dirty="0" err="1"/>
              <a:t>physics</a:t>
            </a:r>
            <a:r>
              <a:rPr lang="de-DE" sz="500" dirty="0"/>
              <a:t>: </a:t>
            </a:r>
            <a:r>
              <a:rPr lang="de-DE" sz="500" dirty="0" err="1"/>
              <a:t>Enss</a:t>
            </a:r>
            <a:r>
              <a:rPr lang="de-DE" sz="500" dirty="0"/>
              <a:t>; </a:t>
            </a:r>
            <a:r>
              <a:rPr lang="de-DE" sz="500" dirty="0" err="1"/>
              <a:t>Hunklinger</a:t>
            </a:r>
            <a:endParaRPr lang="de-DE" sz="500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55EFB3A3-547D-4F73-9400-04217CE1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CE68DD8-9B41-4664-92A8-E5B29DAE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8</a:t>
            </a:fld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ACD99D-C01E-424D-A7D4-3C076A847E1F}"/>
              </a:ext>
            </a:extLst>
          </p:cNvPr>
          <p:cNvSpPr/>
          <p:nvPr/>
        </p:nvSpPr>
        <p:spPr>
          <a:xfrm>
            <a:off x="0" y="6356041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5F33691B-F8BD-4494-A839-05DC9444101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846ED9BD-2D00-433D-9504-4B069819021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EC4913-14BD-4467-8776-C9E4B7B1E367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A80556-CFB4-45B4-86D8-7E062ECC0B51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DB2C7C-1A16-43F9-A149-11A1CD7A26FA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1E7CF-23B2-4D89-914C-DEAF0AFEEF58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D2F165-DBC3-4665-AF34-64603A3C625A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39F0C9-7A07-4F51-8992-2B764DB1596B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55B7DF-1672-4FA1-BF1D-05157BD2AC19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2FF3A5-FFF7-4A83-94E5-AF90F00C8623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4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F8EA-F510-46A7-B14E-C6985209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aseline="30000" dirty="0">
                <a:effectLst/>
              </a:rPr>
              <a:t>4</a:t>
            </a:r>
            <a:r>
              <a:rPr lang="de-DE" dirty="0">
                <a:effectLst/>
              </a:rPr>
              <a:t>He vs. </a:t>
            </a:r>
            <a:r>
              <a:rPr lang="de-DE" baseline="30000" dirty="0"/>
              <a:t>3</a:t>
            </a:r>
            <a:r>
              <a:rPr lang="de-DE" dirty="0">
                <a:effectLst/>
              </a:rPr>
              <a:t>He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A90D6-44A9-42DF-9154-EA7E34C5B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1858613"/>
            <a:ext cx="6097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aseline="30000" dirty="0">
                <a:effectLst/>
              </a:rPr>
              <a:t>4</a:t>
            </a:r>
            <a:r>
              <a:rPr lang="en-GB" dirty="0">
                <a:effectLst/>
              </a:rPr>
              <a:t>He:</a:t>
            </a:r>
          </a:p>
          <a:p>
            <a:r>
              <a:rPr lang="en-GB" dirty="0"/>
              <a:t>Boson(I=0)</a:t>
            </a:r>
          </a:p>
          <a:p>
            <a:r>
              <a:rPr lang="en-GB" dirty="0"/>
              <a:t>Liquid at T=0 (and normal p)</a:t>
            </a:r>
          </a:p>
          <a:p>
            <a:r>
              <a:rPr lang="en-GB" dirty="0"/>
              <a:t>He-I, </a:t>
            </a:r>
            <a:r>
              <a:rPr lang="en-GB" dirty="0" err="1"/>
              <a:t>normalfluid</a:t>
            </a:r>
            <a:endParaRPr lang="en-GB" dirty="0"/>
          </a:p>
          <a:p>
            <a:r>
              <a:rPr lang="en-GB" dirty="0"/>
              <a:t>He-II, superfluid</a:t>
            </a:r>
          </a:p>
          <a:p>
            <a:r>
              <a:rPr lang="en-GB" dirty="0" err="1"/>
              <a:t>Boilingtemperature</a:t>
            </a:r>
            <a:r>
              <a:rPr lang="en-GB" dirty="0"/>
              <a:t>: 4.21</a:t>
            </a:r>
          </a:p>
          <a:p>
            <a:r>
              <a:rPr lang="en-GB" dirty="0"/>
              <a:t>Density at boiling point: 0.055 g/cm</a:t>
            </a:r>
            <a:r>
              <a:rPr lang="en-GB" baseline="30000" dirty="0"/>
              <a:t>3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520843-FCC0-4A43-9692-30FD0928A11E}"/>
              </a:ext>
            </a:extLst>
          </p:cNvPr>
          <p:cNvSpPr txBox="1">
            <a:spLocks/>
          </p:cNvSpPr>
          <p:nvPr/>
        </p:nvSpPr>
        <p:spPr>
          <a:xfrm>
            <a:off x="6097292" y="1834182"/>
            <a:ext cx="59216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aseline="30000" dirty="0"/>
              <a:t>3</a:t>
            </a:r>
            <a:r>
              <a:rPr lang="en-GB" dirty="0"/>
              <a:t>He:</a:t>
            </a:r>
          </a:p>
          <a:p>
            <a:r>
              <a:rPr lang="en-GB" dirty="0"/>
              <a:t>Fermion(I=1/2)</a:t>
            </a:r>
          </a:p>
          <a:p>
            <a:r>
              <a:rPr lang="en-GB" dirty="0"/>
              <a:t>Liquid at T=0 (and normal p)</a:t>
            </a:r>
          </a:p>
          <a:p>
            <a:r>
              <a:rPr lang="en-GB" dirty="0"/>
              <a:t>He-N, </a:t>
            </a:r>
            <a:r>
              <a:rPr lang="en-GB" dirty="0" err="1"/>
              <a:t>normalfluid</a:t>
            </a:r>
            <a:endParaRPr lang="en-GB" dirty="0"/>
          </a:p>
          <a:p>
            <a:r>
              <a:rPr lang="en-GB" dirty="0"/>
              <a:t>He-A, He-A1, He-B, superfluid</a:t>
            </a:r>
          </a:p>
          <a:p>
            <a:r>
              <a:rPr lang="en-GB" dirty="0" err="1"/>
              <a:t>Boilingtemperature</a:t>
            </a:r>
            <a:r>
              <a:rPr lang="en-GB" dirty="0"/>
              <a:t>: 3.19</a:t>
            </a:r>
          </a:p>
          <a:p>
            <a:r>
              <a:rPr lang="en-GB" dirty="0"/>
              <a:t>Density at boiling point: 0.145 g/cm</a:t>
            </a:r>
            <a:r>
              <a:rPr lang="en-GB" baseline="30000" dirty="0"/>
              <a:t>3</a:t>
            </a:r>
            <a:endParaRPr lang="en-GB" dirty="0"/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14EC9188-4E09-443C-B225-D2A9288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Lukas Berger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9FFD608-ED04-4984-8541-4EC62DE3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2510FA4-0D5E-4EC6-B70A-74C4983027F1}" type="slidenum">
              <a:rPr lang="en-GB" smtClean="0"/>
              <a:t>9</a:t>
            </a:fld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5D22CE-EE6C-4773-9BDF-AA5FD3246715}"/>
              </a:ext>
            </a:extLst>
          </p:cNvPr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7B51BDBA-ED95-4CB1-A3D2-786D3AF5C38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Lukas Berger</a:t>
            </a:r>
          </a:p>
        </p:txBody>
      </p:sp>
      <p:sp>
        <p:nvSpPr>
          <p:cNvPr id="45" name="Slide Number Placeholder 4">
            <a:extLst>
              <a:ext uri="{FF2B5EF4-FFF2-40B4-BE49-F238E27FC236}">
                <a16:creationId xmlns:a16="http://schemas.microsoft.com/office/drawing/2014/main" id="{3346B407-ADD3-4FFC-BE56-47DECD314D7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10FA4-0D5E-4EC6-B70A-74C4983027F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B8653E-F7D5-47E0-9E16-E84FBD850B43}"/>
              </a:ext>
            </a:extLst>
          </p:cNvPr>
          <p:cNvSpPr>
            <a:spLocks/>
          </p:cNvSpPr>
          <p:nvPr/>
        </p:nvSpPr>
        <p:spPr>
          <a:xfrm>
            <a:off x="72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3C5E5C-B116-4973-B60E-13B4CA3CA233}"/>
              </a:ext>
            </a:extLst>
          </p:cNvPr>
          <p:cNvSpPr>
            <a:spLocks/>
          </p:cNvSpPr>
          <p:nvPr/>
        </p:nvSpPr>
        <p:spPr>
          <a:xfrm>
            <a:off x="324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12F955-B81D-415D-9649-BE07CD9902F3}"/>
              </a:ext>
            </a:extLst>
          </p:cNvPr>
          <p:cNvSpPr>
            <a:spLocks/>
          </p:cNvSpPr>
          <p:nvPr/>
        </p:nvSpPr>
        <p:spPr>
          <a:xfrm>
            <a:off x="57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A8B13D-6204-45BE-9F35-1B4414BAA30F}"/>
              </a:ext>
            </a:extLst>
          </p:cNvPr>
          <p:cNvSpPr>
            <a:spLocks/>
          </p:cNvSpPr>
          <p:nvPr/>
        </p:nvSpPr>
        <p:spPr>
          <a:xfrm>
            <a:off x="828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FDD717-A97C-424C-B53E-172AF1760C02}"/>
              </a:ext>
            </a:extLst>
          </p:cNvPr>
          <p:cNvSpPr>
            <a:spLocks/>
          </p:cNvSpPr>
          <p:nvPr/>
        </p:nvSpPr>
        <p:spPr>
          <a:xfrm>
            <a:off x="1080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FAE021A-0DBA-4832-9DD9-3924A24ADF4E}"/>
              </a:ext>
            </a:extLst>
          </p:cNvPr>
          <p:cNvSpPr>
            <a:spLocks/>
          </p:cNvSpPr>
          <p:nvPr/>
        </p:nvSpPr>
        <p:spPr>
          <a:xfrm>
            <a:off x="1332000" y="6480000"/>
            <a:ext cx="180000" cy="18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53268-95BD-4E11-B863-E7C130E8609C}"/>
              </a:ext>
            </a:extLst>
          </p:cNvPr>
          <p:cNvSpPr>
            <a:spLocks/>
          </p:cNvSpPr>
          <p:nvPr/>
        </p:nvSpPr>
        <p:spPr>
          <a:xfrm>
            <a:off x="1584000" y="6480000"/>
            <a:ext cx="180000" cy="18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9B0ABE3-BCF2-4F5D-80C9-210D67D7DDF0}"/>
              </a:ext>
            </a:extLst>
          </p:cNvPr>
          <p:cNvSpPr>
            <a:spLocks/>
          </p:cNvSpPr>
          <p:nvPr/>
        </p:nvSpPr>
        <p:spPr>
          <a:xfrm>
            <a:off x="1836000" y="64800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905</Words>
  <Application>Microsoft Office PowerPoint</Application>
  <PresentationFormat>Breitbild</PresentationFormat>
  <Paragraphs>196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Reaching low temperatures</vt:lpstr>
      <vt:lpstr>Table of Content</vt:lpstr>
      <vt:lpstr>Why low temperatures</vt:lpstr>
      <vt:lpstr>PowerPoint-Präsentation</vt:lpstr>
      <vt:lpstr>Expansion engines</vt:lpstr>
      <vt:lpstr>PowerPoint-Präsentation</vt:lpstr>
      <vt:lpstr>Joule-Thomson Expansion</vt:lpstr>
      <vt:lpstr>(Helium-)Bath Cryostats</vt:lpstr>
      <vt:lpstr>4He vs. 3He </vt:lpstr>
      <vt:lpstr>Dilution Refrigeration</vt:lpstr>
      <vt:lpstr>Magnetic refrigeration</vt:lpstr>
      <vt:lpstr>Technical Problems magnetic refrigeration</vt:lpstr>
      <vt:lpstr>Summary</vt:lpstr>
      <vt:lpstr>Where is it used now?</vt:lpstr>
      <vt:lpstr>Citations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low temperatures</dc:title>
  <dc:creator>Lukas B</dc:creator>
  <cp:lastModifiedBy>Lucky Lex</cp:lastModifiedBy>
  <cp:revision>15</cp:revision>
  <dcterms:created xsi:type="dcterms:W3CDTF">2021-10-23T01:41:24Z</dcterms:created>
  <dcterms:modified xsi:type="dcterms:W3CDTF">2021-11-13T22:24:30Z</dcterms:modified>
</cp:coreProperties>
</file>