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34"/>
  </p:notesMasterIdLst>
  <p:handoutMasterIdLst>
    <p:handoutMasterId r:id="rId35"/>
  </p:handoutMasterIdLst>
  <p:sldIdLst>
    <p:sldId id="257" r:id="rId2"/>
    <p:sldId id="259" r:id="rId3"/>
    <p:sldId id="325" r:id="rId4"/>
    <p:sldId id="261" r:id="rId5"/>
    <p:sldId id="289" r:id="rId6"/>
    <p:sldId id="298" r:id="rId7"/>
    <p:sldId id="300" r:id="rId8"/>
    <p:sldId id="278" r:id="rId9"/>
    <p:sldId id="306" r:id="rId10"/>
    <p:sldId id="302" r:id="rId11"/>
    <p:sldId id="297" r:id="rId12"/>
    <p:sldId id="318" r:id="rId13"/>
    <p:sldId id="330" r:id="rId14"/>
    <p:sldId id="304" r:id="rId15"/>
    <p:sldId id="326" r:id="rId16"/>
    <p:sldId id="320" r:id="rId17"/>
    <p:sldId id="311" r:id="rId18"/>
    <p:sldId id="314" r:id="rId19"/>
    <p:sldId id="335" r:id="rId20"/>
    <p:sldId id="324" r:id="rId21"/>
    <p:sldId id="322" r:id="rId22"/>
    <p:sldId id="334" r:id="rId23"/>
    <p:sldId id="301" r:id="rId24"/>
    <p:sldId id="336" r:id="rId25"/>
    <p:sldId id="308" r:id="rId26"/>
    <p:sldId id="321" r:id="rId27"/>
    <p:sldId id="258" r:id="rId28"/>
    <p:sldId id="280" r:id="rId29"/>
    <p:sldId id="327" r:id="rId30"/>
    <p:sldId id="331" r:id="rId31"/>
    <p:sldId id="319" r:id="rId32"/>
    <p:sldId id="333" r:id="rId33"/>
  </p:sldIdLst>
  <p:sldSz cx="12192000" cy="6858000"/>
  <p:notesSz cx="6858000" cy="9144000"/>
  <p:defaultTextStyle>
    <a:defPPr rtl="0">
      <a:defRPr lang="ko-k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Junhee" initials="LJ" lastIdx="14" clrIdx="0">
    <p:extLst>
      <p:ext uri="{19B8F6BF-5375-455C-9EA6-DF929625EA0E}">
        <p15:presenceInfo xmlns:p15="http://schemas.microsoft.com/office/powerpoint/2012/main" userId="08d7e74af10864a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D1C1C"/>
    <a:srgbClr val="DEDDDE"/>
    <a:srgbClr val="404040"/>
    <a:srgbClr val="FBDDDF"/>
    <a:srgbClr val="948587"/>
    <a:srgbClr val="2751A0"/>
    <a:srgbClr val="DAA588"/>
    <a:srgbClr val="EBCDBC"/>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B8490D-F4AD-4F31-AF98-2B09BB74D225}" v="39" dt="2021-06-07T08:37:59.297"/>
    <p1510:client id="{4605E257-CAAE-4393-8D18-8EEFF86933DA}" v="1420" dt="2021-06-07T09:54:05.357"/>
  </p1510:revLst>
</p1510:revInfo>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96"/>
      </p:cViewPr>
      <p:guideLst/>
    </p:cSldViewPr>
  </p:slideViewPr>
  <p:notesTextViewPr>
    <p:cViewPr>
      <p:scale>
        <a:sx n="1" d="1"/>
        <a:sy n="1" d="1"/>
      </p:scale>
      <p:origin x="0" y="0"/>
    </p:cViewPr>
  </p:notesText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날짜 개체 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8D938DA-0396-4E61-89BF-120A53DD7BF6}" type="datetime1">
              <a:rPr lang="ko-KR" altLang="en-US" smtClean="0"/>
              <a:t>2021-06-15</a:t>
            </a:fld>
            <a:endParaRPr lang="en-US"/>
          </a:p>
        </p:txBody>
      </p:sp>
      <p:sp>
        <p:nvSpPr>
          <p:cNvPr id="4" name="바닥글 개체 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슬라이드 번호 개체 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C74CE10-6809-4130-9779-BE960939651E}" type="datetime1">
              <a:rPr lang="ko-KR" altLang="en-US" smtClean="0"/>
              <a:t>2021-06-15</a:t>
            </a:fld>
            <a:endParaRPr 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ko"/>
              <a:t>마스터 텍스트 스타일을 편집하려면 클릭하세요.</a:t>
            </a:r>
            <a:endParaRPr lang="en-US"/>
          </a:p>
          <a:p>
            <a:pPr lvl="1" rtl="0"/>
            <a:r>
              <a:rPr lang="ko"/>
              <a:t>둘째 수준</a:t>
            </a:r>
          </a:p>
          <a:p>
            <a:pPr lvl="2" rtl="0"/>
            <a:r>
              <a:rPr lang="ko"/>
              <a:t>셋째 수준</a:t>
            </a:r>
          </a:p>
          <a:p>
            <a:pPr lvl="3" rtl="0"/>
            <a:r>
              <a:rPr lang="ko"/>
              <a:t>넷째 수준</a:t>
            </a:r>
          </a:p>
          <a:p>
            <a:pPr lvl="4" rtl="0"/>
            <a:r>
              <a:rPr lang="ko"/>
              <a:t>다섯째 수준</a:t>
            </a:r>
            <a:endParaRPr 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제목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latin typeface="Malgun Gothic" panose="020B0503020000020004" pitchFamily="50" charset="-127"/>
                <a:ea typeface="Malgun Gothic" panose="020B0503020000020004" pitchFamily="50" charset="-127"/>
              </a:defRPr>
            </a:lvl1pPr>
          </a:lstStyle>
          <a:p>
            <a:pPr rtl="0"/>
            <a:r>
              <a:rPr lang="ko-KR" altLang="en-US"/>
              <a:t>마스터 제목 스타일 편집</a:t>
            </a:r>
            <a:endParaRPr lang="en-US" dirty="0"/>
          </a:p>
        </p:txBody>
      </p:sp>
      <p:sp>
        <p:nvSpPr>
          <p:cNvPr id="3" name="부제목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algun Gothic" panose="020B0503020000020004" pitchFamily="50" charset="-127"/>
                <a:ea typeface="Malgun Gothic" panose="020B0503020000020004" pitchFamily="50" charset="-127"/>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ko-KR" altLang="en-US"/>
              <a:t>클릭하여 마스터 부제목 스타일 편집</a:t>
            </a:r>
            <a:endParaRPr lang="en-US" dirty="0"/>
          </a:p>
        </p:txBody>
      </p:sp>
      <p:cxnSp>
        <p:nvCxnSpPr>
          <p:cNvPr id="9" name="직선 연결선(S)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날짜 개체 틀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lvl1pPr>
              <a:defRPr>
                <a:latin typeface="Malgun Gothic" panose="020B0503020000020004" pitchFamily="50" charset="-127"/>
                <a:ea typeface="Malgun Gothic" panose="020B0503020000020004" pitchFamily="50" charset="-127"/>
              </a:defRPr>
            </a:lvl1pPr>
          </a:lstStyle>
          <a:p>
            <a:fld id="{13109F14-E776-46A0-B2C2-315522427AB4}" type="datetime1">
              <a:rPr lang="ko-KR" altLang="en-US" smtClean="0"/>
              <a:t>2021-06-15</a:t>
            </a:fld>
            <a:endParaRPr lang="en-US" dirty="0"/>
          </a:p>
        </p:txBody>
      </p:sp>
      <p:sp>
        <p:nvSpPr>
          <p:cNvPr id="5" name="바닥글 개체 틀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lvl1pPr>
              <a:defRPr>
                <a:latin typeface="Malgun Gothic" panose="020B0503020000020004" pitchFamily="50" charset="-127"/>
                <a:ea typeface="Malgun Gothic" panose="020B0503020000020004" pitchFamily="50" charset="-127"/>
              </a:defRPr>
            </a:lvl1pPr>
          </a:lstStyle>
          <a:p>
            <a:endParaRPr lang="en-US" dirty="0"/>
          </a:p>
        </p:txBody>
      </p:sp>
      <p:sp>
        <p:nvSpPr>
          <p:cNvPr id="6" name="슬라이드 번호 개체 틀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lvl1pPr>
              <a:defRPr>
                <a:latin typeface="Malgun Gothic" panose="020B0503020000020004" pitchFamily="50" charset="-127"/>
                <a:ea typeface="Malgun Gothic" panose="020B0503020000020004" pitchFamily="50" charset="-127"/>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rtlCol="0"/>
          <a:lstStyle>
            <a:lvl1pPr>
              <a:defRPr>
                <a:latin typeface="+mj-ea"/>
                <a:ea typeface="+mj-ea"/>
              </a:defRPr>
            </a:lvl1pPr>
          </a:lstStyle>
          <a:p>
            <a:pPr rtl="0"/>
            <a:r>
              <a:rPr lang="ko-KR" altLang="en-US"/>
              <a:t>마스터 제목 스타일 편집</a:t>
            </a:r>
            <a:endParaRPr lang="en-US" dirty="0"/>
          </a:p>
        </p:txBody>
      </p:sp>
      <p:sp>
        <p:nvSpPr>
          <p:cNvPr id="3" name="세로 텍스트 개체 틀 2"/>
          <p:cNvSpPr>
            <a:spLocks noGrp="1"/>
          </p:cNvSpPr>
          <p:nvPr>
            <p:ph type="body" orient="vert" idx="1"/>
          </p:nvPr>
        </p:nvSpPr>
        <p:spPr/>
        <p:txBody>
          <a:bodyPr vert="eaVert" lIns="45720" tIns="0" rIns="45720" bIns="0" rtlCol="0"/>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rtl="0"/>
            <a:r>
              <a:rPr lang="ko-KR" altLang="en-US"/>
              <a:t>마스터 텍스트 스타일을 편집하려면 클릭</a:t>
            </a:r>
          </a:p>
          <a:p>
            <a:pPr lvl="1" rtl="0"/>
            <a:r>
              <a:rPr lang="ko-KR" altLang="en-US"/>
              <a:t>두 번째 수준</a:t>
            </a:r>
          </a:p>
          <a:p>
            <a:pPr lvl="2" rtl="0"/>
            <a:r>
              <a:rPr lang="ko-KR" altLang="en-US"/>
              <a:t>세 번째 수준</a:t>
            </a:r>
          </a:p>
          <a:p>
            <a:pPr lvl="3" rtl="0"/>
            <a:r>
              <a:rPr lang="ko-KR" altLang="en-US"/>
              <a:t>네 번째 수준</a:t>
            </a:r>
          </a:p>
          <a:p>
            <a:pPr lvl="4" rtl="0"/>
            <a:r>
              <a:rPr lang="ko-KR" altLang="en-US"/>
              <a:t>다섯 번째 수준</a:t>
            </a:r>
            <a:endParaRPr lang="en-US" dirty="0"/>
          </a:p>
        </p:txBody>
      </p:sp>
      <p:sp>
        <p:nvSpPr>
          <p:cNvPr id="7" name="날짜 개체 틀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lvl1pPr>
              <a:defRPr>
                <a:latin typeface="+mj-ea"/>
                <a:ea typeface="+mj-ea"/>
              </a:defRPr>
            </a:lvl1pPr>
          </a:lstStyle>
          <a:p>
            <a:fld id="{FE9FF334-B24E-4384-8B57-79DDB3DF84D3}" type="datetime1">
              <a:rPr lang="ko-KR" altLang="en-US" smtClean="0"/>
              <a:t>2021-06-15</a:t>
            </a:fld>
            <a:endParaRPr lang="en-US" dirty="0"/>
          </a:p>
        </p:txBody>
      </p:sp>
      <p:sp>
        <p:nvSpPr>
          <p:cNvPr id="8" name="바닥글 개체 틀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lvl1pPr>
              <a:defRPr>
                <a:latin typeface="+mj-ea"/>
                <a:ea typeface="+mj-ea"/>
              </a:defRPr>
            </a:lvl1pPr>
          </a:lstStyle>
          <a:p>
            <a:endParaRPr lang="en-US" dirty="0"/>
          </a:p>
        </p:txBody>
      </p:sp>
      <p:sp>
        <p:nvSpPr>
          <p:cNvPr id="9" name="슬라이드 번호 개체 틀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lvl1pPr>
              <a:defRPr>
                <a:latin typeface="+mj-ea"/>
                <a:ea typeface="+mj-ea"/>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세로 제목 및 텍스트">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세로 제목 1"/>
          <p:cNvSpPr>
            <a:spLocks noGrp="1"/>
          </p:cNvSpPr>
          <p:nvPr>
            <p:ph type="title" orient="vert"/>
          </p:nvPr>
        </p:nvSpPr>
        <p:spPr>
          <a:xfrm>
            <a:off x="8724900" y="412302"/>
            <a:ext cx="2628900" cy="5759898"/>
          </a:xfrm>
        </p:spPr>
        <p:txBody>
          <a:bodyPr vert="eaVert" rtlCol="0"/>
          <a:lstStyle>
            <a:lvl1pPr>
              <a:defRPr>
                <a:latin typeface="+mj-ea"/>
                <a:ea typeface="+mj-ea"/>
              </a:defRPr>
            </a:lvl1pPr>
          </a:lstStyle>
          <a:p>
            <a:pPr rtl="0"/>
            <a:r>
              <a:rPr lang="ko-KR" altLang="en-US"/>
              <a:t>마스터 제목 스타일 편집</a:t>
            </a:r>
            <a:endParaRPr lang="en-US" dirty="0"/>
          </a:p>
        </p:txBody>
      </p:sp>
      <p:sp>
        <p:nvSpPr>
          <p:cNvPr id="3" name="세로 텍스트 개체 틀 2"/>
          <p:cNvSpPr>
            <a:spLocks noGrp="1"/>
          </p:cNvSpPr>
          <p:nvPr>
            <p:ph type="body" orient="vert" idx="1"/>
          </p:nvPr>
        </p:nvSpPr>
        <p:spPr>
          <a:xfrm>
            <a:off x="838200" y="412302"/>
            <a:ext cx="7734300" cy="5759898"/>
          </a:xfrm>
        </p:spPr>
        <p:txBody>
          <a:bodyPr vert="eaVert" lIns="45720" tIns="0" rIns="45720" bIns="0" rtlCol="0"/>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rtl="0"/>
            <a:r>
              <a:rPr lang="ko-KR" altLang="en-US"/>
              <a:t>마스터 텍스트 스타일을 편집하려면 클릭</a:t>
            </a:r>
          </a:p>
          <a:p>
            <a:pPr lvl="1" rtl="0"/>
            <a:r>
              <a:rPr lang="ko-KR" altLang="en-US"/>
              <a:t>두 번째 수준</a:t>
            </a:r>
          </a:p>
          <a:p>
            <a:pPr lvl="2" rtl="0"/>
            <a:r>
              <a:rPr lang="ko-KR" altLang="en-US"/>
              <a:t>세 번째 수준</a:t>
            </a:r>
          </a:p>
          <a:p>
            <a:pPr lvl="3" rtl="0"/>
            <a:r>
              <a:rPr lang="ko-KR" altLang="en-US"/>
              <a:t>네 번째 수준</a:t>
            </a:r>
          </a:p>
          <a:p>
            <a:pPr lvl="4" rtl="0"/>
            <a:r>
              <a:rPr lang="ko-KR" altLang="en-US"/>
              <a:t>다섯 번째 수준</a:t>
            </a:r>
            <a:endParaRPr lang="en-US" dirty="0"/>
          </a:p>
        </p:txBody>
      </p:sp>
      <p:sp>
        <p:nvSpPr>
          <p:cNvPr id="7" name="날짜 개체 틀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lvl1pPr>
              <a:defRPr>
                <a:latin typeface="+mj-ea"/>
                <a:ea typeface="+mj-ea"/>
              </a:defRPr>
            </a:lvl1pPr>
          </a:lstStyle>
          <a:p>
            <a:fld id="{789109B3-1805-417E-8231-1242DA8104B9}" type="datetime1">
              <a:rPr lang="ko-KR" altLang="en-US" smtClean="0"/>
              <a:t>2021-06-15</a:t>
            </a:fld>
            <a:endParaRPr lang="en-US" dirty="0"/>
          </a:p>
        </p:txBody>
      </p:sp>
      <p:sp>
        <p:nvSpPr>
          <p:cNvPr id="8" name="바닥글 개체 틀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lvl1pPr>
              <a:defRPr>
                <a:latin typeface="+mj-ea"/>
                <a:ea typeface="+mj-ea"/>
              </a:defRPr>
            </a:lvl1pPr>
          </a:lstStyle>
          <a:p>
            <a:endParaRPr lang="en-US" dirty="0"/>
          </a:p>
        </p:txBody>
      </p:sp>
      <p:sp>
        <p:nvSpPr>
          <p:cNvPr id="10" name="슬라이드 번호 개체 틀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lvl1pPr>
              <a:defRPr>
                <a:latin typeface="+mj-ea"/>
                <a:ea typeface="+mj-ea"/>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rtlCol="0"/>
          <a:lstStyle>
            <a:lvl1pPr>
              <a:defRPr>
                <a:latin typeface="+mj-ea"/>
                <a:ea typeface="+mj-ea"/>
              </a:defRPr>
            </a:lvl1pPr>
          </a:lstStyle>
          <a:p>
            <a:pPr rtl="0"/>
            <a:r>
              <a:rPr lang="ko-KR" altLang="en-US"/>
              <a:t>마스터 제목 스타일 편집</a:t>
            </a:r>
            <a:endParaRPr lang="en-US" dirty="0"/>
          </a:p>
        </p:txBody>
      </p:sp>
      <p:sp>
        <p:nvSpPr>
          <p:cNvPr id="3" name="내용 개체 틀 2"/>
          <p:cNvSpPr>
            <a:spLocks noGrp="1"/>
          </p:cNvSpPr>
          <p:nvPr>
            <p:ph idx="1"/>
          </p:nvPr>
        </p:nvSpPr>
        <p:spPr/>
        <p:txBody>
          <a:bodyPr rtlCol="0"/>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rtl="0"/>
            <a:r>
              <a:rPr lang="ko-KR" altLang="en-US"/>
              <a:t>마스터 텍스트 스타일을 편집하려면 클릭</a:t>
            </a:r>
          </a:p>
          <a:p>
            <a:pPr lvl="1" rtl="0"/>
            <a:r>
              <a:rPr lang="ko-KR" altLang="en-US"/>
              <a:t>두 번째 수준</a:t>
            </a:r>
          </a:p>
          <a:p>
            <a:pPr lvl="2" rtl="0"/>
            <a:r>
              <a:rPr lang="ko-KR" altLang="en-US"/>
              <a:t>세 번째 수준</a:t>
            </a:r>
          </a:p>
          <a:p>
            <a:pPr lvl="3" rtl="0"/>
            <a:r>
              <a:rPr lang="ko-KR" altLang="en-US"/>
              <a:t>네 번째 수준</a:t>
            </a:r>
          </a:p>
          <a:p>
            <a:pPr lvl="4" rtl="0"/>
            <a:r>
              <a:rPr lang="ko-KR" altLang="en-US"/>
              <a:t>다섯 번째 수준</a:t>
            </a:r>
            <a:endParaRPr lang="en-US" dirty="0"/>
          </a:p>
        </p:txBody>
      </p:sp>
      <p:sp>
        <p:nvSpPr>
          <p:cNvPr id="7" name="날짜 개체 틀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lvl1pPr>
              <a:defRPr>
                <a:latin typeface="+mj-ea"/>
                <a:ea typeface="+mj-ea"/>
              </a:defRPr>
            </a:lvl1pPr>
          </a:lstStyle>
          <a:p>
            <a:fld id="{0928AFF6-6AB7-414D-9F63-AFAC896DC2A1}" type="datetime1">
              <a:rPr lang="ko-KR" altLang="en-US" smtClean="0"/>
              <a:t>2021-06-15</a:t>
            </a:fld>
            <a:endParaRPr lang="en-US" dirty="0"/>
          </a:p>
        </p:txBody>
      </p:sp>
      <p:sp>
        <p:nvSpPr>
          <p:cNvPr id="8" name="바닥글 개체 틀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lvl1pPr>
              <a:defRPr>
                <a:latin typeface="+mj-ea"/>
                <a:ea typeface="+mj-ea"/>
              </a:defRPr>
            </a:lvl1pPr>
          </a:lstStyle>
          <a:p>
            <a:endParaRPr lang="en-US" dirty="0"/>
          </a:p>
        </p:txBody>
      </p:sp>
      <p:sp>
        <p:nvSpPr>
          <p:cNvPr id="9" name="슬라이드 번호 개체 틀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lvl1pPr>
              <a:defRPr>
                <a:latin typeface="+mj-ea"/>
                <a:ea typeface="+mj-ea"/>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bg>
      <p:bgPr>
        <a:solidFill>
          <a:schemeClr val="bg1"/>
        </a:solidFill>
        <a:effectLst/>
      </p:bgPr>
    </p:bg>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제목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latin typeface="+mj-ea"/>
                <a:ea typeface="+mj-ea"/>
              </a:defRPr>
            </a:lvl1pPr>
          </a:lstStyle>
          <a:p>
            <a:pPr rtl="0"/>
            <a:r>
              <a:rPr lang="ko-KR" altLang="en-US"/>
              <a:t>마스터 제목 스타일 편집</a:t>
            </a:r>
            <a:endParaRPr lang="en-US" dirty="0"/>
          </a:p>
        </p:txBody>
      </p:sp>
      <p:sp>
        <p:nvSpPr>
          <p:cNvPr id="3" name="텍스트 개체 틀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j-ea"/>
                <a:ea typeface="+mj-e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ko-KR" altLang="en-US"/>
              <a:t>마스터 텍스트 스타일을 편집하려면 클릭</a:t>
            </a:r>
          </a:p>
        </p:txBody>
      </p:sp>
      <p:cxnSp>
        <p:nvCxnSpPr>
          <p:cNvPr id="9" name="직선 연결선(S)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날짜 개체 틀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latin typeface="+mj-ea"/>
                <a:ea typeface="+mj-ea"/>
              </a:defRPr>
            </a:lvl1pPr>
          </a:lstStyle>
          <a:p>
            <a:fld id="{7510B9F6-866A-483C-8615-169E5CF27273}" type="datetime1">
              <a:rPr lang="ko-KR" altLang="en-US" smtClean="0"/>
              <a:t>2021-06-15</a:t>
            </a:fld>
            <a:endParaRPr lang="en-US" dirty="0"/>
          </a:p>
        </p:txBody>
      </p:sp>
      <p:sp>
        <p:nvSpPr>
          <p:cNvPr id="8" name="바닥글 개체 틀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latin typeface="+mj-ea"/>
                <a:ea typeface="+mj-ea"/>
              </a:defRPr>
            </a:lvl1pPr>
          </a:lstStyle>
          <a:p>
            <a:endParaRPr lang="en-US" dirty="0"/>
          </a:p>
        </p:txBody>
      </p:sp>
      <p:sp>
        <p:nvSpPr>
          <p:cNvPr id="11" name="슬라이드 번호 개체 틀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latin typeface="+mj-ea"/>
                <a:ea typeface="+mj-ea"/>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내용 2개">
    <p:spTree>
      <p:nvGrpSpPr>
        <p:cNvPr id="1" name=""/>
        <p:cNvGrpSpPr/>
        <p:nvPr/>
      </p:nvGrpSpPr>
      <p:grpSpPr>
        <a:xfrm>
          <a:off x="0" y="0"/>
          <a:ext cx="0" cy="0"/>
          <a:chOff x="0" y="0"/>
          <a:chExt cx="0" cy="0"/>
        </a:xfrm>
      </p:grpSpPr>
      <p:sp>
        <p:nvSpPr>
          <p:cNvPr id="8" name="제목 7"/>
          <p:cNvSpPr>
            <a:spLocks noGrp="1"/>
          </p:cNvSpPr>
          <p:nvPr>
            <p:ph type="title"/>
          </p:nvPr>
        </p:nvSpPr>
        <p:spPr>
          <a:xfrm>
            <a:off x="1097280" y="286603"/>
            <a:ext cx="10058400" cy="1450757"/>
          </a:xfrm>
        </p:spPr>
        <p:txBody>
          <a:bodyPr rtlCol="0"/>
          <a:lstStyle>
            <a:lvl1pPr>
              <a:defRPr>
                <a:latin typeface="+mj-ea"/>
                <a:ea typeface="+mj-ea"/>
              </a:defRPr>
            </a:lvl1pPr>
          </a:lstStyle>
          <a:p>
            <a:pPr rtl="0"/>
            <a:r>
              <a:rPr lang="ko-KR" altLang="en-US"/>
              <a:t>마스터 제목 스타일 편집</a:t>
            </a:r>
            <a:endParaRPr lang="en-US" dirty="0"/>
          </a:p>
        </p:txBody>
      </p:sp>
      <p:sp>
        <p:nvSpPr>
          <p:cNvPr id="3" name="내용 개체 틀 2"/>
          <p:cNvSpPr>
            <a:spLocks noGrp="1"/>
          </p:cNvSpPr>
          <p:nvPr>
            <p:ph sz="half" idx="1"/>
          </p:nvPr>
        </p:nvSpPr>
        <p:spPr>
          <a:xfrm>
            <a:off x="1097280" y="2120900"/>
            <a:ext cx="4639736" cy="3748193"/>
          </a:xfrm>
        </p:spPr>
        <p:txBody>
          <a:bodyPr rtlCol="0"/>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rtl="0"/>
            <a:r>
              <a:rPr lang="ko-KR" altLang="en-US"/>
              <a:t>마스터 텍스트 스타일을 편집하려면 클릭</a:t>
            </a:r>
          </a:p>
          <a:p>
            <a:pPr lvl="1" rtl="0"/>
            <a:r>
              <a:rPr lang="ko-KR" altLang="en-US"/>
              <a:t>두 번째 수준</a:t>
            </a:r>
          </a:p>
          <a:p>
            <a:pPr lvl="2" rtl="0"/>
            <a:r>
              <a:rPr lang="ko-KR" altLang="en-US"/>
              <a:t>세 번째 수준</a:t>
            </a:r>
          </a:p>
          <a:p>
            <a:pPr lvl="3" rtl="0"/>
            <a:r>
              <a:rPr lang="ko-KR" altLang="en-US"/>
              <a:t>네 번째 수준</a:t>
            </a:r>
          </a:p>
          <a:p>
            <a:pPr lvl="4" rtl="0"/>
            <a:r>
              <a:rPr lang="ko-KR" altLang="en-US"/>
              <a:t>다섯 번째 수준</a:t>
            </a:r>
            <a:endParaRPr lang="en-US" dirty="0"/>
          </a:p>
        </p:txBody>
      </p:sp>
      <p:sp>
        <p:nvSpPr>
          <p:cNvPr id="4" name="내용 개체 틀 3"/>
          <p:cNvSpPr>
            <a:spLocks noGrp="1"/>
          </p:cNvSpPr>
          <p:nvPr>
            <p:ph sz="half" idx="2"/>
          </p:nvPr>
        </p:nvSpPr>
        <p:spPr>
          <a:xfrm>
            <a:off x="6515944" y="2120900"/>
            <a:ext cx="4639736" cy="3748194"/>
          </a:xfrm>
        </p:spPr>
        <p:txBody>
          <a:bodyPr rtlCol="0"/>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rtl="0"/>
            <a:r>
              <a:rPr lang="ko-KR" altLang="en-US"/>
              <a:t>마스터 텍스트 스타일을 편집하려면 클릭</a:t>
            </a:r>
          </a:p>
          <a:p>
            <a:pPr lvl="1" rtl="0"/>
            <a:r>
              <a:rPr lang="ko-KR" altLang="en-US"/>
              <a:t>두 번째 수준</a:t>
            </a:r>
          </a:p>
          <a:p>
            <a:pPr lvl="2" rtl="0"/>
            <a:r>
              <a:rPr lang="ko-KR" altLang="en-US"/>
              <a:t>세 번째 수준</a:t>
            </a:r>
          </a:p>
          <a:p>
            <a:pPr lvl="3" rtl="0"/>
            <a:r>
              <a:rPr lang="ko-KR" altLang="en-US"/>
              <a:t>네 번째 수준</a:t>
            </a:r>
          </a:p>
          <a:p>
            <a:pPr lvl="4" rtl="0"/>
            <a:r>
              <a:rPr lang="ko-KR" altLang="en-US"/>
              <a:t>다섯 번째 수준</a:t>
            </a:r>
            <a:endParaRPr lang="en-US" dirty="0"/>
          </a:p>
        </p:txBody>
      </p:sp>
      <p:sp>
        <p:nvSpPr>
          <p:cNvPr id="2" name="날짜 개체 틀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lvl1pPr>
              <a:defRPr>
                <a:latin typeface="+mj-ea"/>
                <a:ea typeface="+mj-ea"/>
              </a:defRPr>
            </a:lvl1pPr>
          </a:lstStyle>
          <a:p>
            <a:fld id="{85468BB0-44F1-4D1F-AC45-CB226B0E2F66}" type="datetime1">
              <a:rPr lang="ko-KR" altLang="en-US" smtClean="0"/>
              <a:t>2021-06-15</a:t>
            </a:fld>
            <a:endParaRPr lang="en-US" dirty="0"/>
          </a:p>
        </p:txBody>
      </p:sp>
      <p:sp>
        <p:nvSpPr>
          <p:cNvPr id="9" name="바닥글 개체 틀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lvl1pPr>
              <a:defRPr>
                <a:latin typeface="+mj-ea"/>
                <a:ea typeface="+mj-ea"/>
              </a:defRPr>
            </a:lvl1pPr>
          </a:lstStyle>
          <a:p>
            <a:endParaRPr lang="en-US" dirty="0"/>
          </a:p>
        </p:txBody>
      </p:sp>
      <p:sp>
        <p:nvSpPr>
          <p:cNvPr id="10" name="슬라이드 번호 개체 틀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lvl1pPr>
              <a:defRPr>
                <a:latin typeface="+mj-ea"/>
                <a:ea typeface="+mj-ea"/>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10" name="제목 9"/>
          <p:cNvSpPr>
            <a:spLocks noGrp="1"/>
          </p:cNvSpPr>
          <p:nvPr>
            <p:ph type="title"/>
          </p:nvPr>
        </p:nvSpPr>
        <p:spPr>
          <a:xfrm>
            <a:off x="1097280" y="286603"/>
            <a:ext cx="10058400" cy="1450757"/>
          </a:xfrm>
        </p:spPr>
        <p:txBody>
          <a:bodyPr rtlCol="0"/>
          <a:lstStyle>
            <a:lvl1pPr>
              <a:defRPr>
                <a:latin typeface="+mj-ea"/>
                <a:ea typeface="+mj-ea"/>
              </a:defRPr>
            </a:lvl1pPr>
          </a:lstStyle>
          <a:p>
            <a:pPr rtl="0"/>
            <a:r>
              <a:rPr lang="ko-KR" altLang="en-US"/>
              <a:t>마스터 제목 스타일 편집</a:t>
            </a:r>
            <a:endParaRPr lang="en-US" dirty="0"/>
          </a:p>
        </p:txBody>
      </p:sp>
      <p:sp>
        <p:nvSpPr>
          <p:cNvPr id="3" name="텍스트 개체 틀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ko-KR" altLang="en-US"/>
              <a:t>마스터 텍스트 스타일을 편집하려면 클릭</a:t>
            </a:r>
          </a:p>
        </p:txBody>
      </p:sp>
      <p:sp>
        <p:nvSpPr>
          <p:cNvPr id="4" name="내용 개체 틀 3"/>
          <p:cNvSpPr>
            <a:spLocks noGrp="1"/>
          </p:cNvSpPr>
          <p:nvPr>
            <p:ph sz="half" idx="2"/>
          </p:nvPr>
        </p:nvSpPr>
        <p:spPr>
          <a:xfrm>
            <a:off x="1097280" y="2958274"/>
            <a:ext cx="4639736" cy="2910821"/>
          </a:xfrm>
        </p:spPr>
        <p:txBody>
          <a:bodyPr rtlCol="0"/>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rtl="0"/>
            <a:r>
              <a:rPr lang="ko-KR" altLang="en-US"/>
              <a:t>마스터 텍스트 스타일을 편집하려면 클릭</a:t>
            </a:r>
          </a:p>
          <a:p>
            <a:pPr lvl="1" rtl="0"/>
            <a:r>
              <a:rPr lang="ko-KR" altLang="en-US"/>
              <a:t>두 번째 수준</a:t>
            </a:r>
          </a:p>
          <a:p>
            <a:pPr lvl="2" rtl="0"/>
            <a:r>
              <a:rPr lang="ko-KR" altLang="en-US"/>
              <a:t>세 번째 수준</a:t>
            </a:r>
          </a:p>
          <a:p>
            <a:pPr lvl="3" rtl="0"/>
            <a:r>
              <a:rPr lang="ko-KR" altLang="en-US"/>
              <a:t>네 번째 수준</a:t>
            </a:r>
          </a:p>
          <a:p>
            <a:pPr lvl="4" rtl="0"/>
            <a:r>
              <a:rPr lang="ko-KR" altLang="en-US"/>
              <a:t>다섯 번째 수준</a:t>
            </a:r>
            <a:endParaRPr lang="en-US" dirty="0"/>
          </a:p>
        </p:txBody>
      </p:sp>
      <p:sp>
        <p:nvSpPr>
          <p:cNvPr id="5" name="텍스트 개체 틀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ko-KR" altLang="en-US"/>
              <a:t>마스터 텍스트 스타일을 편집하려면 클릭</a:t>
            </a:r>
          </a:p>
        </p:txBody>
      </p:sp>
      <p:sp>
        <p:nvSpPr>
          <p:cNvPr id="6" name="내용 개체 틀 5"/>
          <p:cNvSpPr>
            <a:spLocks noGrp="1"/>
          </p:cNvSpPr>
          <p:nvPr>
            <p:ph sz="quarter" idx="4"/>
          </p:nvPr>
        </p:nvSpPr>
        <p:spPr>
          <a:xfrm>
            <a:off x="6515944" y="2958273"/>
            <a:ext cx="4639736" cy="2910821"/>
          </a:xfrm>
        </p:spPr>
        <p:txBody>
          <a:bodyPr rtlCol="0"/>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rtl="0"/>
            <a:r>
              <a:rPr lang="ko-KR" altLang="en-US"/>
              <a:t>마스터 텍스트 스타일을 편집하려면 클릭</a:t>
            </a:r>
          </a:p>
          <a:p>
            <a:pPr lvl="1" rtl="0"/>
            <a:r>
              <a:rPr lang="ko-KR" altLang="en-US"/>
              <a:t>두 번째 수준</a:t>
            </a:r>
          </a:p>
          <a:p>
            <a:pPr lvl="2" rtl="0"/>
            <a:r>
              <a:rPr lang="ko-KR" altLang="en-US"/>
              <a:t>세 번째 수준</a:t>
            </a:r>
          </a:p>
          <a:p>
            <a:pPr lvl="3" rtl="0"/>
            <a:r>
              <a:rPr lang="ko-KR" altLang="en-US"/>
              <a:t>네 번째 수준</a:t>
            </a:r>
          </a:p>
          <a:p>
            <a:pPr lvl="4" rtl="0"/>
            <a:r>
              <a:rPr lang="ko-KR" altLang="en-US"/>
              <a:t>다섯 번째 수준</a:t>
            </a:r>
            <a:endParaRPr lang="en-US" dirty="0"/>
          </a:p>
        </p:txBody>
      </p:sp>
      <p:sp>
        <p:nvSpPr>
          <p:cNvPr id="2" name="날짜 개체 틀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lvl1pPr>
              <a:defRPr>
                <a:latin typeface="+mj-ea"/>
                <a:ea typeface="+mj-ea"/>
              </a:defRPr>
            </a:lvl1pPr>
          </a:lstStyle>
          <a:p>
            <a:fld id="{BDB3A1FA-D718-45B7-80B3-BEF381F3548E}" type="datetime1">
              <a:rPr lang="ko-KR" altLang="en-US" smtClean="0"/>
              <a:t>2021-06-15</a:t>
            </a:fld>
            <a:endParaRPr lang="en-US" dirty="0"/>
          </a:p>
        </p:txBody>
      </p:sp>
      <p:sp>
        <p:nvSpPr>
          <p:cNvPr id="11" name="바닥글 개체 틀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lvl1pPr>
              <a:defRPr>
                <a:latin typeface="+mj-ea"/>
                <a:ea typeface="+mj-ea"/>
              </a:defRPr>
            </a:lvl1pPr>
          </a:lstStyle>
          <a:p>
            <a:endParaRPr lang="en-US" dirty="0"/>
          </a:p>
        </p:txBody>
      </p:sp>
      <p:sp>
        <p:nvSpPr>
          <p:cNvPr id="12" name="슬라이드 번호 개체 틀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lvl1pPr>
              <a:defRPr>
                <a:latin typeface="+mj-ea"/>
                <a:ea typeface="+mj-ea"/>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rtlCol="0"/>
          <a:lstStyle>
            <a:lvl1pPr>
              <a:defRPr>
                <a:latin typeface="+mj-ea"/>
                <a:ea typeface="+mj-ea"/>
              </a:defRPr>
            </a:lvl1pPr>
          </a:lstStyle>
          <a:p>
            <a:pPr rtl="0"/>
            <a:r>
              <a:rPr lang="ko-KR" altLang="en-US"/>
              <a:t>마스터 제목 스타일 편집</a:t>
            </a:r>
            <a:endParaRPr lang="en-US" dirty="0"/>
          </a:p>
        </p:txBody>
      </p:sp>
      <p:sp>
        <p:nvSpPr>
          <p:cNvPr id="6" name="날짜 개체 틀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lvl1pPr>
              <a:defRPr>
                <a:latin typeface="+mj-ea"/>
                <a:ea typeface="+mj-ea"/>
              </a:defRPr>
            </a:lvl1pPr>
          </a:lstStyle>
          <a:p>
            <a:fld id="{BF7F4B7E-283A-49B6-A8FE-0DB2A9FA74AB}" type="datetime1">
              <a:rPr lang="ko-KR" altLang="en-US" smtClean="0"/>
              <a:t>2021-06-15</a:t>
            </a:fld>
            <a:endParaRPr lang="en-US" dirty="0"/>
          </a:p>
        </p:txBody>
      </p:sp>
      <p:sp>
        <p:nvSpPr>
          <p:cNvPr id="7" name="바닥글 개체 틀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lvl1pPr>
              <a:defRPr>
                <a:latin typeface="+mj-ea"/>
                <a:ea typeface="+mj-ea"/>
              </a:defRPr>
            </a:lvl1pPr>
          </a:lstStyle>
          <a:p>
            <a:endParaRPr lang="en-US" dirty="0"/>
          </a:p>
        </p:txBody>
      </p:sp>
      <p:sp>
        <p:nvSpPr>
          <p:cNvPr id="8" name="슬라이드 번호 개체 틀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lvl1pPr>
              <a:defRPr>
                <a:latin typeface="+mj-ea"/>
                <a:ea typeface="+mj-ea"/>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비어 있음">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날짜 개체 틀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lvl1pPr>
              <a:defRPr>
                <a:latin typeface="+mj-ea"/>
                <a:ea typeface="+mj-ea"/>
              </a:defRPr>
            </a:lvl1pPr>
          </a:lstStyle>
          <a:p>
            <a:fld id="{0217DB4B-3A50-4455-B2E8-E700516BF366}" type="datetime1">
              <a:rPr lang="ko-KR" altLang="en-US" smtClean="0"/>
              <a:t>2021-06-15</a:t>
            </a:fld>
            <a:endParaRPr lang="en-US" dirty="0"/>
          </a:p>
        </p:txBody>
      </p:sp>
      <p:sp>
        <p:nvSpPr>
          <p:cNvPr id="3" name="바닥글 개체 틀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lvl1pPr>
              <a:defRPr>
                <a:latin typeface="+mj-ea"/>
                <a:ea typeface="+mj-ea"/>
              </a:defRPr>
            </a:lvl1pPr>
          </a:lstStyle>
          <a:p>
            <a:endParaRPr lang="en-US" dirty="0"/>
          </a:p>
        </p:txBody>
      </p:sp>
      <p:sp>
        <p:nvSpPr>
          <p:cNvPr id="4" name="슬라이드 번호 개체 틀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lvl1pPr>
              <a:defRPr>
                <a:latin typeface="+mj-ea"/>
                <a:ea typeface="+mj-ea"/>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제목 1"/>
          <p:cNvSpPr>
            <a:spLocks noGrp="1"/>
          </p:cNvSpPr>
          <p:nvPr>
            <p:ph type="title" hasCustomPrompt="1"/>
          </p:nvPr>
        </p:nvSpPr>
        <p:spPr>
          <a:xfrm>
            <a:off x="643466" y="786383"/>
            <a:ext cx="3517567" cy="2093975"/>
          </a:xfrm>
        </p:spPr>
        <p:txBody>
          <a:bodyPr rtlCol="0" anchor="b">
            <a:normAutofit/>
          </a:bodyPr>
          <a:lstStyle>
            <a:lvl1pPr>
              <a:lnSpc>
                <a:spcPct val="90000"/>
              </a:lnSpc>
              <a:defRPr sz="3600" b="0">
                <a:solidFill>
                  <a:srgbClr val="FFFFFF"/>
                </a:solidFill>
                <a:latin typeface="+mj-ea"/>
                <a:ea typeface="+mj-ea"/>
              </a:defRPr>
            </a:lvl1pPr>
          </a:lstStyle>
          <a:p>
            <a:pPr rtl="0"/>
            <a:r>
              <a:rPr lang="ko" dirty="0"/>
              <a:t>마스터 제목</a:t>
            </a:r>
            <a:br>
              <a:rPr lang="en-US" altLang="ko" dirty="0"/>
            </a:br>
            <a:r>
              <a:rPr lang="ko" dirty="0"/>
              <a:t>스타일 편집</a:t>
            </a:r>
            <a:endParaRPr lang="en-US" dirty="0"/>
          </a:p>
        </p:txBody>
      </p:sp>
      <p:sp>
        <p:nvSpPr>
          <p:cNvPr id="3" name="내용 개체 틀 2"/>
          <p:cNvSpPr>
            <a:spLocks noGrp="1"/>
          </p:cNvSpPr>
          <p:nvPr>
            <p:ph idx="1"/>
          </p:nvPr>
        </p:nvSpPr>
        <p:spPr>
          <a:xfrm>
            <a:off x="5458984" y="812799"/>
            <a:ext cx="5928344" cy="5294757"/>
          </a:xfrm>
        </p:spPr>
        <p:txBody>
          <a:bodyPr rtlCol="0"/>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rtl="0"/>
            <a:r>
              <a:rPr lang="ko-KR" altLang="en-US"/>
              <a:t>마스터 텍스트 스타일을 편집하려면 클릭</a:t>
            </a:r>
          </a:p>
          <a:p>
            <a:pPr lvl="1" rtl="0"/>
            <a:r>
              <a:rPr lang="ko-KR" altLang="en-US"/>
              <a:t>두 번째 수준</a:t>
            </a:r>
          </a:p>
          <a:p>
            <a:pPr lvl="2" rtl="0"/>
            <a:r>
              <a:rPr lang="ko-KR" altLang="en-US"/>
              <a:t>세 번째 수준</a:t>
            </a:r>
          </a:p>
          <a:p>
            <a:pPr lvl="3" rtl="0"/>
            <a:r>
              <a:rPr lang="ko-KR" altLang="en-US"/>
              <a:t>네 번째 수준</a:t>
            </a:r>
          </a:p>
          <a:p>
            <a:pPr lvl="4" rtl="0"/>
            <a:r>
              <a:rPr lang="ko-KR" altLang="en-US"/>
              <a:t>다섯 번째 수준</a:t>
            </a:r>
            <a:endParaRPr lang="en-US" dirty="0"/>
          </a:p>
        </p:txBody>
      </p:sp>
      <p:sp>
        <p:nvSpPr>
          <p:cNvPr id="4" name="텍스트 개체 틀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latin typeface="+mj-ea"/>
                <a:ea typeface="+mj-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ko-KR" altLang="en-US"/>
              <a:t>마스터 텍스트 스타일을 편집하려면 클릭</a:t>
            </a:r>
          </a:p>
        </p:txBody>
      </p:sp>
      <p:sp>
        <p:nvSpPr>
          <p:cNvPr id="5" name="날짜 개체 틀 4"/>
          <p:cNvSpPr>
            <a:spLocks noGrp="1"/>
          </p:cNvSpPr>
          <p:nvPr>
            <p:ph type="dt" sz="half" idx="10"/>
          </p:nvPr>
        </p:nvSpPr>
        <p:spPr>
          <a:xfrm>
            <a:off x="643464" y="6446520"/>
            <a:ext cx="3517568" cy="365125"/>
          </a:xfrm>
        </p:spPr>
        <p:txBody>
          <a:bodyPr rtlCol="0"/>
          <a:lstStyle>
            <a:lvl1pPr algn="l">
              <a:defRPr>
                <a:latin typeface="+mj-ea"/>
                <a:ea typeface="+mj-ea"/>
              </a:defRPr>
            </a:lvl1pPr>
          </a:lstStyle>
          <a:p>
            <a:fld id="{30F3E38E-E967-45FA-AE92-034CE4A74EA9}" type="datetime1">
              <a:rPr lang="ko-KR" altLang="en-US" smtClean="0"/>
              <a:t>2021-06-15</a:t>
            </a:fld>
            <a:endParaRPr lang="en-US" dirty="0"/>
          </a:p>
        </p:txBody>
      </p:sp>
      <p:sp>
        <p:nvSpPr>
          <p:cNvPr id="6" name="바닥글 개체 틀 5"/>
          <p:cNvSpPr>
            <a:spLocks noGrp="1"/>
          </p:cNvSpPr>
          <p:nvPr>
            <p:ph type="ftr" sz="quarter" idx="11"/>
          </p:nvPr>
        </p:nvSpPr>
        <p:spPr>
          <a:xfrm>
            <a:off x="5458983" y="6446520"/>
            <a:ext cx="5334019" cy="365125"/>
          </a:xfrm>
        </p:spPr>
        <p:txBody>
          <a:bodyPr rtlCol="0"/>
          <a:lstStyle>
            <a:lvl1pPr algn="l">
              <a:defRPr>
                <a:solidFill>
                  <a:schemeClr val="tx2"/>
                </a:solidFill>
                <a:latin typeface="+mj-ea"/>
                <a:ea typeface="+mj-ea"/>
              </a:defRPr>
            </a:lvl1pPr>
          </a:lstStyle>
          <a:p>
            <a:endParaRPr lang="en-US" dirty="0"/>
          </a:p>
        </p:txBody>
      </p:sp>
      <p:sp>
        <p:nvSpPr>
          <p:cNvPr id="7" name="슬라이드 번호 개체 틀 6"/>
          <p:cNvSpPr>
            <a:spLocks noGrp="1"/>
          </p:cNvSpPr>
          <p:nvPr>
            <p:ph type="sldNum" sz="quarter" idx="12"/>
          </p:nvPr>
        </p:nvSpPr>
        <p:spPr/>
        <p:txBody>
          <a:bodyPr rtlCol="0"/>
          <a:lstStyle>
            <a:lvl1pPr>
              <a:defRPr>
                <a:solidFill>
                  <a:schemeClr val="tx2"/>
                </a:solidFill>
                <a:latin typeface="+mj-ea"/>
                <a:ea typeface="+mj-ea"/>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그림 개체 틀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atin typeface="+mj-ea"/>
                <a:ea typeface="+mj-e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ko-KR" altLang="en-US"/>
              <a:t>그림을 추가하려면 아이콘을 클릭하십시오</a:t>
            </a:r>
            <a:endParaRPr lang="en-US" dirty="0"/>
          </a:p>
        </p:txBody>
      </p:sp>
      <p:sp>
        <p:nvSpPr>
          <p:cNvPr id="2" name="제목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latin typeface="+mj-ea"/>
                <a:ea typeface="+mj-ea"/>
              </a:defRPr>
            </a:lvl1pPr>
          </a:lstStyle>
          <a:p>
            <a:pPr rtl="0"/>
            <a:r>
              <a:rPr lang="ko-KR" altLang="en-US"/>
              <a:t>마스터 제목 스타일 편집</a:t>
            </a:r>
            <a:endParaRPr lang="en-US" dirty="0"/>
          </a:p>
        </p:txBody>
      </p:sp>
      <p:sp>
        <p:nvSpPr>
          <p:cNvPr id="4" name="텍스트 개체 틀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latin typeface="+mj-ea"/>
                <a:ea typeface="+mj-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ko-KR" altLang="en-US"/>
              <a:t>마스터 텍스트 스타일을 편집하려면 클릭</a:t>
            </a:r>
          </a:p>
        </p:txBody>
      </p:sp>
      <p:sp>
        <p:nvSpPr>
          <p:cNvPr id="5" name="날짜 개체 틀 4"/>
          <p:cNvSpPr>
            <a:spLocks noGrp="1"/>
          </p:cNvSpPr>
          <p:nvPr>
            <p:ph type="dt" sz="half" idx="10"/>
          </p:nvPr>
        </p:nvSpPr>
        <p:spPr/>
        <p:txBody>
          <a:bodyPr rtlCol="0"/>
          <a:lstStyle>
            <a:lvl1pPr>
              <a:defRPr>
                <a:latin typeface="+mj-ea"/>
                <a:ea typeface="+mj-ea"/>
              </a:defRPr>
            </a:lvl1pPr>
          </a:lstStyle>
          <a:p>
            <a:fld id="{5AD4E46A-4D08-462A-B135-DFCEE5BFB50C}" type="datetime1">
              <a:rPr lang="ko-KR" altLang="en-US" smtClean="0"/>
              <a:t>2021-06-15</a:t>
            </a:fld>
            <a:endParaRPr lang="en-US" dirty="0"/>
          </a:p>
        </p:txBody>
      </p:sp>
      <p:sp>
        <p:nvSpPr>
          <p:cNvPr id="6" name="바닥글 개체 틀 5"/>
          <p:cNvSpPr>
            <a:spLocks noGrp="1"/>
          </p:cNvSpPr>
          <p:nvPr>
            <p:ph type="ftr" sz="quarter" idx="11"/>
          </p:nvPr>
        </p:nvSpPr>
        <p:spPr>
          <a:xfrm>
            <a:off x="1097279" y="6446838"/>
            <a:ext cx="6818262" cy="365125"/>
          </a:xfrm>
        </p:spPr>
        <p:txBody>
          <a:bodyPr rtlCol="0"/>
          <a:lstStyle>
            <a:lvl1pPr>
              <a:defRPr>
                <a:latin typeface="+mj-ea"/>
                <a:ea typeface="+mj-ea"/>
              </a:defRPr>
            </a:lvl1pPr>
          </a:lstStyle>
          <a:p>
            <a:endParaRPr lang="en-US" dirty="0"/>
          </a:p>
        </p:txBody>
      </p:sp>
      <p:sp>
        <p:nvSpPr>
          <p:cNvPr id="7" name="슬라이드 번호 개체 틀 6"/>
          <p:cNvSpPr>
            <a:spLocks noGrp="1"/>
          </p:cNvSpPr>
          <p:nvPr>
            <p:ph type="sldNum" sz="quarter" idx="12"/>
          </p:nvPr>
        </p:nvSpPr>
        <p:spPr/>
        <p:txBody>
          <a:bodyPr rtlCol="0"/>
          <a:lstStyle>
            <a:lvl1pPr>
              <a:defRPr>
                <a:latin typeface="+mj-ea"/>
                <a:ea typeface="+mj-ea"/>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제목 개체 틀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ko"/>
              <a:t>마스터 제목 스타일 편집</a:t>
            </a:r>
            <a:endParaRPr lang="en-US" dirty="0"/>
          </a:p>
        </p:txBody>
      </p:sp>
      <p:sp>
        <p:nvSpPr>
          <p:cNvPr id="3" name="텍스트 개체 틀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ko"/>
              <a:t>마스터 텍스트 스타일을 편집하려면 클릭하세요.</a:t>
            </a:r>
          </a:p>
          <a:p>
            <a:pPr lvl="1" rtl="0"/>
            <a:r>
              <a:rPr lang="ko"/>
              <a:t>둘째 수준</a:t>
            </a:r>
          </a:p>
          <a:p>
            <a:pPr lvl="2" rtl="0"/>
            <a:r>
              <a:rPr lang="ko"/>
              <a:t>셋째 수준</a:t>
            </a:r>
          </a:p>
          <a:p>
            <a:pPr lvl="3" rtl="0"/>
            <a:r>
              <a:rPr lang="ko"/>
              <a:t>넷째 수준</a:t>
            </a:r>
          </a:p>
          <a:p>
            <a:pPr lvl="4" rtl="0"/>
            <a:r>
              <a:rPr lang="ko"/>
              <a:t>다섯째 수준</a:t>
            </a:r>
            <a:endParaRPr lang="en-US" dirty="0"/>
          </a:p>
        </p:txBody>
      </p:sp>
      <p:sp>
        <p:nvSpPr>
          <p:cNvPr id="4" name="날짜 개체 틀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latin typeface="Malgun Gothic" panose="020B0503020000020004" pitchFamily="50" charset="-127"/>
                <a:ea typeface="Malgun Gothic" panose="020B0503020000020004" pitchFamily="50" charset="-127"/>
              </a:defRPr>
            </a:lvl1pPr>
          </a:lstStyle>
          <a:p>
            <a:fld id="{D6FC19D4-12E6-429F-885C-246604F6D000}" type="datetime1">
              <a:rPr lang="ko-KR" altLang="en-US" smtClean="0"/>
              <a:t>2021-06-15</a:t>
            </a:fld>
            <a:endParaRPr lang="en-US" dirty="0"/>
          </a:p>
        </p:txBody>
      </p:sp>
      <p:sp>
        <p:nvSpPr>
          <p:cNvPr id="5" name="바닥글 개체 틀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latin typeface="Malgun Gothic" panose="020B0503020000020004" pitchFamily="50" charset="-127"/>
                <a:ea typeface="Malgun Gothic" panose="020B0503020000020004" pitchFamily="50" charset="-127"/>
              </a:defRPr>
            </a:lvl1pPr>
          </a:lstStyle>
          <a:p>
            <a:endParaRPr lang="en-US" dirty="0"/>
          </a:p>
        </p:txBody>
      </p:sp>
      <p:sp>
        <p:nvSpPr>
          <p:cNvPr id="6" name="슬라이드 번호 개체 틀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latin typeface="Malgun Gothic" panose="020B0503020000020004" pitchFamily="50" charset="-127"/>
                <a:ea typeface="Malgun Gothic" panose="020B0503020000020004" pitchFamily="50" charset="-127"/>
              </a:defRPr>
            </a:lvl1pPr>
          </a:lstStyle>
          <a:p>
            <a:fld id="{3A98EE3D-8CD1-4C3F-BD1C-C98C9596463C}" type="slidenum">
              <a:rPr lang="en-US" smtClean="0"/>
              <a:pPr/>
              <a:t>‹#›</a:t>
            </a:fld>
            <a:endParaRPr lang="en-US" dirty="0"/>
          </a:p>
        </p:txBody>
      </p:sp>
      <p:cxnSp>
        <p:nvCxnSpPr>
          <p:cNvPr id="10" name="직선 연결선(S)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1" hangingPunct="1">
        <a:lnSpc>
          <a:spcPct val="90000"/>
        </a:lnSpc>
        <a:spcBef>
          <a:spcPct val="0"/>
        </a:spcBef>
        <a:buNone/>
        <a:defRPr sz="4700" i="0" kern="1200" spc="-50" baseline="0">
          <a:solidFill>
            <a:schemeClr val="tx1">
              <a:lumMod val="75000"/>
              <a:lumOff val="25000"/>
            </a:schemeClr>
          </a:solidFill>
          <a:latin typeface="Malgun Gothic" panose="020B0503020000020004" pitchFamily="50" charset="-127"/>
          <a:ea typeface="Malgun Gothic" panose="020B0503020000020004" pitchFamily="50" charset="-127"/>
          <a:cs typeface="+mj-cs"/>
        </a:defRPr>
      </a:lvl1pPr>
    </p:titleStyle>
    <p:bodyStyle>
      <a:lvl1pPr marL="91440" indent="-91440" algn="l" defTabSz="914400" rtl="0" eaLnBrk="1" latinLnBrk="1"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1pPr>
      <a:lvl2pPr marL="384048" indent="-182880" algn="l" defTabSz="914400" rtl="0" eaLnBrk="1" latinLnBrk="1"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2pPr>
      <a:lvl3pPr marL="566928" indent="-182880" algn="l" defTabSz="914400" rtl="0" eaLnBrk="1" latinLnBrk="1"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3pPr>
      <a:lvl4pPr marL="749808" indent="-182880" algn="l" defTabSz="914400" rtl="0" eaLnBrk="1" latinLnBrk="1"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4pPr>
      <a:lvl5pPr marL="932688" indent="-182880" algn="l" defTabSz="914400" rtl="0" eaLnBrk="1" latinLnBrk="1"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5pPr>
      <a:lvl6pPr marL="11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1.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1.pn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20.png"/><Relationship Id="rId3" Type="http://schemas.openxmlformats.org/officeDocument/2006/relationships/image" Target="../media/image270.png"/><Relationship Id="rId7" Type="http://schemas.openxmlformats.org/officeDocument/2006/relationships/image" Target="../media/image310.png"/><Relationship Id="rId2" Type="http://schemas.openxmlformats.org/officeDocument/2006/relationships/image" Target="../media/image260.png"/><Relationship Id="rId1" Type="http://schemas.openxmlformats.org/officeDocument/2006/relationships/slideLayout" Target="../slideLayouts/slideLayout4.xml"/><Relationship Id="rId6" Type="http://schemas.openxmlformats.org/officeDocument/2006/relationships/image" Target="../media/image300.png"/><Relationship Id="rId5" Type="http://schemas.openxmlformats.org/officeDocument/2006/relationships/image" Target="../media/image290.png"/><Relationship Id="rId4" Type="http://schemas.openxmlformats.org/officeDocument/2006/relationships/image" Target="../media/image280.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40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직사각형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제목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rtlCol="0">
            <a:normAutofit/>
          </a:bodyPr>
          <a:lstStyle/>
          <a:p>
            <a:pPr algn="ctr"/>
            <a:r>
              <a:rPr lang="en-US" altLang="ko" sz="8000" dirty="0">
                <a:latin typeface="Batang"/>
                <a:ea typeface="Batang"/>
              </a:rPr>
              <a:t>Quantum </a:t>
            </a:r>
            <a:br>
              <a:rPr lang="en-US" altLang="ko" sz="8000" dirty="0">
                <a:latin typeface="Batang" panose="02030600000101010101" pitchFamily="18" charset="-127"/>
                <a:ea typeface="Batang" panose="02030600000101010101" pitchFamily="18" charset="-127"/>
              </a:rPr>
            </a:br>
            <a:r>
              <a:rPr lang="en-US" altLang="ko" sz="8000" dirty="0">
                <a:latin typeface="Batang"/>
                <a:ea typeface="Batang"/>
              </a:rPr>
              <a:t>Metrology</a:t>
            </a:r>
            <a:endParaRPr lang="ko" sz="8000" dirty="0">
              <a:latin typeface="Batang" panose="02030600000101010101" pitchFamily="18" charset="-127"/>
              <a:ea typeface="Batang" panose="02030600000101010101" pitchFamily="18" charset="-127"/>
            </a:endParaRPr>
          </a:p>
        </p:txBody>
      </p:sp>
      <p:sp>
        <p:nvSpPr>
          <p:cNvPr id="3" name="부제목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vert="horz" lIns="91440" tIns="45720" rIns="91440" bIns="45720" rtlCol="0" anchor="t">
            <a:normAutofit fontScale="85000" lnSpcReduction="10000"/>
          </a:bodyPr>
          <a:lstStyle/>
          <a:p>
            <a:pPr algn="r"/>
            <a:r>
              <a:rPr lang="en-US" altLang="ko" dirty="0">
                <a:solidFill>
                  <a:schemeClr val="tx1">
                    <a:lumMod val="85000"/>
                    <a:lumOff val="15000"/>
                  </a:schemeClr>
                </a:solidFill>
                <a:latin typeface="Malgun Gothic"/>
                <a:ea typeface="Malgun Gothic"/>
              </a:rPr>
              <a:t>Beyond the Standard Quantum Limit</a:t>
            </a:r>
          </a:p>
          <a:p>
            <a:pPr algn="r"/>
            <a:r>
              <a:rPr lang="en-US" altLang="ko" sz="2400" dirty="0">
                <a:solidFill>
                  <a:schemeClr val="tx1">
                    <a:lumMod val="85000"/>
                    <a:lumOff val="15000"/>
                  </a:schemeClr>
                </a:solidFill>
                <a:latin typeface="Malgun Gothic"/>
                <a:ea typeface="Malgun Gothic"/>
              </a:rPr>
              <a:t>Lee Junhee</a:t>
            </a:r>
            <a:endParaRPr lang="ko" sz="2400" dirty="0">
              <a:solidFill>
                <a:schemeClr val="tx1">
                  <a:lumMod val="85000"/>
                  <a:lumOff val="15000"/>
                </a:schemeClr>
              </a:solidFill>
              <a:latin typeface="Malgun Gothic"/>
              <a:ea typeface="Malgun Gothic"/>
            </a:endParaRPr>
          </a:p>
        </p:txBody>
      </p:sp>
      <p:cxnSp>
        <p:nvCxnSpPr>
          <p:cNvPr id="24" name="직선 연결선(S)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4" name="그룹 3">
            <a:extLst>
              <a:ext uri="{FF2B5EF4-FFF2-40B4-BE49-F238E27FC236}">
                <a16:creationId xmlns:a16="http://schemas.microsoft.com/office/drawing/2014/main" id="{CD4FAB3C-BFB9-4561-807A-3CE9EFFD59DB}"/>
              </a:ext>
            </a:extLst>
          </p:cNvPr>
          <p:cNvGrpSpPr/>
          <p:nvPr/>
        </p:nvGrpSpPr>
        <p:grpSpPr>
          <a:xfrm>
            <a:off x="803161" y="1770838"/>
            <a:ext cx="5362576" cy="4048535"/>
            <a:chOff x="645185" y="1213277"/>
            <a:chExt cx="5362576" cy="4048535"/>
          </a:xfrm>
        </p:grpSpPr>
        <p:pic>
          <p:nvPicPr>
            <p:cNvPr id="5" name="그림 4">
              <a:extLst>
                <a:ext uri="{FF2B5EF4-FFF2-40B4-BE49-F238E27FC236}">
                  <a16:creationId xmlns:a16="http://schemas.microsoft.com/office/drawing/2014/main" id="{282CF6DD-7FE8-4063-9551-1B7BBCE92A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5185" y="1213277"/>
              <a:ext cx="4003731" cy="3276945"/>
            </a:xfrm>
            <a:prstGeom prst="rect">
              <a:avLst/>
            </a:prstGeom>
          </p:spPr>
        </p:pic>
        <p:sp>
          <p:nvSpPr>
            <p:cNvPr id="11" name="TextBox 10">
              <a:extLst>
                <a:ext uri="{FF2B5EF4-FFF2-40B4-BE49-F238E27FC236}">
                  <a16:creationId xmlns:a16="http://schemas.microsoft.com/office/drawing/2014/main" id="{94BDB946-D33D-41B1-A346-B7069500E61D}"/>
                </a:ext>
              </a:extLst>
            </p:cNvPr>
            <p:cNvSpPr txBox="1"/>
            <p:nvPr/>
          </p:nvSpPr>
          <p:spPr>
            <a:xfrm>
              <a:off x="645185" y="4584704"/>
              <a:ext cx="5362576" cy="677108"/>
            </a:xfrm>
            <a:prstGeom prst="rect">
              <a:avLst/>
            </a:prstGeom>
            <a:noFill/>
          </p:spPr>
          <p:txBody>
            <a:bodyPr wrap="square" lIns="91440" tIns="45720" rIns="91440" bIns="45720" rtlCol="0" anchor="t">
              <a:spAutoFit/>
            </a:bodyPr>
            <a:lstStyle/>
            <a:p>
              <a:r>
                <a:rPr lang="en-US" altLang="ko-KR" sz="1000" dirty="0"/>
                <a:t>Vittorio Giovannetti. (2004) Quantum-Enhanced Measurements:</a:t>
              </a:r>
            </a:p>
            <a:p>
              <a:r>
                <a:rPr lang="en-US" altLang="ko-KR" sz="1000" dirty="0"/>
                <a:t>Beating the Standard Quantum Limit</a:t>
              </a:r>
              <a:endParaRPr lang="ko-KR" altLang="en-US" sz="1000" dirty="0"/>
            </a:p>
            <a:p>
              <a:endParaRPr lang="ko-KR" dirty="0">
                <a:ea typeface="맑은 고딕"/>
              </a:endParaRPr>
            </a:p>
          </p:txBody>
        </p:sp>
      </p:gr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BCF00B79-9EF7-40AC-B3AC-BCBE488DA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983158"/>
            <a:ext cx="4183310" cy="3137483"/>
          </a:xfrm>
          <a:prstGeom prst="rect">
            <a:avLst/>
          </a:prstGeom>
        </p:spPr>
      </p:pic>
      <p:sp>
        <p:nvSpPr>
          <p:cNvPr id="2" name="제목 1">
            <a:extLst>
              <a:ext uri="{FF2B5EF4-FFF2-40B4-BE49-F238E27FC236}">
                <a16:creationId xmlns:a16="http://schemas.microsoft.com/office/drawing/2014/main" id="{A7DFB13C-1222-42DA-83D8-B453BCFEB1C4}"/>
              </a:ext>
            </a:extLst>
          </p:cNvPr>
          <p:cNvSpPr>
            <a:spLocks noGrp="1"/>
          </p:cNvSpPr>
          <p:nvPr>
            <p:ph type="title"/>
          </p:nvPr>
        </p:nvSpPr>
        <p:spPr>
          <a:xfrm>
            <a:off x="1097280" y="286603"/>
            <a:ext cx="10387248" cy="1450757"/>
          </a:xfrm>
        </p:spPr>
        <p:txBody>
          <a:bodyPr/>
          <a:lstStyle/>
          <a:p>
            <a:r>
              <a:rPr lang="en-US" altLang="ko-KR" dirty="0"/>
              <a:t>3. Classical vs Quantum Measurement</a:t>
            </a:r>
            <a:endParaRPr lang="ko-KR" altLang="en-US" dirty="0"/>
          </a:p>
        </p:txBody>
      </p:sp>
      <p:pic>
        <p:nvPicPr>
          <p:cNvPr id="7" name="내용 개체 틀 6">
            <a:extLst>
              <a:ext uri="{FF2B5EF4-FFF2-40B4-BE49-F238E27FC236}">
                <a16:creationId xmlns:a16="http://schemas.microsoft.com/office/drawing/2014/main" id="{3BB933FC-BCF1-4A25-A5A0-7F5545D58E6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17709" y="2400031"/>
            <a:ext cx="3605961" cy="3748194"/>
          </a:xfr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33D6E84-1ABE-41AB-B556-B32A718BC8D9}"/>
                  </a:ext>
                </a:extLst>
              </p:cNvPr>
              <p:cNvSpPr txBox="1"/>
              <p:nvPr/>
            </p:nvSpPr>
            <p:spPr>
              <a:xfrm>
                <a:off x="6864136" y="5074890"/>
                <a:ext cx="1971413" cy="8552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ko-KR" altLang="en-US" sz="2400" i="1" smtClean="0">
                          <a:latin typeface="Cambria Math" panose="02040503050406030204" pitchFamily="18" charset="0"/>
                        </a:rPr>
                        <m:t>𝜎</m:t>
                      </m:r>
                      <m:r>
                        <a:rPr lang="ko-KR" altLang="en-US" sz="2400" i="1" smtClean="0">
                          <a:latin typeface="Cambria Math" panose="02040503050406030204" pitchFamily="18" charset="0"/>
                        </a:rPr>
                        <m:t>∝</m:t>
                      </m:r>
                      <m:f>
                        <m:fPr>
                          <m:ctrlPr>
                            <a:rPr lang="en-US" altLang="ko-KR" sz="2400" i="1" smtClean="0">
                              <a:latin typeface="Cambria Math" panose="02040503050406030204" pitchFamily="18" charset="0"/>
                            </a:rPr>
                          </m:ctrlPr>
                        </m:fPr>
                        <m:num>
                          <m:r>
                            <a:rPr lang="en-US" altLang="ko-KR" sz="2400" b="0" i="1" smtClean="0">
                              <a:latin typeface="Cambria Math" panose="02040503050406030204" pitchFamily="18" charset="0"/>
                            </a:rPr>
                            <m:t>1</m:t>
                          </m:r>
                        </m:num>
                        <m:den>
                          <m:rad>
                            <m:radPr>
                              <m:degHide m:val="on"/>
                              <m:ctrlPr>
                                <a:rPr lang="en-US" altLang="ko-KR" sz="2400" i="1" smtClean="0">
                                  <a:latin typeface="Cambria Math" panose="02040503050406030204" pitchFamily="18" charset="0"/>
                                </a:rPr>
                              </m:ctrlPr>
                            </m:radPr>
                            <m:deg/>
                            <m:e>
                              <m:r>
                                <a:rPr lang="en-US" altLang="ko-KR" sz="2400" b="0" i="1" smtClean="0">
                                  <a:latin typeface="Cambria Math" panose="02040503050406030204" pitchFamily="18" charset="0"/>
                                </a:rPr>
                                <m:t>𝑁</m:t>
                              </m:r>
                            </m:e>
                          </m:rad>
                        </m:den>
                      </m:f>
                    </m:oMath>
                  </m:oMathPara>
                </a14:m>
                <a:endParaRPr lang="ko-KR" altLang="en-US" sz="2400" dirty="0"/>
              </a:p>
            </p:txBody>
          </p:sp>
        </mc:Choice>
        <mc:Fallback xmlns="">
          <p:sp>
            <p:nvSpPr>
              <p:cNvPr id="12" name="TextBox 11">
                <a:extLst>
                  <a:ext uri="{FF2B5EF4-FFF2-40B4-BE49-F238E27FC236}">
                    <a16:creationId xmlns:a16="http://schemas.microsoft.com/office/drawing/2014/main" id="{133D6E84-1ABE-41AB-B556-B32A718BC8D9}"/>
                  </a:ext>
                </a:extLst>
              </p:cNvPr>
              <p:cNvSpPr txBox="1">
                <a:spLocks noRot="1" noChangeAspect="1" noMove="1" noResize="1" noEditPoints="1" noAdjustHandles="1" noChangeArrowheads="1" noChangeShapeType="1" noTextEdit="1"/>
              </p:cNvSpPr>
              <p:nvPr/>
            </p:nvSpPr>
            <p:spPr>
              <a:xfrm>
                <a:off x="6864136" y="5074890"/>
                <a:ext cx="1971413" cy="855299"/>
              </a:xfrm>
              <a:prstGeom prst="rect">
                <a:avLst/>
              </a:prstGeom>
              <a:blipFill>
                <a:blip r:embed="rId4"/>
                <a:stretch>
                  <a:fillRect/>
                </a:stretch>
              </a:blipFill>
            </p:spPr>
            <p:txBody>
              <a:bodyPr/>
              <a:lstStyle/>
              <a:p>
                <a:r>
                  <a:rPr lang="ko-KR" altLang="en-US">
                    <a:noFill/>
                  </a:rPr>
                  <a:t> </a:t>
                </a:r>
              </a:p>
            </p:txBody>
          </p:sp>
        </mc:Fallback>
      </mc:AlternateContent>
      <p:sp>
        <p:nvSpPr>
          <p:cNvPr id="3" name="사각형: 둥근 모서리 2">
            <a:extLst>
              <a:ext uri="{FF2B5EF4-FFF2-40B4-BE49-F238E27FC236}">
                <a16:creationId xmlns:a16="http://schemas.microsoft.com/office/drawing/2014/main" id="{8D867E5E-067B-42B4-BB99-299BAA20852C}"/>
              </a:ext>
            </a:extLst>
          </p:cNvPr>
          <p:cNvSpPr/>
          <p:nvPr/>
        </p:nvSpPr>
        <p:spPr>
          <a:xfrm>
            <a:off x="972686" y="4293379"/>
            <a:ext cx="4260647" cy="187409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a:extLst>
              <a:ext uri="{FF2B5EF4-FFF2-40B4-BE49-F238E27FC236}">
                <a16:creationId xmlns:a16="http://schemas.microsoft.com/office/drawing/2014/main" id="{2799DD5E-BCE5-4443-A30E-DA561F402EA6}"/>
              </a:ext>
            </a:extLst>
          </p:cNvPr>
          <p:cNvSpPr txBox="1"/>
          <p:nvPr/>
        </p:nvSpPr>
        <p:spPr>
          <a:xfrm>
            <a:off x="1135790" y="4329668"/>
            <a:ext cx="3934437" cy="369332"/>
          </a:xfrm>
          <a:prstGeom prst="rect">
            <a:avLst/>
          </a:prstGeom>
          <a:noFill/>
        </p:spPr>
        <p:txBody>
          <a:bodyPr wrap="square" rtlCol="0">
            <a:spAutoFit/>
          </a:bodyPr>
          <a:lstStyle/>
          <a:p>
            <a:pPr algn="l"/>
            <a:r>
              <a:rPr lang="en-US" altLang="ko-KR" sz="900" b="0" i="0" u="none" strike="noStrike" baseline="0" dirty="0">
                <a:latin typeface="+mj-lt"/>
              </a:rPr>
              <a:t>Vittorio Giovannetti. (2004) Quantum-Enhanced Measurements:</a:t>
            </a:r>
          </a:p>
          <a:p>
            <a:pPr algn="l"/>
            <a:r>
              <a:rPr lang="en-US" altLang="ko-KR" sz="900" b="0" i="0" u="none" strike="noStrike" baseline="0" dirty="0">
                <a:latin typeface="+mj-lt"/>
              </a:rPr>
              <a:t>Beating the Standard Quantum Limit</a:t>
            </a:r>
            <a:endParaRPr lang="ko-KR" altLang="en-US" sz="900" dirty="0">
              <a:latin typeface="+mj-lt"/>
            </a:endParaRPr>
          </a:p>
        </p:txBody>
      </p:sp>
      <p:sp>
        <p:nvSpPr>
          <p:cNvPr id="9" name="내용 개체 틀 8">
            <a:extLst>
              <a:ext uri="{FF2B5EF4-FFF2-40B4-BE49-F238E27FC236}">
                <a16:creationId xmlns:a16="http://schemas.microsoft.com/office/drawing/2014/main" id="{72DF7A42-D706-4A2D-A675-7D24D513ABD4}"/>
              </a:ext>
            </a:extLst>
          </p:cNvPr>
          <p:cNvSpPr>
            <a:spLocks noGrp="1"/>
          </p:cNvSpPr>
          <p:nvPr>
            <p:ph sz="half" idx="2"/>
          </p:nvPr>
        </p:nvSpPr>
        <p:spPr>
          <a:xfrm>
            <a:off x="1078030" y="4803747"/>
            <a:ext cx="4639736" cy="3748194"/>
          </a:xfrm>
        </p:spPr>
        <p:txBody>
          <a:bodyPr>
            <a:normAutofit/>
          </a:bodyPr>
          <a:lstStyle/>
          <a:p>
            <a:pPr lvl="1"/>
            <a:r>
              <a:rPr lang="en-US" altLang="ko-KR" sz="1800" dirty="0"/>
              <a:t>N Independent physical system</a:t>
            </a:r>
          </a:p>
          <a:p>
            <a:pPr lvl="1"/>
            <a:r>
              <a:rPr lang="en-US" altLang="ko-KR" sz="1800" dirty="0"/>
              <a:t>N separate measurement </a:t>
            </a:r>
            <a:r>
              <a:rPr lang="en-US" altLang="ko-KR" sz="1800" dirty="0">
                <a:sym typeface="Wingdings" panose="05000000000000000000" pitchFamily="2" charset="2"/>
              </a:rPr>
              <a:t> Stat.</a:t>
            </a:r>
            <a:endParaRPr lang="en-US" altLang="ko-KR" sz="1800" dirty="0"/>
          </a:p>
          <a:p>
            <a:pPr marL="0" indent="0">
              <a:buNone/>
            </a:pPr>
            <a:endParaRPr lang="ko-KR" altLang="en-US" sz="2000" dirty="0"/>
          </a:p>
        </p:txBody>
      </p:sp>
      <p:sp>
        <p:nvSpPr>
          <p:cNvPr id="4" name="TextBox 3">
            <a:extLst>
              <a:ext uri="{FF2B5EF4-FFF2-40B4-BE49-F238E27FC236}">
                <a16:creationId xmlns:a16="http://schemas.microsoft.com/office/drawing/2014/main" id="{60C68244-75DA-465E-ACDF-CDCB32354252}"/>
              </a:ext>
            </a:extLst>
          </p:cNvPr>
          <p:cNvSpPr txBox="1"/>
          <p:nvPr/>
        </p:nvSpPr>
        <p:spPr>
          <a:xfrm>
            <a:off x="1470460" y="1907531"/>
            <a:ext cx="3265096" cy="707886"/>
          </a:xfrm>
          <a:prstGeom prst="rect">
            <a:avLst/>
          </a:prstGeom>
          <a:noFill/>
        </p:spPr>
        <p:txBody>
          <a:bodyPr wrap="square" rtlCol="0">
            <a:spAutoFit/>
          </a:bodyPr>
          <a:lstStyle/>
          <a:p>
            <a:r>
              <a:rPr lang="en-US" altLang="ko-KR" sz="2000" dirty="0"/>
              <a:t>Classical Measurement</a:t>
            </a:r>
          </a:p>
          <a:p>
            <a:endParaRPr lang="ko-KR" altLang="en-US" sz="2000" dirty="0"/>
          </a:p>
        </p:txBody>
      </p:sp>
      <p:sp>
        <p:nvSpPr>
          <p:cNvPr id="13" name="날짜 개체 틀 3">
            <a:extLst>
              <a:ext uri="{FF2B5EF4-FFF2-40B4-BE49-F238E27FC236}">
                <a16:creationId xmlns:a16="http://schemas.microsoft.com/office/drawing/2014/main" id="{A59E9A0E-227A-490B-89C2-D41DDFF6CF8D}"/>
              </a:ext>
            </a:extLst>
          </p:cNvPr>
          <p:cNvSpPr>
            <a:spLocks noGrp="1"/>
          </p:cNvSpPr>
          <p:nvPr>
            <p:ph type="dt" sz="half" idx="10"/>
          </p:nvPr>
        </p:nvSpPr>
        <p:spPr>
          <a:xfrm>
            <a:off x="7810150" y="6446838"/>
            <a:ext cx="2993126" cy="365125"/>
          </a:xfrm>
        </p:spPr>
        <p:txBody>
          <a:bodyPr/>
          <a:lstStyle/>
          <a:p>
            <a:r>
              <a:rPr lang="en-US" altLang="ko-KR" b="0" i="0" dirty="0">
                <a:solidFill>
                  <a:schemeClr val="bg1"/>
                </a:solidFill>
                <a:effectLst/>
                <a:latin typeface="Arial" panose="020B0604020202020204" pitchFamily="34" charset="0"/>
              </a:rPr>
              <a:t>Your passion for (AMO-)physics: What are you curious about?</a:t>
            </a:r>
          </a:p>
          <a:p>
            <a:r>
              <a:rPr lang="en-US" altLang="ko-KR" dirty="0">
                <a:solidFill>
                  <a:schemeClr val="bg1"/>
                </a:solidFill>
              </a:rPr>
              <a:t>Junhee Lee </a:t>
            </a:r>
            <a:fld id="{0928AFF6-6AB7-414D-9F63-AFAC896DC2A1}" type="datetime1">
              <a:rPr lang="ko-KR" altLang="en-US" smtClean="0">
                <a:solidFill>
                  <a:schemeClr val="bg1"/>
                </a:solidFill>
              </a:rPr>
              <a:t>2021-06-15</a:t>
            </a:fld>
            <a:endParaRPr lang="en-US" dirty="0">
              <a:solidFill>
                <a:schemeClr val="bg1"/>
              </a:solidFill>
            </a:endParaRPr>
          </a:p>
        </p:txBody>
      </p:sp>
    </p:spTree>
    <p:extLst>
      <p:ext uri="{BB962C8B-B14F-4D97-AF65-F5344CB8AC3E}">
        <p14:creationId xmlns:p14="http://schemas.microsoft.com/office/powerpoint/2010/main" val="3853317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01F2202-C3B4-4E6A-9887-3FA15883ACCB}"/>
              </a:ext>
            </a:extLst>
          </p:cNvPr>
          <p:cNvSpPr>
            <a:spLocks noGrp="1"/>
          </p:cNvSpPr>
          <p:nvPr>
            <p:ph type="title"/>
          </p:nvPr>
        </p:nvSpPr>
        <p:spPr/>
        <p:txBody>
          <a:bodyPr/>
          <a:lstStyle/>
          <a:p>
            <a:r>
              <a:rPr lang="en-US" altLang="ko-KR" dirty="0"/>
              <a:t>3. Classical measurement</a:t>
            </a:r>
            <a:endParaRPr lang="ko-KR" altLang="en-US" dirty="0"/>
          </a:p>
        </p:txBody>
      </p:sp>
      <mc:AlternateContent xmlns:mc="http://schemas.openxmlformats.org/markup-compatibility/2006" xmlns:a14="http://schemas.microsoft.com/office/drawing/2010/main">
        <mc:Choice Requires="a14">
          <p:sp>
            <p:nvSpPr>
              <p:cNvPr id="7" name="Content Placeholder 3">
                <a:extLst>
                  <a:ext uri="{FF2B5EF4-FFF2-40B4-BE49-F238E27FC236}">
                    <a16:creationId xmlns:a16="http://schemas.microsoft.com/office/drawing/2014/main" id="{1D39CD76-04D8-4E3B-B0CB-45B63CBAEABC}"/>
                  </a:ext>
                </a:extLst>
              </p:cNvPr>
              <p:cNvSpPr txBox="1">
                <a:spLocks/>
              </p:cNvSpPr>
              <p:nvPr/>
            </p:nvSpPr>
            <p:spPr>
              <a:xfrm>
                <a:off x="5416985" y="2165478"/>
                <a:ext cx="6585718" cy="1450757"/>
              </a:xfrm>
              <a:prstGeom prst="rect">
                <a:avLst/>
              </a:prstGeom>
            </p:spPr>
            <p:txBody>
              <a:bodyPr>
                <a:normAutofit lnSpcReduction="10000"/>
              </a:bodyPr>
              <a:lstStyle>
                <a:lvl1pPr marL="91440" indent="-91440" algn="l" defTabSz="914400" rtl="0" eaLnBrk="1" latinLnBrk="1"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1pPr>
                <a:lvl2pPr marL="384048" indent="-182880" algn="l" defTabSz="914400" rtl="0" eaLnBrk="1" latinLnBrk="1"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2pPr>
                <a:lvl3pPr marL="566928" indent="-182880" algn="l" defTabSz="914400" rtl="0" eaLnBrk="1" latinLnBrk="1"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3pPr>
                <a:lvl4pPr marL="749808" indent="-182880" algn="l" defTabSz="914400" rtl="0" eaLnBrk="1" latinLnBrk="1"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4pPr>
                <a:lvl5pPr marL="932688" indent="-182880" algn="l" defTabSz="914400" rtl="0" eaLnBrk="1" latinLnBrk="1"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5pPr>
                <a:lvl6pPr marL="11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14:m>
                  <m:oMath xmlns:m="http://schemas.openxmlformats.org/officeDocument/2006/math">
                    <m:sSub>
                      <m:sSubPr>
                        <m:ctrlPr>
                          <a:rPr lang="en-US" altLang="ko-KR" sz="2400" i="1" smtClean="0">
                            <a:latin typeface="Cambria Math" panose="02040503050406030204" pitchFamily="18" charset="0"/>
                            <a:ea typeface="Cambria Math" panose="02040503050406030204" pitchFamily="18" charset="0"/>
                          </a:rPr>
                        </m:ctrlPr>
                      </m:sSubPr>
                      <m:e>
                        <m:r>
                          <a:rPr lang="en-US" altLang="ko-KR" sz="2400" i="1">
                            <a:latin typeface="Cambria Math" panose="02040503050406030204" pitchFamily="18" charset="0"/>
                            <a:ea typeface="Cambria Math" panose="02040503050406030204" pitchFamily="18" charset="0"/>
                          </a:rPr>
                          <m:t>𝜑</m:t>
                        </m:r>
                      </m:e>
                      <m:sub>
                        <m:r>
                          <a:rPr lang="en-US" altLang="ko-KR" sz="2400" b="0" i="1" smtClean="0">
                            <a:latin typeface="Cambria Math" panose="02040503050406030204" pitchFamily="18" charset="0"/>
                            <a:ea typeface="Cambria Math" panose="02040503050406030204" pitchFamily="18" charset="0"/>
                          </a:rPr>
                          <m:t>1</m:t>
                        </m:r>
                      </m:sub>
                    </m:sSub>
                    <m:r>
                      <a:rPr lang="en-US" sz="2400" b="0" i="1" smtClean="0">
                        <a:latin typeface="Cambria Math" panose="02040503050406030204" pitchFamily="18" charset="0"/>
                        <a:ea typeface="Cambria Math" panose="02040503050406030204" pitchFamily="18" charset="0"/>
                      </a:rPr>
                      <m:t>=</m:t>
                    </m:r>
                    <m:f>
                      <m:fPr>
                        <m:ctrlPr>
                          <a:rPr lang="en-US" altLang="ko-KR" sz="2400" b="0" i="1" smtClean="0">
                            <a:latin typeface="Cambria Math" panose="02040503050406030204" pitchFamily="18" charset="0"/>
                            <a:ea typeface="Cambria Math" panose="02040503050406030204" pitchFamily="18" charset="0"/>
                          </a:rPr>
                        </m:ctrlPr>
                      </m:fPr>
                      <m:num>
                        <m:r>
                          <a:rPr lang="en-US" altLang="ko-KR" sz="2400" b="0" i="1" smtClean="0">
                            <a:latin typeface="Cambria Math" panose="02040503050406030204" pitchFamily="18" charset="0"/>
                            <a:ea typeface="Cambria Math" panose="02040503050406030204" pitchFamily="18" charset="0"/>
                          </a:rPr>
                          <m:t>1</m:t>
                        </m:r>
                      </m:num>
                      <m:den>
                        <m:rad>
                          <m:radPr>
                            <m:degHide m:val="on"/>
                            <m:ctrlPr>
                              <a:rPr lang="en-US" altLang="ko-KR" sz="2400" b="0" i="1" smtClean="0">
                                <a:latin typeface="Cambria Math" panose="02040503050406030204" pitchFamily="18" charset="0"/>
                                <a:ea typeface="Cambria Math" panose="02040503050406030204" pitchFamily="18" charset="0"/>
                              </a:rPr>
                            </m:ctrlPr>
                          </m:radPr>
                          <m:deg/>
                          <m:e>
                            <m:r>
                              <a:rPr lang="en-US" altLang="ko-KR" sz="2400" b="0" i="1" smtClean="0">
                                <a:latin typeface="Cambria Math" panose="02040503050406030204" pitchFamily="18" charset="0"/>
                                <a:ea typeface="Cambria Math" panose="02040503050406030204" pitchFamily="18" charset="0"/>
                              </a:rPr>
                              <m:t>2</m:t>
                            </m:r>
                          </m:e>
                        </m:rad>
                      </m:den>
                    </m:f>
                    <m:r>
                      <a:rPr lang="en-US" altLang="ko-KR" sz="2400" b="0" i="1" smtClean="0">
                        <a:latin typeface="Cambria Math" panose="02040503050406030204" pitchFamily="18" charset="0"/>
                        <a:ea typeface="Cambria Math" panose="02040503050406030204" pitchFamily="18" charset="0"/>
                      </a:rPr>
                      <m:t>(</m:t>
                    </m:r>
                    <m:acc>
                      <m:accPr>
                        <m:chr m:val="̂"/>
                        <m:ctrlPr>
                          <a:rPr lang="en-US" altLang="ko-KR" sz="2400" b="0" i="1" smtClean="0">
                            <a:latin typeface="Cambria Math" panose="02040503050406030204" pitchFamily="18" charset="0"/>
                            <a:ea typeface="Cambria Math" panose="02040503050406030204" pitchFamily="18" charset="0"/>
                          </a:rPr>
                        </m:ctrlPr>
                      </m:accPr>
                      <m:e>
                        <m:r>
                          <a:rPr lang="en-US" altLang="ko-KR" sz="2400" b="0" i="1" smtClean="0">
                            <a:latin typeface="Cambria Math" panose="02040503050406030204" pitchFamily="18" charset="0"/>
                            <a:ea typeface="Cambria Math" panose="02040503050406030204" pitchFamily="18" charset="0"/>
                          </a:rPr>
                          <m:t>𝑅</m:t>
                        </m:r>
                      </m:e>
                    </m:acc>
                    <m:acc>
                      <m:accPr>
                        <m:chr m:val="̂"/>
                        <m:ctrlPr>
                          <a:rPr lang="en-US" altLang="ko-KR" sz="2400" i="1">
                            <a:latin typeface="Cambria Math" panose="02040503050406030204" pitchFamily="18" charset="0"/>
                            <a:ea typeface="Cambria Math" panose="02040503050406030204" pitchFamily="18" charset="0"/>
                          </a:rPr>
                        </m:ctrlPr>
                      </m:accPr>
                      <m:e>
                        <m:r>
                          <a:rPr lang="en-US" altLang="ko-KR" sz="2400" i="1">
                            <a:latin typeface="Cambria Math" panose="02040503050406030204" pitchFamily="18" charset="0"/>
                            <a:ea typeface="Cambria Math" panose="02040503050406030204" pitchFamily="18" charset="0"/>
                          </a:rPr>
                          <m:t>𝑇</m:t>
                        </m:r>
                      </m:e>
                    </m:acc>
                    <m:r>
                      <a:rPr lang="en-US" altLang="ko-KR" sz="2400" b="0" i="1" smtClean="0">
                        <a:latin typeface="Cambria Math" panose="02040503050406030204" pitchFamily="18" charset="0"/>
                        <a:ea typeface="Cambria Math" panose="02040503050406030204" pitchFamily="18" charset="0"/>
                      </a:rPr>
                      <m:t>+</m:t>
                    </m:r>
                    <m:acc>
                      <m:accPr>
                        <m:chr m:val="̂"/>
                        <m:ctrlPr>
                          <a:rPr lang="en-US" altLang="ko-KR" sz="2400" i="1">
                            <a:latin typeface="Cambria Math" panose="02040503050406030204" pitchFamily="18" charset="0"/>
                            <a:ea typeface="Cambria Math" panose="02040503050406030204" pitchFamily="18" charset="0"/>
                          </a:rPr>
                        </m:ctrlPr>
                      </m:accPr>
                      <m:e>
                        <m:r>
                          <a:rPr lang="en-US" altLang="ko-KR" sz="2400" b="0" i="1" smtClean="0">
                            <a:latin typeface="Cambria Math" panose="02040503050406030204" pitchFamily="18" charset="0"/>
                            <a:ea typeface="Cambria Math" panose="02040503050406030204" pitchFamily="18" charset="0"/>
                          </a:rPr>
                          <m:t>𝑇</m:t>
                        </m:r>
                      </m:e>
                    </m:acc>
                    <m:acc>
                      <m:accPr>
                        <m:chr m:val="̂"/>
                        <m:ctrlPr>
                          <a:rPr lang="en-US" altLang="ko-KR" sz="2400" i="1">
                            <a:latin typeface="Cambria Math" panose="02040503050406030204" pitchFamily="18" charset="0"/>
                            <a:ea typeface="Cambria Math" panose="02040503050406030204" pitchFamily="18" charset="0"/>
                          </a:rPr>
                        </m:ctrlPr>
                      </m:accPr>
                      <m:e>
                        <m:r>
                          <a:rPr lang="en-US" altLang="ko-KR" sz="2400" i="1">
                            <a:latin typeface="Cambria Math" panose="02040503050406030204" pitchFamily="18" charset="0"/>
                            <a:ea typeface="Cambria Math" panose="02040503050406030204" pitchFamily="18" charset="0"/>
                          </a:rPr>
                          <m:t>𝑆</m:t>
                        </m:r>
                      </m:e>
                    </m:acc>
                    <m:acc>
                      <m:accPr>
                        <m:chr m:val="̂"/>
                        <m:ctrlPr>
                          <a:rPr lang="en-US" altLang="ko-KR" sz="2400" i="1">
                            <a:latin typeface="Cambria Math" panose="02040503050406030204" pitchFamily="18" charset="0"/>
                            <a:ea typeface="Cambria Math" panose="02040503050406030204" pitchFamily="18" charset="0"/>
                          </a:rPr>
                        </m:ctrlPr>
                      </m:accPr>
                      <m:e>
                        <m:r>
                          <a:rPr lang="en-US" altLang="ko-KR" sz="2400" i="1">
                            <a:latin typeface="Cambria Math" panose="02040503050406030204" pitchFamily="18" charset="0"/>
                            <a:ea typeface="Cambria Math" panose="02040503050406030204" pitchFamily="18" charset="0"/>
                          </a:rPr>
                          <m:t>𝑅</m:t>
                        </m:r>
                      </m:e>
                    </m:acc>
                    <m:r>
                      <a:rPr lang="en-US" altLang="ko-KR" sz="2400" b="0" i="1" smtClean="0">
                        <a:latin typeface="Cambria Math" panose="02040503050406030204" pitchFamily="18" charset="0"/>
                        <a:ea typeface="Cambria Math" panose="02040503050406030204" pitchFamily="18" charset="0"/>
                      </a:rPr>
                      <m:t>)</m:t>
                    </m:r>
                  </m:oMath>
                </a14:m>
                <a:r>
                  <a:rPr lang="en-US" altLang="ko-KR" sz="2400" dirty="0">
                    <a:ea typeface="Cambria Math" panose="02040503050406030204" pitchFamily="18" charset="0"/>
                  </a:rPr>
                  <a:t> </a:t>
                </a:r>
                <a14:m>
                  <m:oMath xmlns:m="http://schemas.openxmlformats.org/officeDocument/2006/math">
                    <m:r>
                      <a:rPr lang="en-US" altLang="ko-KR" sz="2400" i="1">
                        <a:latin typeface="Cambria Math" panose="02040503050406030204" pitchFamily="18" charset="0"/>
                        <a:ea typeface="Cambria Math" panose="02040503050406030204" pitchFamily="18" charset="0"/>
                      </a:rPr>
                      <m:t>|</m:t>
                    </m:r>
                    <m:sSub>
                      <m:sSubPr>
                        <m:ctrlPr>
                          <a:rPr lang="en-US" altLang="ko-KR" sz="2400" i="1">
                            <a:latin typeface="Cambria Math" panose="02040503050406030204" pitchFamily="18" charset="0"/>
                            <a:ea typeface="Cambria Math" panose="02040503050406030204" pitchFamily="18" charset="0"/>
                          </a:rPr>
                        </m:ctrlPr>
                      </m:sSubPr>
                      <m:e>
                        <m:r>
                          <a:rPr lang="en-US" altLang="ko-KR" sz="2400" i="1">
                            <a:latin typeface="Cambria Math" panose="02040503050406030204" pitchFamily="18" charset="0"/>
                            <a:ea typeface="Cambria Math" panose="02040503050406030204" pitchFamily="18" charset="0"/>
                          </a:rPr>
                          <m:t>𝜑</m:t>
                        </m:r>
                      </m:e>
                      <m:sub>
                        <m:r>
                          <a:rPr lang="en-US" altLang="ko-KR" sz="2400" b="0" i="1" smtClean="0">
                            <a:latin typeface="Cambria Math" panose="02040503050406030204" pitchFamily="18" charset="0"/>
                            <a:ea typeface="Cambria Math" panose="02040503050406030204" pitchFamily="18" charset="0"/>
                          </a:rPr>
                          <m:t>0</m:t>
                        </m:r>
                      </m:sub>
                    </m:sSub>
                    <m:r>
                      <a:rPr lang="en-US" altLang="ko-KR" sz="2400" i="1">
                        <a:latin typeface="Cambria Math" panose="02040503050406030204" pitchFamily="18" charset="0"/>
                        <a:ea typeface="Cambria Math" panose="02040503050406030204" pitchFamily="18" charset="0"/>
                      </a:rPr>
                      <m:t>&gt;</m:t>
                    </m:r>
                  </m:oMath>
                </a14:m>
                <a:r>
                  <a:rPr lang="en-US" altLang="ko-KR" sz="2400" b="0" dirty="0">
                    <a:ea typeface="Cambria Math" panose="02040503050406030204" pitchFamily="18" charset="0"/>
                  </a:rPr>
                  <a:t>=</a:t>
                </a:r>
                <a:r>
                  <a:rPr lang="en-US" altLang="ko-KR" sz="2400" dirty="0">
                    <a:ea typeface="Cambria Math" panose="02040503050406030204" pitchFamily="18" charset="0"/>
                  </a:rPr>
                  <a:t> </a:t>
                </a:r>
                <a14:m>
                  <m:oMath xmlns:m="http://schemas.openxmlformats.org/officeDocument/2006/math">
                    <m:f>
                      <m:fPr>
                        <m:ctrlPr>
                          <a:rPr lang="en-US" altLang="ko-KR" sz="2400" i="1">
                            <a:latin typeface="Cambria Math" panose="02040503050406030204" pitchFamily="18" charset="0"/>
                            <a:ea typeface="Cambria Math" panose="02040503050406030204" pitchFamily="18" charset="0"/>
                          </a:rPr>
                        </m:ctrlPr>
                      </m:fPr>
                      <m:num>
                        <m:r>
                          <a:rPr lang="en-US" altLang="ko-KR" sz="2400" b="0" i="1" smtClean="0">
                            <a:latin typeface="Cambria Math" panose="02040503050406030204" pitchFamily="18" charset="0"/>
                            <a:ea typeface="Cambria Math" panose="02040503050406030204" pitchFamily="18" charset="0"/>
                          </a:rPr>
                          <m:t>𝑖</m:t>
                        </m:r>
                      </m:num>
                      <m:den>
                        <m:rad>
                          <m:radPr>
                            <m:degHide m:val="on"/>
                            <m:ctrlPr>
                              <a:rPr lang="en-US" altLang="ko-KR" sz="2400" i="1">
                                <a:latin typeface="Cambria Math" panose="02040503050406030204" pitchFamily="18" charset="0"/>
                                <a:ea typeface="Cambria Math" panose="02040503050406030204" pitchFamily="18" charset="0"/>
                              </a:rPr>
                            </m:ctrlPr>
                          </m:radPr>
                          <m:deg/>
                          <m:e>
                            <m:r>
                              <a:rPr lang="en-US" altLang="ko-KR" sz="2400" i="1">
                                <a:latin typeface="Cambria Math" panose="02040503050406030204" pitchFamily="18" charset="0"/>
                                <a:ea typeface="Cambria Math" panose="02040503050406030204" pitchFamily="18" charset="0"/>
                              </a:rPr>
                              <m:t>2</m:t>
                            </m:r>
                          </m:e>
                        </m:rad>
                      </m:den>
                    </m:f>
                    <m:r>
                      <a:rPr lang="en-US" altLang="ko-KR" sz="2400" i="1">
                        <a:latin typeface="Cambria Math" panose="02040503050406030204" pitchFamily="18" charset="0"/>
                        <a:ea typeface="Cambria Math" panose="02040503050406030204" pitchFamily="18" charset="0"/>
                      </a:rPr>
                      <m:t>(</m:t>
                    </m:r>
                    <m:r>
                      <a:rPr lang="en-US" altLang="ko-KR" sz="2400" b="0" i="1" smtClean="0">
                        <a:latin typeface="Cambria Math" panose="02040503050406030204" pitchFamily="18" charset="0"/>
                        <a:ea typeface="Cambria Math" panose="02040503050406030204" pitchFamily="18" charset="0"/>
                      </a:rPr>
                      <m:t>1+</m:t>
                    </m:r>
                    <m:sSup>
                      <m:sSupPr>
                        <m:ctrlPr>
                          <a:rPr lang="en-US" altLang="ko-KR" sz="2400" b="0" i="1" smtClean="0">
                            <a:latin typeface="Cambria Math" panose="02040503050406030204" pitchFamily="18" charset="0"/>
                            <a:ea typeface="Cambria Math" panose="02040503050406030204" pitchFamily="18" charset="0"/>
                          </a:rPr>
                        </m:ctrlPr>
                      </m:sSupPr>
                      <m:e>
                        <m:r>
                          <a:rPr lang="en-US" altLang="ko-KR" sz="2400" b="0" i="1" smtClean="0">
                            <a:latin typeface="Cambria Math" panose="02040503050406030204" pitchFamily="18" charset="0"/>
                            <a:ea typeface="Cambria Math" panose="02040503050406030204" pitchFamily="18" charset="0"/>
                          </a:rPr>
                          <m:t>𝑒</m:t>
                        </m:r>
                      </m:e>
                      <m:sup>
                        <m:r>
                          <a:rPr lang="en-US" altLang="ko-KR" sz="2400" b="0" i="1" smtClean="0">
                            <a:latin typeface="Cambria Math" panose="02040503050406030204" pitchFamily="18" charset="0"/>
                            <a:ea typeface="Cambria Math" panose="02040503050406030204" pitchFamily="18" charset="0"/>
                          </a:rPr>
                          <m:t>𝑖</m:t>
                        </m:r>
                        <m:r>
                          <a:rPr lang="en-US" altLang="ko-KR" sz="2400" i="1">
                            <a:latin typeface="Cambria Math" panose="02040503050406030204" pitchFamily="18" charset="0"/>
                            <a:ea typeface="Cambria Math" panose="02040503050406030204" pitchFamily="18" charset="0"/>
                          </a:rPr>
                          <m:t>𝜃</m:t>
                        </m:r>
                      </m:sup>
                    </m:sSup>
                    <m:r>
                      <a:rPr lang="en-US" altLang="ko-KR" sz="2400" i="1">
                        <a:latin typeface="Cambria Math" panose="02040503050406030204" pitchFamily="18" charset="0"/>
                        <a:ea typeface="Cambria Math" panose="02040503050406030204" pitchFamily="18" charset="0"/>
                      </a:rPr>
                      <m:t>)</m:t>
                    </m:r>
                    <m:r>
                      <m:rPr>
                        <m:nor/>
                      </m:rPr>
                      <a:rPr lang="en-US" altLang="ko-KR" sz="2400" dirty="0">
                        <a:ea typeface="Cambria Math" panose="02040503050406030204" pitchFamily="18" charset="0"/>
                      </a:rPr>
                      <m:t> </m:t>
                    </m:r>
                    <m:r>
                      <a:rPr lang="en-US" altLang="ko-KR" sz="2400" i="1">
                        <a:latin typeface="Cambria Math" panose="02040503050406030204" pitchFamily="18" charset="0"/>
                        <a:ea typeface="Cambria Math" panose="02040503050406030204" pitchFamily="18" charset="0"/>
                      </a:rPr>
                      <m:t>|</m:t>
                    </m:r>
                    <m:sSub>
                      <m:sSubPr>
                        <m:ctrlPr>
                          <a:rPr lang="en-US" altLang="ko-KR" sz="2400" i="1">
                            <a:latin typeface="Cambria Math" panose="02040503050406030204" pitchFamily="18" charset="0"/>
                            <a:ea typeface="Cambria Math" panose="02040503050406030204" pitchFamily="18" charset="0"/>
                          </a:rPr>
                        </m:ctrlPr>
                      </m:sSubPr>
                      <m:e>
                        <m:r>
                          <a:rPr lang="en-US" altLang="ko-KR" sz="2400" i="1">
                            <a:latin typeface="Cambria Math" panose="02040503050406030204" pitchFamily="18" charset="0"/>
                            <a:ea typeface="Cambria Math" panose="02040503050406030204" pitchFamily="18" charset="0"/>
                          </a:rPr>
                          <m:t>𝜑</m:t>
                        </m:r>
                      </m:e>
                      <m:sub>
                        <m:r>
                          <a:rPr lang="en-US" altLang="ko-KR" sz="2400" b="0" i="1" smtClean="0">
                            <a:latin typeface="Cambria Math" panose="02040503050406030204" pitchFamily="18" charset="0"/>
                            <a:ea typeface="Cambria Math" panose="02040503050406030204" pitchFamily="18" charset="0"/>
                          </a:rPr>
                          <m:t>0</m:t>
                        </m:r>
                      </m:sub>
                    </m:sSub>
                    <m:r>
                      <a:rPr lang="en-US" altLang="ko-KR" sz="2400" i="1">
                        <a:latin typeface="Cambria Math" panose="02040503050406030204" pitchFamily="18" charset="0"/>
                        <a:ea typeface="Cambria Math" panose="02040503050406030204" pitchFamily="18" charset="0"/>
                      </a:rPr>
                      <m:t>&gt;</m:t>
                    </m:r>
                  </m:oMath>
                </a14:m>
                <a:endParaRPr lang="en-US" altLang="ko-KR" sz="2400" b="0" dirty="0">
                  <a:ea typeface="Cambria Math" panose="02040503050406030204" pitchFamily="18" charset="0"/>
                </a:endParaRPr>
              </a:p>
              <a:p>
                <a:pPr marL="0" indent="0">
                  <a:buNone/>
                </a:pPr>
                <a:r>
                  <a:rPr lang="en-US" altLang="ko-KR" sz="2400" dirty="0">
                    <a:ea typeface="Cambria Math" panose="02040503050406030204" pitchFamily="18" charset="0"/>
                  </a:rPr>
                  <a:t> </a:t>
                </a:r>
                <a14:m>
                  <m:oMath xmlns:m="http://schemas.openxmlformats.org/officeDocument/2006/math">
                    <m:sSub>
                      <m:sSubPr>
                        <m:ctrlPr>
                          <a:rPr lang="en-US" altLang="ko-KR" sz="2400" i="1">
                            <a:latin typeface="Cambria Math" panose="02040503050406030204" pitchFamily="18" charset="0"/>
                            <a:ea typeface="Cambria Math" panose="02040503050406030204" pitchFamily="18" charset="0"/>
                          </a:rPr>
                        </m:ctrlPr>
                      </m:sSubPr>
                      <m:e>
                        <m:r>
                          <a:rPr lang="en-US" altLang="ko-KR" sz="2400" i="1">
                            <a:latin typeface="Cambria Math" panose="02040503050406030204" pitchFamily="18" charset="0"/>
                            <a:ea typeface="Cambria Math" panose="02040503050406030204" pitchFamily="18" charset="0"/>
                          </a:rPr>
                          <m:t>𝜑</m:t>
                        </m:r>
                      </m:e>
                      <m:sub>
                        <m:r>
                          <a:rPr lang="en-US" altLang="ko-KR" sz="2400" b="0" i="1" smtClean="0">
                            <a:latin typeface="Cambria Math" panose="02040503050406030204" pitchFamily="18" charset="0"/>
                            <a:ea typeface="Cambria Math" panose="02040503050406030204" pitchFamily="18" charset="0"/>
                          </a:rPr>
                          <m:t>2</m:t>
                        </m:r>
                      </m:sub>
                    </m:sSub>
                    <m:r>
                      <a:rPr lang="en-US" altLang="ko-KR" sz="2400" i="1">
                        <a:latin typeface="Cambria Math" panose="02040503050406030204" pitchFamily="18" charset="0"/>
                        <a:ea typeface="Cambria Math" panose="02040503050406030204" pitchFamily="18" charset="0"/>
                      </a:rPr>
                      <m:t> =</m:t>
                    </m:r>
                    <m:f>
                      <m:fPr>
                        <m:ctrlPr>
                          <a:rPr lang="en-US" altLang="ko-KR" sz="2400" i="1">
                            <a:latin typeface="Cambria Math" panose="02040503050406030204" pitchFamily="18" charset="0"/>
                            <a:ea typeface="Cambria Math" panose="02040503050406030204" pitchFamily="18" charset="0"/>
                          </a:rPr>
                        </m:ctrlPr>
                      </m:fPr>
                      <m:num>
                        <m:r>
                          <a:rPr lang="en-US" altLang="ko-KR" sz="2400" i="1">
                            <a:latin typeface="Cambria Math" panose="02040503050406030204" pitchFamily="18" charset="0"/>
                            <a:ea typeface="Cambria Math" panose="02040503050406030204" pitchFamily="18" charset="0"/>
                          </a:rPr>
                          <m:t>1</m:t>
                        </m:r>
                      </m:num>
                      <m:den>
                        <m:rad>
                          <m:radPr>
                            <m:degHide m:val="on"/>
                            <m:ctrlPr>
                              <a:rPr lang="en-US" altLang="ko-KR" sz="2400" i="1">
                                <a:latin typeface="Cambria Math" panose="02040503050406030204" pitchFamily="18" charset="0"/>
                                <a:ea typeface="Cambria Math" panose="02040503050406030204" pitchFamily="18" charset="0"/>
                              </a:rPr>
                            </m:ctrlPr>
                          </m:radPr>
                          <m:deg/>
                          <m:e>
                            <m:r>
                              <a:rPr lang="en-US" altLang="ko-KR" sz="2400" i="1">
                                <a:latin typeface="Cambria Math" panose="02040503050406030204" pitchFamily="18" charset="0"/>
                                <a:ea typeface="Cambria Math" panose="02040503050406030204" pitchFamily="18" charset="0"/>
                              </a:rPr>
                              <m:t>2</m:t>
                            </m:r>
                          </m:e>
                        </m:rad>
                      </m:den>
                    </m:f>
                    <m:r>
                      <a:rPr lang="en-US" altLang="ko-KR" sz="2400" b="0" i="1" smtClean="0">
                        <a:latin typeface="Cambria Math" panose="02040503050406030204" pitchFamily="18" charset="0"/>
                        <a:ea typeface="Cambria Math" panose="02040503050406030204" pitchFamily="18" charset="0"/>
                      </a:rPr>
                      <m:t>(</m:t>
                    </m:r>
                    <m:acc>
                      <m:accPr>
                        <m:chr m:val="̂"/>
                        <m:ctrlPr>
                          <a:rPr lang="en-US" altLang="ko-KR" sz="2400" i="1">
                            <a:latin typeface="Cambria Math" panose="02040503050406030204" pitchFamily="18" charset="0"/>
                            <a:ea typeface="Cambria Math" panose="02040503050406030204" pitchFamily="18" charset="0"/>
                          </a:rPr>
                        </m:ctrlPr>
                      </m:accPr>
                      <m:e>
                        <m:r>
                          <a:rPr lang="en-US" altLang="ko-KR" sz="2400" i="1">
                            <a:latin typeface="Cambria Math" panose="02040503050406030204" pitchFamily="18" charset="0"/>
                            <a:ea typeface="Cambria Math" panose="02040503050406030204" pitchFamily="18" charset="0"/>
                          </a:rPr>
                          <m:t>𝑅</m:t>
                        </m:r>
                      </m:e>
                    </m:acc>
                    <m:acc>
                      <m:accPr>
                        <m:chr m:val="̂"/>
                        <m:ctrlPr>
                          <a:rPr lang="en-US" altLang="ko-KR" sz="2400" i="1">
                            <a:latin typeface="Cambria Math" panose="02040503050406030204" pitchFamily="18" charset="0"/>
                            <a:ea typeface="Cambria Math" panose="02040503050406030204" pitchFamily="18" charset="0"/>
                          </a:rPr>
                        </m:ctrlPr>
                      </m:accPr>
                      <m:e>
                        <m:r>
                          <a:rPr lang="en-US" altLang="ko-KR" sz="2400" b="0" i="1" smtClean="0">
                            <a:latin typeface="Cambria Math" panose="02040503050406030204" pitchFamily="18" charset="0"/>
                            <a:ea typeface="Cambria Math" panose="02040503050406030204" pitchFamily="18" charset="0"/>
                          </a:rPr>
                          <m:t>𝑆</m:t>
                        </m:r>
                      </m:e>
                    </m:acc>
                    <m:acc>
                      <m:accPr>
                        <m:chr m:val="̂"/>
                        <m:ctrlPr>
                          <a:rPr lang="en-US" altLang="ko-KR" sz="2400" i="1">
                            <a:latin typeface="Cambria Math" panose="02040503050406030204" pitchFamily="18" charset="0"/>
                            <a:ea typeface="Cambria Math" panose="02040503050406030204" pitchFamily="18" charset="0"/>
                          </a:rPr>
                        </m:ctrlPr>
                      </m:accPr>
                      <m:e>
                        <m:r>
                          <a:rPr lang="en-US" altLang="ko-KR" sz="2400" i="1">
                            <a:latin typeface="Cambria Math" panose="02040503050406030204" pitchFamily="18" charset="0"/>
                            <a:ea typeface="Cambria Math" panose="02040503050406030204" pitchFamily="18" charset="0"/>
                          </a:rPr>
                          <m:t>𝑅</m:t>
                        </m:r>
                      </m:e>
                    </m:acc>
                    <m:r>
                      <a:rPr lang="en-US" altLang="ko-KR" sz="2400" b="0" i="1" smtClean="0">
                        <a:latin typeface="Cambria Math" panose="02040503050406030204" pitchFamily="18" charset="0"/>
                        <a:ea typeface="Cambria Math" panose="02040503050406030204" pitchFamily="18" charset="0"/>
                      </a:rPr>
                      <m:t>+</m:t>
                    </m:r>
                    <m:acc>
                      <m:accPr>
                        <m:chr m:val="̂"/>
                        <m:ctrlPr>
                          <a:rPr lang="en-US" altLang="ko-KR" sz="2400" i="1">
                            <a:latin typeface="Cambria Math" panose="02040503050406030204" pitchFamily="18" charset="0"/>
                            <a:ea typeface="Cambria Math" panose="02040503050406030204" pitchFamily="18" charset="0"/>
                          </a:rPr>
                        </m:ctrlPr>
                      </m:accPr>
                      <m:e>
                        <m:r>
                          <a:rPr lang="en-US" altLang="ko-KR" sz="2400" i="1">
                            <a:latin typeface="Cambria Math" panose="02040503050406030204" pitchFamily="18" charset="0"/>
                            <a:ea typeface="Cambria Math" panose="02040503050406030204" pitchFamily="18" charset="0"/>
                          </a:rPr>
                          <m:t>𝑇</m:t>
                        </m:r>
                      </m:e>
                    </m:acc>
                    <m:acc>
                      <m:accPr>
                        <m:chr m:val="̂"/>
                        <m:ctrlPr>
                          <a:rPr lang="en-US" altLang="ko-KR" sz="2400" i="1">
                            <a:latin typeface="Cambria Math" panose="02040503050406030204" pitchFamily="18" charset="0"/>
                            <a:ea typeface="Cambria Math" panose="02040503050406030204" pitchFamily="18" charset="0"/>
                          </a:rPr>
                        </m:ctrlPr>
                      </m:accPr>
                      <m:e>
                        <m:r>
                          <a:rPr lang="en-US" altLang="ko-KR" sz="2400" i="1">
                            <a:latin typeface="Cambria Math" panose="02040503050406030204" pitchFamily="18" charset="0"/>
                            <a:ea typeface="Cambria Math" panose="02040503050406030204" pitchFamily="18" charset="0"/>
                          </a:rPr>
                          <m:t>𝑇</m:t>
                        </m:r>
                      </m:e>
                    </m:acc>
                    <m:r>
                      <a:rPr lang="en-US" altLang="ko-KR" sz="2400" b="0" i="1" smtClean="0">
                        <a:latin typeface="Cambria Math" panose="02040503050406030204" pitchFamily="18" charset="0"/>
                        <a:ea typeface="Cambria Math" panose="02040503050406030204" pitchFamily="18" charset="0"/>
                      </a:rPr>
                      <m:t>)|</m:t>
                    </m:r>
                    <m:sSub>
                      <m:sSubPr>
                        <m:ctrlPr>
                          <a:rPr lang="en-US" altLang="ko-KR" sz="2400" i="1">
                            <a:latin typeface="Cambria Math" panose="02040503050406030204" pitchFamily="18" charset="0"/>
                            <a:ea typeface="Cambria Math" panose="02040503050406030204" pitchFamily="18" charset="0"/>
                          </a:rPr>
                        </m:ctrlPr>
                      </m:sSubPr>
                      <m:e>
                        <m:r>
                          <a:rPr lang="en-US" altLang="ko-KR" sz="2400" i="1">
                            <a:latin typeface="Cambria Math" panose="02040503050406030204" pitchFamily="18" charset="0"/>
                            <a:ea typeface="Cambria Math" panose="02040503050406030204" pitchFamily="18" charset="0"/>
                          </a:rPr>
                          <m:t>𝜑</m:t>
                        </m:r>
                      </m:e>
                      <m:sub>
                        <m:r>
                          <a:rPr lang="en-US" altLang="ko-KR" sz="2400" b="0" i="1" smtClean="0">
                            <a:latin typeface="Cambria Math" panose="02040503050406030204" pitchFamily="18" charset="0"/>
                            <a:ea typeface="Cambria Math" panose="02040503050406030204" pitchFamily="18" charset="0"/>
                          </a:rPr>
                          <m:t>0</m:t>
                        </m:r>
                      </m:sub>
                    </m:sSub>
                    <m:r>
                      <a:rPr lang="en-US" altLang="ko-KR" sz="2400" b="0" i="1" smtClean="0">
                        <a:latin typeface="Cambria Math" panose="02040503050406030204" pitchFamily="18" charset="0"/>
                        <a:ea typeface="Cambria Math" panose="02040503050406030204" pitchFamily="18" charset="0"/>
                      </a:rPr>
                      <m:t>&gt;</m:t>
                    </m:r>
                  </m:oMath>
                </a14:m>
                <a:r>
                  <a:rPr lang="en-US" altLang="ko-KR" sz="2400" dirty="0">
                    <a:ea typeface="Cambria Math" panose="02040503050406030204" pitchFamily="18" charset="0"/>
                  </a:rPr>
                  <a:t>=</a:t>
                </a:r>
                <a14:m>
                  <m:oMath xmlns:m="http://schemas.openxmlformats.org/officeDocument/2006/math">
                    <m:f>
                      <m:fPr>
                        <m:ctrlPr>
                          <a:rPr lang="en-US" altLang="ko-KR" sz="2400" i="1">
                            <a:latin typeface="Cambria Math" panose="02040503050406030204" pitchFamily="18" charset="0"/>
                            <a:ea typeface="Cambria Math" panose="02040503050406030204" pitchFamily="18" charset="0"/>
                          </a:rPr>
                        </m:ctrlPr>
                      </m:fPr>
                      <m:num>
                        <m:r>
                          <a:rPr lang="en-US" altLang="ko-KR" sz="2400" b="0" i="1" smtClean="0">
                            <a:latin typeface="Cambria Math" panose="02040503050406030204" pitchFamily="18" charset="0"/>
                            <a:ea typeface="Cambria Math" panose="02040503050406030204" pitchFamily="18" charset="0"/>
                          </a:rPr>
                          <m:t>1</m:t>
                        </m:r>
                      </m:num>
                      <m:den>
                        <m:rad>
                          <m:radPr>
                            <m:degHide m:val="on"/>
                            <m:ctrlPr>
                              <a:rPr lang="en-US" altLang="ko-KR" sz="2400" i="1">
                                <a:latin typeface="Cambria Math" panose="02040503050406030204" pitchFamily="18" charset="0"/>
                                <a:ea typeface="Cambria Math" panose="02040503050406030204" pitchFamily="18" charset="0"/>
                              </a:rPr>
                            </m:ctrlPr>
                          </m:radPr>
                          <m:deg/>
                          <m:e>
                            <m:r>
                              <a:rPr lang="en-US" altLang="ko-KR" sz="2400" i="1">
                                <a:latin typeface="Cambria Math" panose="02040503050406030204" pitchFamily="18" charset="0"/>
                                <a:ea typeface="Cambria Math" panose="02040503050406030204" pitchFamily="18" charset="0"/>
                              </a:rPr>
                              <m:t>2</m:t>
                            </m:r>
                          </m:e>
                        </m:rad>
                      </m:den>
                    </m:f>
                    <m:r>
                      <a:rPr lang="en-US" altLang="ko-KR" sz="2400" i="1">
                        <a:latin typeface="Cambria Math" panose="02040503050406030204" pitchFamily="18" charset="0"/>
                        <a:ea typeface="Cambria Math" panose="02040503050406030204" pitchFamily="18" charset="0"/>
                      </a:rPr>
                      <m:t>(1</m:t>
                    </m:r>
                    <m:r>
                      <a:rPr lang="en-US" altLang="ko-KR" sz="2400" b="0" i="1" smtClean="0">
                        <a:latin typeface="Cambria Math" panose="02040503050406030204" pitchFamily="18" charset="0"/>
                        <a:ea typeface="Cambria Math" panose="02040503050406030204" pitchFamily="18" charset="0"/>
                      </a:rPr>
                      <m:t>−</m:t>
                    </m:r>
                    <m:sSup>
                      <m:sSupPr>
                        <m:ctrlPr>
                          <a:rPr lang="en-US" altLang="ko-KR" sz="2400" i="1">
                            <a:latin typeface="Cambria Math" panose="02040503050406030204" pitchFamily="18" charset="0"/>
                            <a:ea typeface="Cambria Math" panose="02040503050406030204" pitchFamily="18" charset="0"/>
                          </a:rPr>
                        </m:ctrlPr>
                      </m:sSupPr>
                      <m:e>
                        <m:r>
                          <a:rPr lang="en-US" altLang="ko-KR" sz="2400" i="1">
                            <a:latin typeface="Cambria Math" panose="02040503050406030204" pitchFamily="18" charset="0"/>
                            <a:ea typeface="Cambria Math" panose="02040503050406030204" pitchFamily="18" charset="0"/>
                          </a:rPr>
                          <m:t>𝑒</m:t>
                        </m:r>
                      </m:e>
                      <m:sup>
                        <m:r>
                          <a:rPr lang="en-US" altLang="ko-KR" sz="2400" i="1">
                            <a:latin typeface="Cambria Math" panose="02040503050406030204" pitchFamily="18" charset="0"/>
                            <a:ea typeface="Cambria Math" panose="02040503050406030204" pitchFamily="18" charset="0"/>
                          </a:rPr>
                          <m:t>𝑖</m:t>
                        </m:r>
                        <m:r>
                          <a:rPr lang="en-US" altLang="ko-KR" sz="2400" i="1">
                            <a:latin typeface="Cambria Math" panose="02040503050406030204" pitchFamily="18" charset="0"/>
                            <a:ea typeface="Cambria Math" panose="02040503050406030204" pitchFamily="18" charset="0"/>
                          </a:rPr>
                          <m:t>𝜃</m:t>
                        </m:r>
                      </m:sup>
                    </m:sSup>
                    <m:r>
                      <a:rPr lang="en-US" altLang="ko-KR" sz="2400" i="1">
                        <a:latin typeface="Cambria Math" panose="02040503050406030204" pitchFamily="18" charset="0"/>
                        <a:ea typeface="Cambria Math" panose="02040503050406030204" pitchFamily="18" charset="0"/>
                      </a:rPr>
                      <m:t>)</m:t>
                    </m:r>
                    <m:r>
                      <m:rPr>
                        <m:nor/>
                      </m:rPr>
                      <a:rPr lang="en-US" altLang="ko-KR" sz="2400" dirty="0">
                        <a:ea typeface="Cambria Math" panose="02040503050406030204" pitchFamily="18" charset="0"/>
                      </a:rPr>
                      <m:t> </m:t>
                    </m:r>
                    <m:r>
                      <a:rPr lang="en-US" altLang="ko-KR" sz="2400" i="1">
                        <a:latin typeface="Cambria Math" panose="02040503050406030204" pitchFamily="18" charset="0"/>
                        <a:ea typeface="Cambria Math" panose="02040503050406030204" pitchFamily="18" charset="0"/>
                      </a:rPr>
                      <m:t>|</m:t>
                    </m:r>
                    <m:sSub>
                      <m:sSubPr>
                        <m:ctrlPr>
                          <a:rPr lang="en-US" altLang="ko-KR" sz="2400" i="1">
                            <a:latin typeface="Cambria Math" panose="02040503050406030204" pitchFamily="18" charset="0"/>
                            <a:ea typeface="Cambria Math" panose="02040503050406030204" pitchFamily="18" charset="0"/>
                          </a:rPr>
                        </m:ctrlPr>
                      </m:sSubPr>
                      <m:e>
                        <m:r>
                          <a:rPr lang="en-US" altLang="ko-KR" sz="2400" i="1">
                            <a:latin typeface="Cambria Math" panose="02040503050406030204" pitchFamily="18" charset="0"/>
                            <a:ea typeface="Cambria Math" panose="02040503050406030204" pitchFamily="18" charset="0"/>
                          </a:rPr>
                          <m:t>𝜑</m:t>
                        </m:r>
                      </m:e>
                      <m:sub>
                        <m:r>
                          <a:rPr lang="en-US" altLang="ko-KR" sz="2400" b="0" i="1" smtClean="0">
                            <a:latin typeface="Cambria Math" panose="02040503050406030204" pitchFamily="18" charset="0"/>
                            <a:ea typeface="Cambria Math" panose="02040503050406030204" pitchFamily="18" charset="0"/>
                          </a:rPr>
                          <m:t>0</m:t>
                        </m:r>
                      </m:sub>
                    </m:sSub>
                    <m:r>
                      <a:rPr lang="en-US" altLang="ko-KR" sz="2400" i="1">
                        <a:latin typeface="Cambria Math" panose="02040503050406030204" pitchFamily="18" charset="0"/>
                        <a:ea typeface="Cambria Math" panose="02040503050406030204" pitchFamily="18" charset="0"/>
                      </a:rPr>
                      <m:t>&gt;</m:t>
                    </m:r>
                  </m:oMath>
                </a14:m>
                <a:endParaRPr lang="en-US" altLang="ko-KR" sz="2400" dirty="0">
                  <a:ea typeface="Cambria Math" panose="02040503050406030204" pitchFamily="18" charset="0"/>
                </a:endParaRPr>
              </a:p>
            </p:txBody>
          </p:sp>
        </mc:Choice>
        <mc:Fallback xmlns="">
          <p:sp>
            <p:nvSpPr>
              <p:cNvPr id="7" name="Content Placeholder 3">
                <a:extLst>
                  <a:ext uri="{FF2B5EF4-FFF2-40B4-BE49-F238E27FC236}">
                    <a16:creationId xmlns:a16="http://schemas.microsoft.com/office/drawing/2014/main" id="{1D39CD76-04D8-4E3B-B0CB-45B63CBAEABC}"/>
                  </a:ext>
                </a:extLst>
              </p:cNvPr>
              <p:cNvSpPr txBox="1">
                <a:spLocks noRot="1" noChangeAspect="1" noMove="1" noResize="1" noEditPoints="1" noAdjustHandles="1" noChangeArrowheads="1" noChangeShapeType="1" noTextEdit="1"/>
              </p:cNvSpPr>
              <p:nvPr/>
            </p:nvSpPr>
            <p:spPr>
              <a:xfrm>
                <a:off x="5416985" y="2165478"/>
                <a:ext cx="6585718" cy="1450757"/>
              </a:xfrm>
              <a:prstGeom prst="rect">
                <a:avLst/>
              </a:prstGeom>
              <a:blipFill>
                <a:blip r:embed="rId2"/>
                <a:stretch>
                  <a:fillRect/>
                </a:stretch>
              </a:blipFill>
            </p:spPr>
            <p:txBody>
              <a:bodyPr/>
              <a:lstStyle/>
              <a:p>
                <a:r>
                  <a:rPr lang="ko-KR" altLang="en-US">
                    <a:noFill/>
                  </a:rPr>
                  <a:t> </a:t>
                </a:r>
              </a:p>
            </p:txBody>
          </p:sp>
        </mc:Fallback>
      </mc:AlternateContent>
      <p:sp>
        <p:nvSpPr>
          <p:cNvPr id="19" name="TextBox 18">
            <a:extLst>
              <a:ext uri="{FF2B5EF4-FFF2-40B4-BE49-F238E27FC236}">
                <a16:creationId xmlns:a16="http://schemas.microsoft.com/office/drawing/2014/main" id="{341B25CA-9869-4805-A234-996AC549818E}"/>
              </a:ext>
            </a:extLst>
          </p:cNvPr>
          <p:cNvSpPr txBox="1"/>
          <p:nvPr/>
        </p:nvSpPr>
        <p:spPr>
          <a:xfrm>
            <a:off x="1336836" y="2022252"/>
            <a:ext cx="2273417" cy="369332"/>
          </a:xfrm>
          <a:prstGeom prst="rect">
            <a:avLst/>
          </a:prstGeom>
          <a:noFill/>
        </p:spPr>
        <p:txBody>
          <a:bodyPr wrap="square" rtlCol="0">
            <a:spAutoFit/>
          </a:bodyPr>
          <a:lstStyle/>
          <a:p>
            <a:r>
              <a:rPr lang="en-US" altLang="ko-KR" dirty="0"/>
              <a:t>Classical MZI</a:t>
            </a:r>
            <a:endParaRPr lang="ko-KR" altLang="en-US" dirty="0"/>
          </a:p>
        </p:txBody>
      </p:sp>
      <p:pic>
        <p:nvPicPr>
          <p:cNvPr id="47" name="그림 46" descr="텍스트, 시계이(가) 표시된 사진&#10;&#10;자동 생성된 설명">
            <a:extLst>
              <a:ext uri="{FF2B5EF4-FFF2-40B4-BE49-F238E27FC236}">
                <a16:creationId xmlns:a16="http://schemas.microsoft.com/office/drawing/2014/main" id="{B5850ADB-B884-4964-A421-3EBDE1FE7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034" y="2676476"/>
            <a:ext cx="4172306" cy="2622592"/>
          </a:xfrm>
          <a:prstGeom prst="rect">
            <a:avLst/>
          </a:prstGeom>
        </p:spPr>
      </p:pic>
      <p:sp>
        <p:nvSpPr>
          <p:cNvPr id="48" name="TextBox 47">
            <a:extLst>
              <a:ext uri="{FF2B5EF4-FFF2-40B4-BE49-F238E27FC236}">
                <a16:creationId xmlns:a16="http://schemas.microsoft.com/office/drawing/2014/main" id="{B3746E02-437D-46A8-93A1-F1B2A6F2B178}"/>
              </a:ext>
            </a:extLst>
          </p:cNvPr>
          <p:cNvSpPr txBox="1"/>
          <p:nvPr/>
        </p:nvSpPr>
        <p:spPr>
          <a:xfrm>
            <a:off x="889233" y="5528345"/>
            <a:ext cx="4186107" cy="230832"/>
          </a:xfrm>
          <a:prstGeom prst="rect">
            <a:avLst/>
          </a:prstGeom>
          <a:noFill/>
        </p:spPr>
        <p:txBody>
          <a:bodyPr wrap="square" rtlCol="0">
            <a:spAutoFit/>
          </a:bodyPr>
          <a:lstStyle/>
          <a:p>
            <a:r>
              <a:rPr lang="en-US" altLang="ko-KR" sz="900" dirty="0"/>
              <a:t>https://en.wikipedia.org/wiki/Mach%E2%80%93Zehnder_interferometer</a:t>
            </a:r>
            <a:endParaRPr lang="ko-KR" altLang="en-US" sz="900" dirty="0"/>
          </a:p>
        </p:txBody>
      </p:sp>
      <mc:AlternateContent xmlns:mc="http://schemas.openxmlformats.org/markup-compatibility/2006" xmlns:a14="http://schemas.microsoft.com/office/drawing/2010/main">
        <mc:Choice Requires="a14">
          <p:sp>
            <p:nvSpPr>
              <p:cNvPr id="8" name="Content Placeholder 3">
                <a:extLst>
                  <a:ext uri="{FF2B5EF4-FFF2-40B4-BE49-F238E27FC236}">
                    <a16:creationId xmlns:a16="http://schemas.microsoft.com/office/drawing/2014/main" id="{9B0BE994-BC3F-4481-B4D7-3C698959B639}"/>
                  </a:ext>
                </a:extLst>
              </p:cNvPr>
              <p:cNvSpPr txBox="1">
                <a:spLocks/>
              </p:cNvSpPr>
              <p:nvPr/>
            </p:nvSpPr>
            <p:spPr>
              <a:xfrm>
                <a:off x="5416985" y="4087007"/>
                <a:ext cx="6585718" cy="1450757"/>
              </a:xfrm>
              <a:prstGeom prst="rect">
                <a:avLst/>
              </a:prstGeom>
            </p:spPr>
            <p:txBody>
              <a:bodyPr>
                <a:normAutofit/>
              </a:bodyPr>
              <a:lstStyle>
                <a:lvl1pPr marL="91440" indent="-91440" algn="l" defTabSz="914400" rtl="0" eaLnBrk="1" latinLnBrk="1"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1pPr>
                <a:lvl2pPr marL="384048" indent="-182880" algn="l" defTabSz="914400" rtl="0" eaLnBrk="1" latinLnBrk="1"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2pPr>
                <a:lvl3pPr marL="566928" indent="-182880" algn="l" defTabSz="914400" rtl="0" eaLnBrk="1" latinLnBrk="1"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3pPr>
                <a:lvl4pPr marL="749808" indent="-182880" algn="l" defTabSz="914400" rtl="0" eaLnBrk="1" latinLnBrk="1"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4pPr>
                <a:lvl5pPr marL="932688" indent="-182880" algn="l" defTabSz="914400" rtl="0" eaLnBrk="1" latinLnBrk="1"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5pPr>
                <a:lvl6pPr marL="11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ko-KR" sz="2400" dirty="0">
                    <a:ea typeface="Cambria Math" panose="02040503050406030204" pitchFamily="18" charset="0"/>
                  </a:rPr>
                  <a:t> </a:t>
                </a:r>
                <a14:m>
                  <m:oMath xmlns:m="http://schemas.openxmlformats.org/officeDocument/2006/math">
                    <m:sSub>
                      <m:sSubPr>
                        <m:ctrlPr>
                          <a:rPr lang="en-US" altLang="ko-KR" sz="2400" i="1">
                            <a:latin typeface="Cambria Math" panose="02040503050406030204" pitchFamily="18" charset="0"/>
                            <a:ea typeface="Cambria Math" panose="02040503050406030204" pitchFamily="18" charset="0"/>
                          </a:rPr>
                        </m:ctrlPr>
                      </m:sSubPr>
                      <m:e>
                        <m:r>
                          <a:rPr lang="en-US" altLang="ko-KR" sz="2400" i="1">
                            <a:latin typeface="Cambria Math" panose="02040503050406030204" pitchFamily="18" charset="0"/>
                            <a:ea typeface="Cambria Math" panose="02040503050406030204" pitchFamily="18" charset="0"/>
                          </a:rPr>
                          <m:t>𝑝</m:t>
                        </m:r>
                      </m:e>
                      <m:sub>
                        <m:r>
                          <a:rPr lang="en-US" altLang="ko-KR" sz="2400" i="1">
                            <a:latin typeface="Cambria Math" panose="02040503050406030204" pitchFamily="18" charset="0"/>
                            <a:ea typeface="Cambria Math" panose="02040503050406030204" pitchFamily="18" charset="0"/>
                          </a:rPr>
                          <m:t>1</m:t>
                        </m:r>
                      </m:sub>
                    </m:sSub>
                  </m:oMath>
                </a14:m>
                <a:r>
                  <a:rPr lang="en-US" altLang="ko-KR" sz="2400" dirty="0">
                    <a:ea typeface="Cambria Math" panose="02040503050406030204" pitchFamily="18" charset="0"/>
                  </a:rPr>
                  <a:t>(t)=</a:t>
                </a:r>
                <a14:m>
                  <m:oMath xmlns:m="http://schemas.openxmlformats.org/officeDocument/2006/math">
                    <m:d>
                      <m:dPr>
                        <m:begChr m:val="|"/>
                        <m:endChr m:val="|"/>
                        <m:ctrlPr>
                          <a:rPr lang="en-US" altLang="ko-KR" sz="2400" i="1">
                            <a:latin typeface="Cambria Math" panose="02040503050406030204" pitchFamily="18" charset="0"/>
                            <a:ea typeface="Cambria Math" panose="02040503050406030204" pitchFamily="18" charset="0"/>
                          </a:rPr>
                        </m:ctrlPr>
                      </m:dPr>
                      <m:e>
                        <m:r>
                          <a:rPr lang="en-US" altLang="ko-KR" sz="2400" i="1">
                            <a:latin typeface="Cambria Math" panose="02040503050406030204" pitchFamily="18" charset="0"/>
                            <a:ea typeface="Cambria Math" panose="02040503050406030204" pitchFamily="18" charset="0"/>
                          </a:rPr>
                          <m:t>&lt;</m:t>
                        </m:r>
                        <m:sSub>
                          <m:sSubPr>
                            <m:ctrlPr>
                              <a:rPr lang="en-US" altLang="ko-KR" sz="2400" i="1">
                                <a:latin typeface="Cambria Math" panose="02040503050406030204" pitchFamily="18" charset="0"/>
                                <a:ea typeface="Cambria Math" panose="02040503050406030204" pitchFamily="18" charset="0"/>
                              </a:rPr>
                            </m:ctrlPr>
                          </m:sSubPr>
                          <m:e>
                            <m:r>
                              <a:rPr lang="en-US" altLang="ko-KR" sz="2400" i="1">
                                <a:latin typeface="Cambria Math" panose="02040503050406030204" pitchFamily="18" charset="0"/>
                                <a:ea typeface="Cambria Math" panose="02040503050406030204" pitchFamily="18" charset="0"/>
                              </a:rPr>
                              <m:t>𝜑</m:t>
                            </m:r>
                          </m:e>
                          <m:sub>
                            <m:r>
                              <a:rPr lang="en-US" altLang="ko-KR" sz="2400" i="1">
                                <a:latin typeface="Cambria Math" panose="02040503050406030204" pitchFamily="18" charset="0"/>
                                <a:ea typeface="Cambria Math" panose="02040503050406030204" pitchFamily="18" charset="0"/>
                              </a:rPr>
                              <m:t>1</m:t>
                            </m:r>
                          </m:sub>
                        </m:sSub>
                      </m:e>
                    </m:d>
                    <m:sSub>
                      <m:sSubPr>
                        <m:ctrlPr>
                          <a:rPr lang="en-US" altLang="ko-KR" sz="2400" i="1">
                            <a:latin typeface="Cambria Math" panose="02040503050406030204" pitchFamily="18" charset="0"/>
                            <a:ea typeface="Cambria Math" panose="02040503050406030204" pitchFamily="18" charset="0"/>
                          </a:rPr>
                        </m:ctrlPr>
                      </m:sSubPr>
                      <m:e>
                        <m:r>
                          <a:rPr lang="en-US" altLang="ko-KR" sz="2400" i="1">
                            <a:latin typeface="Cambria Math" panose="02040503050406030204" pitchFamily="18" charset="0"/>
                            <a:ea typeface="Cambria Math" panose="02040503050406030204" pitchFamily="18" charset="0"/>
                          </a:rPr>
                          <m:t>𝜑</m:t>
                        </m:r>
                      </m:e>
                      <m:sub>
                        <m:r>
                          <a:rPr lang="en-US" altLang="ko-KR" sz="2400" i="1">
                            <a:latin typeface="Cambria Math" panose="02040503050406030204" pitchFamily="18" charset="0"/>
                            <a:ea typeface="Cambria Math" panose="02040503050406030204" pitchFamily="18" charset="0"/>
                          </a:rPr>
                          <m:t>0</m:t>
                        </m:r>
                      </m:sub>
                    </m:sSub>
                    <m:r>
                      <a:rPr lang="en-US" altLang="ko-KR" sz="2400" i="1">
                        <a:latin typeface="Cambria Math" panose="02040503050406030204" pitchFamily="18" charset="0"/>
                        <a:ea typeface="Cambria Math" panose="02040503050406030204" pitchFamily="18" charset="0"/>
                      </a:rPr>
                      <m:t>&gt;</m:t>
                    </m:r>
                    <m:sSup>
                      <m:sSupPr>
                        <m:ctrlPr>
                          <a:rPr lang="en-US" altLang="ko-KR" sz="2400" i="1">
                            <a:latin typeface="Cambria Math" panose="02040503050406030204" pitchFamily="18" charset="0"/>
                            <a:ea typeface="Cambria Math" panose="02040503050406030204" pitchFamily="18" charset="0"/>
                          </a:rPr>
                        </m:ctrlPr>
                      </m:sSupPr>
                      <m:e>
                        <m:r>
                          <a:rPr lang="en-US" altLang="ko-KR" sz="2400" i="1">
                            <a:latin typeface="Cambria Math" panose="02040503050406030204" pitchFamily="18" charset="0"/>
                            <a:ea typeface="Cambria Math" panose="02040503050406030204" pitchFamily="18" charset="0"/>
                          </a:rPr>
                          <m:t>|</m:t>
                        </m:r>
                      </m:e>
                      <m:sup>
                        <m:r>
                          <a:rPr lang="en-US" altLang="ko-KR" sz="2400" i="1">
                            <a:latin typeface="Cambria Math" panose="02040503050406030204" pitchFamily="18" charset="0"/>
                            <a:ea typeface="Cambria Math" panose="02040503050406030204" pitchFamily="18" charset="0"/>
                          </a:rPr>
                          <m:t>2</m:t>
                        </m:r>
                      </m:sup>
                    </m:sSup>
                  </m:oMath>
                </a14:m>
                <a:r>
                  <a:rPr lang="en-US" altLang="ko-KR" sz="2400" dirty="0">
                    <a:ea typeface="Cambria Math" panose="02040503050406030204" pitchFamily="18" charset="0"/>
                  </a:rPr>
                  <a:t>=</a:t>
                </a:r>
                <a14:m>
                  <m:oMath xmlns:m="http://schemas.openxmlformats.org/officeDocument/2006/math">
                    <m:sSup>
                      <m:sSupPr>
                        <m:ctrlPr>
                          <a:rPr lang="en-US" altLang="ko-KR" sz="2400" i="1" dirty="0">
                            <a:latin typeface="Cambria Math" panose="02040503050406030204" pitchFamily="18" charset="0"/>
                            <a:ea typeface="Cambria Math" panose="02040503050406030204" pitchFamily="18" charset="0"/>
                          </a:rPr>
                        </m:ctrlPr>
                      </m:sSupPr>
                      <m:e>
                        <m:r>
                          <a:rPr lang="en-US" altLang="ko-KR" sz="2400" i="1" dirty="0">
                            <a:latin typeface="Cambria Math" panose="02040503050406030204" pitchFamily="18" charset="0"/>
                            <a:ea typeface="Cambria Math" panose="02040503050406030204" pitchFamily="18" charset="0"/>
                          </a:rPr>
                          <m:t>𝑐𝑜𝑠</m:t>
                        </m:r>
                      </m:e>
                      <m:sup>
                        <m:r>
                          <a:rPr lang="en-US" altLang="ko-KR" sz="2400" i="1" dirty="0">
                            <a:latin typeface="Cambria Math" panose="02040503050406030204" pitchFamily="18" charset="0"/>
                            <a:ea typeface="Cambria Math" panose="02040503050406030204" pitchFamily="18" charset="0"/>
                          </a:rPr>
                          <m:t>2</m:t>
                        </m:r>
                      </m:sup>
                    </m:sSup>
                    <m:d>
                      <m:dPr>
                        <m:ctrlPr>
                          <a:rPr lang="en-US" altLang="ko-KR" sz="2400" i="1" dirty="0">
                            <a:latin typeface="Cambria Math" panose="02040503050406030204" pitchFamily="18" charset="0"/>
                            <a:ea typeface="Cambria Math" panose="02040503050406030204" pitchFamily="18" charset="0"/>
                          </a:rPr>
                        </m:ctrlPr>
                      </m:dPr>
                      <m:e>
                        <m:f>
                          <m:fPr>
                            <m:ctrlPr>
                              <a:rPr lang="en-US" altLang="ko-KR" sz="2400" i="1" dirty="0">
                                <a:latin typeface="Cambria Math" panose="02040503050406030204" pitchFamily="18" charset="0"/>
                                <a:ea typeface="Cambria Math" panose="02040503050406030204" pitchFamily="18" charset="0"/>
                              </a:rPr>
                            </m:ctrlPr>
                          </m:fPr>
                          <m:num>
                            <m:r>
                              <a:rPr lang="en-US" altLang="ko-KR" sz="2400" i="1">
                                <a:latin typeface="Cambria Math" panose="02040503050406030204" pitchFamily="18" charset="0"/>
                                <a:ea typeface="Cambria Math" panose="02040503050406030204" pitchFamily="18" charset="0"/>
                              </a:rPr>
                              <m:t>𝜃</m:t>
                            </m:r>
                          </m:num>
                          <m:den>
                            <m:r>
                              <a:rPr lang="en-US" altLang="ko-KR" sz="2400" i="1" dirty="0">
                                <a:latin typeface="Cambria Math" panose="02040503050406030204" pitchFamily="18" charset="0"/>
                                <a:ea typeface="Cambria Math" panose="02040503050406030204" pitchFamily="18" charset="0"/>
                              </a:rPr>
                              <m:t>2</m:t>
                            </m:r>
                          </m:den>
                        </m:f>
                      </m:e>
                    </m:d>
                  </m:oMath>
                </a14:m>
                <a:endParaRPr lang="en-US" altLang="ko-KR" sz="2400" dirty="0">
                  <a:ea typeface="Cambria Math" panose="02040503050406030204" pitchFamily="18" charset="0"/>
                </a:endParaRPr>
              </a:p>
              <a:p>
                <a:pPr marL="201168" lvl="1" indent="0">
                  <a:buNone/>
                </a:pPr>
                <a14:m>
                  <m:oMath xmlns:m="http://schemas.openxmlformats.org/officeDocument/2006/math">
                    <m:sSub>
                      <m:sSubPr>
                        <m:ctrlPr>
                          <a:rPr lang="en-US" altLang="ko-KR" sz="2400" i="1">
                            <a:latin typeface="Cambria Math" panose="02040503050406030204" pitchFamily="18" charset="0"/>
                            <a:ea typeface="Cambria Math" panose="02040503050406030204" pitchFamily="18" charset="0"/>
                          </a:rPr>
                        </m:ctrlPr>
                      </m:sSubPr>
                      <m:e>
                        <m:r>
                          <a:rPr lang="en-US" altLang="ko-KR" sz="2400" i="1">
                            <a:latin typeface="Cambria Math" panose="02040503050406030204" pitchFamily="18" charset="0"/>
                            <a:ea typeface="Cambria Math" panose="02040503050406030204" pitchFamily="18" charset="0"/>
                          </a:rPr>
                          <m:t>𝑝</m:t>
                        </m:r>
                      </m:e>
                      <m:sub>
                        <m:r>
                          <a:rPr lang="en-US" altLang="ko-KR" sz="2400" i="1">
                            <a:latin typeface="Cambria Math" panose="02040503050406030204" pitchFamily="18" charset="0"/>
                            <a:ea typeface="Cambria Math" panose="02040503050406030204" pitchFamily="18" charset="0"/>
                          </a:rPr>
                          <m:t>2</m:t>
                        </m:r>
                      </m:sub>
                    </m:sSub>
                  </m:oMath>
                </a14:m>
                <a:r>
                  <a:rPr lang="en-US" altLang="ko-KR" sz="2400" dirty="0">
                    <a:ea typeface="Cambria Math" panose="02040503050406030204" pitchFamily="18" charset="0"/>
                  </a:rPr>
                  <a:t>(t)=</a:t>
                </a:r>
                <a14:m>
                  <m:oMath xmlns:m="http://schemas.openxmlformats.org/officeDocument/2006/math">
                    <m:d>
                      <m:dPr>
                        <m:begChr m:val="|"/>
                        <m:endChr m:val="|"/>
                        <m:ctrlPr>
                          <a:rPr lang="en-US" altLang="ko-KR" sz="2400" i="1">
                            <a:latin typeface="Cambria Math" panose="02040503050406030204" pitchFamily="18" charset="0"/>
                            <a:ea typeface="Cambria Math" panose="02040503050406030204" pitchFamily="18" charset="0"/>
                          </a:rPr>
                        </m:ctrlPr>
                      </m:dPr>
                      <m:e>
                        <m:r>
                          <a:rPr lang="en-US" altLang="ko-KR" sz="2400" i="1">
                            <a:latin typeface="Cambria Math" panose="02040503050406030204" pitchFamily="18" charset="0"/>
                            <a:ea typeface="Cambria Math" panose="02040503050406030204" pitchFamily="18" charset="0"/>
                          </a:rPr>
                          <m:t>&lt;</m:t>
                        </m:r>
                        <m:sSub>
                          <m:sSubPr>
                            <m:ctrlPr>
                              <a:rPr lang="en-US" altLang="ko-KR" sz="2400" i="1">
                                <a:latin typeface="Cambria Math" panose="02040503050406030204" pitchFamily="18" charset="0"/>
                                <a:ea typeface="Cambria Math" panose="02040503050406030204" pitchFamily="18" charset="0"/>
                              </a:rPr>
                            </m:ctrlPr>
                          </m:sSubPr>
                          <m:e>
                            <m:r>
                              <a:rPr lang="en-US" altLang="ko-KR" sz="2400" i="1">
                                <a:latin typeface="Cambria Math" panose="02040503050406030204" pitchFamily="18" charset="0"/>
                                <a:ea typeface="Cambria Math" panose="02040503050406030204" pitchFamily="18" charset="0"/>
                              </a:rPr>
                              <m:t>𝜑</m:t>
                            </m:r>
                          </m:e>
                          <m:sub>
                            <m:r>
                              <a:rPr lang="en-US" altLang="ko-KR" sz="2400" i="1">
                                <a:latin typeface="Cambria Math" panose="02040503050406030204" pitchFamily="18" charset="0"/>
                                <a:ea typeface="Cambria Math" panose="02040503050406030204" pitchFamily="18" charset="0"/>
                              </a:rPr>
                              <m:t>2</m:t>
                            </m:r>
                          </m:sub>
                        </m:sSub>
                      </m:e>
                    </m:d>
                    <m:sSub>
                      <m:sSubPr>
                        <m:ctrlPr>
                          <a:rPr lang="en-US" altLang="ko-KR" sz="2400" i="1">
                            <a:latin typeface="Cambria Math" panose="02040503050406030204" pitchFamily="18" charset="0"/>
                            <a:ea typeface="Cambria Math" panose="02040503050406030204" pitchFamily="18" charset="0"/>
                          </a:rPr>
                        </m:ctrlPr>
                      </m:sSubPr>
                      <m:e>
                        <m:r>
                          <a:rPr lang="en-US" altLang="ko-KR" sz="2400" i="1">
                            <a:latin typeface="Cambria Math" panose="02040503050406030204" pitchFamily="18" charset="0"/>
                            <a:ea typeface="Cambria Math" panose="02040503050406030204" pitchFamily="18" charset="0"/>
                          </a:rPr>
                          <m:t>𝜑</m:t>
                        </m:r>
                      </m:e>
                      <m:sub>
                        <m:r>
                          <a:rPr lang="en-US" altLang="ko-KR" sz="2400" i="1">
                            <a:latin typeface="Cambria Math" panose="02040503050406030204" pitchFamily="18" charset="0"/>
                            <a:ea typeface="Cambria Math" panose="02040503050406030204" pitchFamily="18" charset="0"/>
                          </a:rPr>
                          <m:t>0</m:t>
                        </m:r>
                      </m:sub>
                    </m:sSub>
                    <m:r>
                      <a:rPr lang="en-US" altLang="ko-KR" sz="2400" i="1">
                        <a:latin typeface="Cambria Math" panose="02040503050406030204" pitchFamily="18" charset="0"/>
                        <a:ea typeface="Cambria Math" panose="02040503050406030204" pitchFamily="18" charset="0"/>
                      </a:rPr>
                      <m:t>&gt;</m:t>
                    </m:r>
                    <m:sSup>
                      <m:sSupPr>
                        <m:ctrlPr>
                          <a:rPr lang="en-US" altLang="ko-KR" sz="2400" i="1">
                            <a:latin typeface="Cambria Math" panose="02040503050406030204" pitchFamily="18" charset="0"/>
                            <a:ea typeface="Cambria Math" panose="02040503050406030204" pitchFamily="18" charset="0"/>
                          </a:rPr>
                        </m:ctrlPr>
                      </m:sSupPr>
                      <m:e>
                        <m:r>
                          <a:rPr lang="en-US" altLang="ko-KR" sz="2400" i="1">
                            <a:latin typeface="Cambria Math" panose="02040503050406030204" pitchFamily="18" charset="0"/>
                            <a:ea typeface="Cambria Math" panose="02040503050406030204" pitchFamily="18" charset="0"/>
                          </a:rPr>
                          <m:t>|</m:t>
                        </m:r>
                      </m:e>
                      <m:sup>
                        <m:r>
                          <a:rPr lang="en-US" altLang="ko-KR" sz="2400" i="1">
                            <a:latin typeface="Cambria Math" panose="02040503050406030204" pitchFamily="18" charset="0"/>
                            <a:ea typeface="Cambria Math" panose="02040503050406030204" pitchFamily="18" charset="0"/>
                          </a:rPr>
                          <m:t>2</m:t>
                        </m:r>
                      </m:sup>
                    </m:sSup>
                  </m:oMath>
                </a14:m>
                <a:r>
                  <a:rPr lang="en-US" altLang="ko-KR" sz="2400" dirty="0">
                    <a:ea typeface="Cambria Math" panose="02040503050406030204" pitchFamily="18" charset="0"/>
                  </a:rPr>
                  <a:t>=</a:t>
                </a:r>
                <a14:m>
                  <m:oMath xmlns:m="http://schemas.openxmlformats.org/officeDocument/2006/math">
                    <m:sSup>
                      <m:sSupPr>
                        <m:ctrlPr>
                          <a:rPr lang="en-US" altLang="ko-KR" sz="2400" i="1" dirty="0">
                            <a:latin typeface="Cambria Math" panose="02040503050406030204" pitchFamily="18" charset="0"/>
                            <a:ea typeface="Cambria Math" panose="02040503050406030204" pitchFamily="18" charset="0"/>
                          </a:rPr>
                        </m:ctrlPr>
                      </m:sSupPr>
                      <m:e>
                        <m:r>
                          <a:rPr lang="en-US" altLang="ko-KR" sz="2400" i="1" dirty="0">
                            <a:latin typeface="Cambria Math" panose="02040503050406030204" pitchFamily="18" charset="0"/>
                            <a:ea typeface="Cambria Math" panose="02040503050406030204" pitchFamily="18" charset="0"/>
                          </a:rPr>
                          <m:t>𝑠𝑖𝑛</m:t>
                        </m:r>
                      </m:e>
                      <m:sup>
                        <m:r>
                          <a:rPr lang="en-US" altLang="ko-KR" sz="2400" i="1" dirty="0">
                            <a:latin typeface="Cambria Math" panose="02040503050406030204" pitchFamily="18" charset="0"/>
                            <a:ea typeface="Cambria Math" panose="02040503050406030204" pitchFamily="18" charset="0"/>
                          </a:rPr>
                          <m:t>2</m:t>
                        </m:r>
                      </m:sup>
                    </m:sSup>
                    <m:d>
                      <m:dPr>
                        <m:ctrlPr>
                          <a:rPr lang="en-US" altLang="ko-KR" sz="2400" i="1" dirty="0">
                            <a:latin typeface="Cambria Math" panose="02040503050406030204" pitchFamily="18" charset="0"/>
                            <a:ea typeface="Cambria Math" panose="02040503050406030204" pitchFamily="18" charset="0"/>
                          </a:rPr>
                        </m:ctrlPr>
                      </m:dPr>
                      <m:e>
                        <m:f>
                          <m:fPr>
                            <m:ctrlPr>
                              <a:rPr lang="en-US" altLang="ko-KR" sz="2400" i="1" dirty="0">
                                <a:latin typeface="Cambria Math" panose="02040503050406030204" pitchFamily="18" charset="0"/>
                                <a:ea typeface="Cambria Math" panose="02040503050406030204" pitchFamily="18" charset="0"/>
                              </a:rPr>
                            </m:ctrlPr>
                          </m:fPr>
                          <m:num>
                            <m:r>
                              <a:rPr lang="en-US" altLang="ko-KR" sz="2400" i="1">
                                <a:latin typeface="Cambria Math" panose="02040503050406030204" pitchFamily="18" charset="0"/>
                                <a:ea typeface="Cambria Math" panose="02040503050406030204" pitchFamily="18" charset="0"/>
                              </a:rPr>
                              <m:t>𝜃</m:t>
                            </m:r>
                          </m:num>
                          <m:den>
                            <m:r>
                              <a:rPr lang="en-US" altLang="ko-KR" sz="2400" i="1" dirty="0">
                                <a:latin typeface="Cambria Math" panose="02040503050406030204" pitchFamily="18" charset="0"/>
                                <a:ea typeface="Cambria Math" panose="02040503050406030204" pitchFamily="18" charset="0"/>
                              </a:rPr>
                              <m:t>2</m:t>
                            </m:r>
                          </m:den>
                        </m:f>
                      </m:e>
                    </m:d>
                  </m:oMath>
                </a14:m>
                <a:endParaRPr lang="en-US" altLang="ko-KR" sz="2400" dirty="0">
                  <a:ea typeface="Cambria Math" panose="02040503050406030204" pitchFamily="18" charset="0"/>
                </a:endParaRPr>
              </a:p>
            </p:txBody>
          </p:sp>
        </mc:Choice>
        <mc:Fallback xmlns="">
          <p:sp>
            <p:nvSpPr>
              <p:cNvPr id="8" name="Content Placeholder 3">
                <a:extLst>
                  <a:ext uri="{FF2B5EF4-FFF2-40B4-BE49-F238E27FC236}">
                    <a16:creationId xmlns:a16="http://schemas.microsoft.com/office/drawing/2014/main" id="{9B0BE994-BC3F-4481-B4D7-3C698959B639}"/>
                  </a:ext>
                </a:extLst>
              </p:cNvPr>
              <p:cNvSpPr txBox="1">
                <a:spLocks noRot="1" noChangeAspect="1" noMove="1" noResize="1" noEditPoints="1" noAdjustHandles="1" noChangeArrowheads="1" noChangeShapeType="1" noTextEdit="1"/>
              </p:cNvSpPr>
              <p:nvPr/>
            </p:nvSpPr>
            <p:spPr>
              <a:xfrm>
                <a:off x="5416985" y="4087007"/>
                <a:ext cx="6585718" cy="1450757"/>
              </a:xfrm>
              <a:prstGeom prst="rect">
                <a:avLst/>
              </a:prstGeom>
              <a:blipFill>
                <a:blip r:embed="rId4"/>
                <a:stretch>
                  <a:fillRect/>
                </a:stretch>
              </a:blipFill>
            </p:spPr>
            <p:txBody>
              <a:bodyPr/>
              <a:lstStyle/>
              <a:p>
                <a:r>
                  <a:rPr lang="ko-KR" altLang="en-US">
                    <a:noFill/>
                  </a:rPr>
                  <a:t> </a:t>
                </a:r>
              </a:p>
            </p:txBody>
          </p:sp>
        </mc:Fallback>
      </mc:AlternateContent>
      <p:sp>
        <p:nvSpPr>
          <p:cNvPr id="9" name="날짜 개체 틀 3">
            <a:extLst>
              <a:ext uri="{FF2B5EF4-FFF2-40B4-BE49-F238E27FC236}">
                <a16:creationId xmlns:a16="http://schemas.microsoft.com/office/drawing/2014/main" id="{21982F8D-4FC3-4AC0-914F-1FB1235CD58D}"/>
              </a:ext>
            </a:extLst>
          </p:cNvPr>
          <p:cNvSpPr>
            <a:spLocks noGrp="1"/>
          </p:cNvSpPr>
          <p:nvPr>
            <p:ph type="dt" sz="half" idx="10"/>
          </p:nvPr>
        </p:nvSpPr>
        <p:spPr>
          <a:xfrm>
            <a:off x="7810150" y="6446838"/>
            <a:ext cx="2993126" cy="365125"/>
          </a:xfrm>
        </p:spPr>
        <p:txBody>
          <a:bodyPr/>
          <a:lstStyle/>
          <a:p>
            <a:r>
              <a:rPr lang="en-US" altLang="ko-KR" b="0" i="0" dirty="0">
                <a:solidFill>
                  <a:schemeClr val="bg1"/>
                </a:solidFill>
                <a:effectLst/>
                <a:latin typeface="Arial" panose="020B0604020202020204" pitchFamily="34" charset="0"/>
              </a:rPr>
              <a:t>Your passion for (AMO-)physics: What are you curious about?</a:t>
            </a:r>
          </a:p>
          <a:p>
            <a:r>
              <a:rPr lang="en-US" altLang="ko-KR" dirty="0">
                <a:solidFill>
                  <a:schemeClr val="bg1"/>
                </a:solidFill>
              </a:rPr>
              <a:t>Junhee Lee </a:t>
            </a:r>
            <a:fld id="{0928AFF6-6AB7-414D-9F63-AFAC896DC2A1}" type="datetime1">
              <a:rPr lang="ko-KR" altLang="en-US" smtClean="0">
                <a:solidFill>
                  <a:schemeClr val="bg1"/>
                </a:solidFill>
              </a:rPr>
              <a:t>2021-06-15</a:t>
            </a:fld>
            <a:endParaRPr lang="en-US" dirty="0">
              <a:solidFill>
                <a:schemeClr val="bg1"/>
              </a:solidFill>
            </a:endParaRPr>
          </a:p>
        </p:txBody>
      </p:sp>
    </p:spTree>
    <p:extLst>
      <p:ext uri="{BB962C8B-B14F-4D97-AF65-F5344CB8AC3E}">
        <p14:creationId xmlns:p14="http://schemas.microsoft.com/office/powerpoint/2010/main" val="3507526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01F2202-C3B4-4E6A-9887-3FA15883ACCB}"/>
              </a:ext>
            </a:extLst>
          </p:cNvPr>
          <p:cNvSpPr>
            <a:spLocks noGrp="1"/>
          </p:cNvSpPr>
          <p:nvPr>
            <p:ph type="title"/>
          </p:nvPr>
        </p:nvSpPr>
        <p:spPr/>
        <p:txBody>
          <a:bodyPr/>
          <a:lstStyle/>
          <a:p>
            <a:r>
              <a:rPr lang="en-US" altLang="ko-KR" dirty="0"/>
              <a:t>3. Classical measurement(Conti.)</a:t>
            </a:r>
            <a:endParaRPr lang="ko-KR" altLang="en-US" dirty="0"/>
          </a:p>
        </p:txBody>
      </p:sp>
      <mc:AlternateContent xmlns:mc="http://schemas.openxmlformats.org/markup-compatibility/2006" xmlns:a14="http://schemas.microsoft.com/office/drawing/2010/main">
        <mc:Choice Requires="a14">
          <p:sp>
            <p:nvSpPr>
              <p:cNvPr id="7" name="Content Placeholder 3">
                <a:extLst>
                  <a:ext uri="{FF2B5EF4-FFF2-40B4-BE49-F238E27FC236}">
                    <a16:creationId xmlns:a16="http://schemas.microsoft.com/office/drawing/2014/main" id="{1D39CD76-04D8-4E3B-B0CB-45B63CBAEABC}"/>
                  </a:ext>
                </a:extLst>
              </p:cNvPr>
              <p:cNvSpPr txBox="1">
                <a:spLocks/>
              </p:cNvSpPr>
              <p:nvPr/>
            </p:nvSpPr>
            <p:spPr>
              <a:xfrm>
                <a:off x="5205230" y="2685021"/>
                <a:ext cx="6411491" cy="2762877"/>
              </a:xfrm>
              <a:prstGeom prst="rect">
                <a:avLst/>
              </a:prstGeom>
            </p:spPr>
            <p:txBody>
              <a:bodyPr>
                <a:normAutofit/>
              </a:bodyPr>
              <a:lstStyle>
                <a:lvl1pPr marL="91440" indent="-91440" algn="l" defTabSz="914400" rtl="0" eaLnBrk="1" latinLnBrk="1"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1pPr>
                <a:lvl2pPr marL="384048" indent="-182880" algn="l" defTabSz="914400" rtl="0" eaLnBrk="1" latinLnBrk="1"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2pPr>
                <a:lvl3pPr marL="566928" indent="-182880" algn="l" defTabSz="914400" rtl="0" eaLnBrk="1" latinLnBrk="1"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3pPr>
                <a:lvl4pPr marL="749808" indent="-182880" algn="l" defTabSz="914400" rtl="0" eaLnBrk="1" latinLnBrk="1"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4pPr>
                <a:lvl5pPr marL="932688" indent="-182880" algn="l" defTabSz="914400" rtl="0" eaLnBrk="1" latinLnBrk="1"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5pPr>
                <a:lvl6pPr marL="11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ko-KR" sz="2000" b="0" dirty="0">
                    <a:ea typeface="Cambria Math" panose="02040503050406030204" pitchFamily="18" charset="0"/>
                  </a:rPr>
                  <a:t> </a:t>
                </a:r>
                <a14:m>
                  <m:oMath xmlns:m="http://schemas.openxmlformats.org/officeDocument/2006/math">
                    <m:sSub>
                      <m:sSubPr>
                        <m:ctrlPr>
                          <a:rPr lang="en-US" altLang="ko-KR" sz="2000" i="1" dirty="0">
                            <a:latin typeface="Cambria Math" panose="02040503050406030204" pitchFamily="18" charset="0"/>
                            <a:ea typeface="Cambria Math" panose="02040503050406030204" pitchFamily="18" charset="0"/>
                          </a:rPr>
                        </m:ctrlPr>
                      </m:sSubPr>
                      <m:e>
                        <m:r>
                          <a:rPr lang="en-US" altLang="ko-KR" sz="2000" i="1" dirty="0">
                            <a:latin typeface="Cambria Math" panose="02040503050406030204" pitchFamily="18" charset="0"/>
                            <a:ea typeface="Cambria Math" panose="02040503050406030204" pitchFamily="18" charset="0"/>
                          </a:rPr>
                          <m:t>𝑁</m:t>
                        </m:r>
                      </m:e>
                      <m:sub>
                        <m:r>
                          <a:rPr lang="en-US" altLang="ko-KR" sz="2000" b="0" i="1" dirty="0" smtClean="0">
                            <a:latin typeface="Cambria Math" panose="02040503050406030204" pitchFamily="18" charset="0"/>
                            <a:ea typeface="Cambria Math" panose="02040503050406030204" pitchFamily="18" charset="0"/>
                          </a:rPr>
                          <m:t>1</m:t>
                        </m:r>
                      </m:sub>
                    </m:sSub>
                    <m:r>
                      <a:rPr lang="en-US" altLang="ko-KR" sz="2000" b="0" i="1" dirty="0" smtClean="0">
                        <a:latin typeface="Cambria Math" panose="02040503050406030204" pitchFamily="18" charset="0"/>
                        <a:ea typeface="Cambria Math" panose="02040503050406030204" pitchFamily="18" charset="0"/>
                      </a:rPr>
                      <m:t>=</m:t>
                    </m:r>
                    <m:sSub>
                      <m:sSubPr>
                        <m:ctrlPr>
                          <a:rPr lang="en-US" altLang="ko-KR" sz="2000" b="0" i="1" smtClean="0">
                            <a:latin typeface="Cambria Math" panose="02040503050406030204" pitchFamily="18" charset="0"/>
                            <a:ea typeface="Cambria Math" panose="02040503050406030204" pitchFamily="18" charset="0"/>
                          </a:rPr>
                        </m:ctrlPr>
                      </m:sSubPr>
                      <m:e>
                        <m:r>
                          <a:rPr lang="en-US" altLang="ko-KR" sz="2000" b="0" i="1" smtClean="0">
                            <a:latin typeface="Cambria Math" panose="02040503050406030204" pitchFamily="18" charset="0"/>
                            <a:ea typeface="Cambria Math" panose="02040503050406030204" pitchFamily="18" charset="0"/>
                          </a:rPr>
                          <m:t>𝑁𝑝</m:t>
                        </m:r>
                      </m:e>
                      <m:sub>
                        <m:r>
                          <a:rPr lang="en-US" altLang="ko-KR" sz="2000" b="0" i="1" smtClean="0">
                            <a:latin typeface="Cambria Math" panose="02040503050406030204" pitchFamily="18" charset="0"/>
                            <a:ea typeface="Cambria Math" panose="02040503050406030204" pitchFamily="18" charset="0"/>
                          </a:rPr>
                          <m:t>1</m:t>
                        </m:r>
                      </m:sub>
                    </m:sSub>
                  </m:oMath>
                </a14:m>
                <a:r>
                  <a:rPr lang="en-US" altLang="ko-KR" sz="2000" b="0" dirty="0">
                    <a:ea typeface="Cambria Math" panose="02040503050406030204" pitchFamily="18" charset="0"/>
                  </a:rPr>
                  <a:t>(t)=</a:t>
                </a:r>
                <a14:m>
                  <m:oMath xmlns:m="http://schemas.openxmlformats.org/officeDocument/2006/math">
                    <m:sSup>
                      <m:sSupPr>
                        <m:ctrlPr>
                          <a:rPr lang="en-US" altLang="ko-KR" sz="2000" b="0" i="1" dirty="0" smtClean="0">
                            <a:latin typeface="Cambria Math" panose="02040503050406030204" pitchFamily="18" charset="0"/>
                            <a:ea typeface="Cambria Math" panose="02040503050406030204" pitchFamily="18" charset="0"/>
                          </a:rPr>
                        </m:ctrlPr>
                      </m:sSupPr>
                      <m:e>
                        <m:r>
                          <a:rPr lang="en-US" altLang="ko-KR" sz="2000" b="0" i="1" dirty="0" smtClean="0">
                            <a:latin typeface="Cambria Math" panose="02040503050406030204" pitchFamily="18" charset="0"/>
                            <a:ea typeface="Cambria Math" panose="02040503050406030204" pitchFamily="18" charset="0"/>
                          </a:rPr>
                          <m:t>𝑁𝑐𝑜𝑠</m:t>
                        </m:r>
                      </m:e>
                      <m:sup>
                        <m:r>
                          <a:rPr lang="en-US" altLang="ko-KR" sz="2000" b="0" i="1" dirty="0" smtClean="0">
                            <a:latin typeface="Cambria Math" panose="02040503050406030204" pitchFamily="18" charset="0"/>
                            <a:ea typeface="Cambria Math" panose="02040503050406030204" pitchFamily="18" charset="0"/>
                          </a:rPr>
                          <m:t>2</m:t>
                        </m:r>
                      </m:sup>
                    </m:sSup>
                    <m:d>
                      <m:dPr>
                        <m:ctrlPr>
                          <a:rPr lang="en-US" altLang="ko-KR" sz="2000" b="0" i="1" dirty="0" smtClean="0">
                            <a:latin typeface="Cambria Math" panose="02040503050406030204" pitchFamily="18" charset="0"/>
                            <a:ea typeface="Cambria Math" panose="02040503050406030204" pitchFamily="18" charset="0"/>
                          </a:rPr>
                        </m:ctrlPr>
                      </m:dPr>
                      <m:e>
                        <m:f>
                          <m:fPr>
                            <m:ctrlPr>
                              <a:rPr lang="en-US" altLang="ko-KR" sz="2000" b="0" i="1" dirty="0" smtClean="0">
                                <a:latin typeface="Cambria Math" panose="02040503050406030204" pitchFamily="18" charset="0"/>
                                <a:ea typeface="Cambria Math" panose="02040503050406030204" pitchFamily="18" charset="0"/>
                              </a:rPr>
                            </m:ctrlPr>
                          </m:fPr>
                          <m:num>
                            <m:r>
                              <a:rPr lang="en-US" altLang="ko-KR" sz="2000" i="1">
                                <a:latin typeface="Cambria Math" panose="02040503050406030204" pitchFamily="18" charset="0"/>
                                <a:ea typeface="Cambria Math" panose="02040503050406030204" pitchFamily="18" charset="0"/>
                              </a:rPr>
                              <m:t>𝜃</m:t>
                            </m:r>
                          </m:num>
                          <m:den>
                            <m:r>
                              <a:rPr lang="en-US" altLang="ko-KR" sz="2000" b="0" i="1" dirty="0" smtClean="0">
                                <a:latin typeface="Cambria Math" panose="02040503050406030204" pitchFamily="18" charset="0"/>
                                <a:ea typeface="Cambria Math" panose="02040503050406030204" pitchFamily="18" charset="0"/>
                              </a:rPr>
                              <m:t>2</m:t>
                            </m:r>
                          </m:den>
                        </m:f>
                      </m:e>
                    </m:d>
                    <m:r>
                      <a:rPr lang="en-US" altLang="ko-KR" sz="2000" b="0" i="0" dirty="0" smtClean="0">
                        <a:latin typeface="Cambria Math" panose="02040503050406030204" pitchFamily="18" charset="0"/>
                        <a:ea typeface="Cambria Math" panose="02040503050406030204" pitchFamily="18" charset="0"/>
                      </a:rPr>
                      <m:t>→</m:t>
                    </m:r>
                    <m:sSub>
                      <m:sSubPr>
                        <m:ctrlPr>
                          <a:rPr lang="en-US" altLang="ko-KR" sz="2000" i="1" dirty="0">
                            <a:latin typeface="Cambria Math" panose="02040503050406030204" pitchFamily="18" charset="0"/>
                            <a:ea typeface="Cambria Math" panose="02040503050406030204" pitchFamily="18" charset="0"/>
                          </a:rPr>
                        </m:ctrlPr>
                      </m:sSubPr>
                      <m:e>
                        <m:r>
                          <a:rPr lang="en-US" altLang="ko-KR" sz="2000" b="0" i="1" dirty="0" smtClean="0">
                            <a:latin typeface="Cambria Math" panose="02040503050406030204" pitchFamily="18" charset="0"/>
                            <a:ea typeface="Cambria Math" panose="02040503050406030204" pitchFamily="18" charset="0"/>
                          </a:rPr>
                          <m:t>𝐼</m:t>
                        </m:r>
                      </m:e>
                      <m:sub>
                        <m:r>
                          <a:rPr lang="en-US" altLang="ko-KR" sz="2000" i="1" dirty="0">
                            <a:latin typeface="Cambria Math" panose="02040503050406030204" pitchFamily="18" charset="0"/>
                            <a:ea typeface="Cambria Math" panose="02040503050406030204" pitchFamily="18" charset="0"/>
                          </a:rPr>
                          <m:t>1</m:t>
                        </m:r>
                      </m:sub>
                    </m:sSub>
                    <m:r>
                      <a:rPr lang="en-US" altLang="ko-KR" sz="2000" b="0" i="1" dirty="0" smtClean="0">
                        <a:latin typeface="Cambria Math" panose="02040503050406030204" pitchFamily="18" charset="0"/>
                        <a:ea typeface="Cambria Math" panose="02040503050406030204" pitchFamily="18" charset="0"/>
                      </a:rPr>
                      <m:t> </m:t>
                    </m:r>
                    <m:r>
                      <a:rPr lang="en-US" altLang="ko-KR" sz="2000" b="0" i="1" dirty="0" smtClean="0">
                        <a:latin typeface="Cambria Math" panose="02040503050406030204" pitchFamily="18" charset="0"/>
                        <a:ea typeface="Cambria Math" panose="02040503050406030204" pitchFamily="18" charset="0"/>
                      </a:rPr>
                      <m:t>𝑖𝑠</m:t>
                    </m:r>
                    <m:r>
                      <a:rPr lang="en-US" altLang="ko-KR" sz="2000" b="0" i="1" dirty="0" smtClean="0">
                        <a:latin typeface="Cambria Math" panose="02040503050406030204" pitchFamily="18" charset="0"/>
                        <a:ea typeface="Cambria Math" panose="02040503050406030204" pitchFamily="18" charset="0"/>
                      </a:rPr>
                      <m:t> </m:t>
                    </m:r>
                    <m:r>
                      <a:rPr lang="en-US" altLang="ko-KR" sz="2000" b="0" i="1" dirty="0" smtClean="0">
                        <a:latin typeface="Cambria Math" panose="02040503050406030204" pitchFamily="18" charset="0"/>
                        <a:ea typeface="Cambria Math" panose="02040503050406030204" pitchFamily="18" charset="0"/>
                      </a:rPr>
                      <m:t>𝑖𝑛𝑡𝑒𝑛𝑠𝑖𝑡𝑦</m:t>
                    </m:r>
                    <m:r>
                      <a:rPr lang="en-US" altLang="ko-KR" sz="2000" b="0" i="1" dirty="0" smtClean="0">
                        <a:latin typeface="Cambria Math" panose="02040503050406030204" pitchFamily="18" charset="0"/>
                        <a:ea typeface="Cambria Math" panose="02040503050406030204" pitchFamily="18" charset="0"/>
                      </a:rPr>
                      <m:t> </m:t>
                    </m:r>
                    <m:r>
                      <a:rPr lang="en-US" altLang="ko-KR" sz="2000" b="0" i="1" dirty="0" smtClean="0">
                        <a:latin typeface="Cambria Math" panose="02040503050406030204" pitchFamily="18" charset="0"/>
                        <a:ea typeface="Cambria Math" panose="02040503050406030204" pitchFamily="18" charset="0"/>
                      </a:rPr>
                      <m:t>𝑎𝑡</m:t>
                    </m:r>
                    <m:r>
                      <a:rPr lang="en-US" altLang="ko-KR" sz="2000" b="0" i="1" dirty="0" smtClean="0">
                        <a:latin typeface="Cambria Math" panose="02040503050406030204" pitchFamily="18" charset="0"/>
                        <a:ea typeface="Cambria Math" panose="02040503050406030204" pitchFamily="18" charset="0"/>
                      </a:rPr>
                      <m:t> </m:t>
                    </m:r>
                    <m:r>
                      <a:rPr lang="en-US" altLang="ko-KR" sz="2000" b="0" i="1" dirty="0" smtClean="0">
                        <a:latin typeface="Cambria Math" panose="02040503050406030204" pitchFamily="18" charset="0"/>
                        <a:ea typeface="Cambria Math" panose="02040503050406030204" pitchFamily="18" charset="0"/>
                      </a:rPr>
                      <m:t>𝑑𝑒𝑡</m:t>
                    </m:r>
                    <m:r>
                      <a:rPr lang="en-US" altLang="ko-KR" sz="2000" b="0" i="1" dirty="0" smtClean="0">
                        <a:latin typeface="Cambria Math" panose="02040503050406030204" pitchFamily="18" charset="0"/>
                        <a:ea typeface="Cambria Math" panose="02040503050406030204" pitchFamily="18" charset="0"/>
                      </a:rPr>
                      <m:t>.1</m:t>
                    </m:r>
                  </m:oMath>
                </a14:m>
                <a:endParaRPr lang="en-US" altLang="ko-KR" sz="2000" b="0" dirty="0">
                  <a:ea typeface="Cambria Math" panose="02040503050406030204" pitchFamily="18" charset="0"/>
                </a:endParaRPr>
              </a:p>
              <a:p>
                <a:r>
                  <a:rPr lang="en-US" altLang="ko-KR" sz="2000" b="0" dirty="0">
                    <a:ea typeface="Cambria Math" panose="02040503050406030204" pitchFamily="18" charset="0"/>
                  </a:rPr>
                  <a:t> </a:t>
                </a:r>
                <a14:m>
                  <m:oMath xmlns:m="http://schemas.openxmlformats.org/officeDocument/2006/math">
                    <m:sSub>
                      <m:sSubPr>
                        <m:ctrlPr>
                          <a:rPr lang="en-US" altLang="ko-KR" sz="2000" b="0" i="1" smtClean="0">
                            <a:latin typeface="Cambria Math" panose="02040503050406030204" pitchFamily="18" charset="0"/>
                            <a:ea typeface="Cambria Math" panose="02040503050406030204" pitchFamily="18" charset="0"/>
                          </a:rPr>
                        </m:ctrlPr>
                      </m:sSubPr>
                      <m:e>
                        <m:sSub>
                          <m:sSubPr>
                            <m:ctrlPr>
                              <a:rPr lang="en-US" altLang="ko-KR" sz="2000" i="1" dirty="0">
                                <a:latin typeface="Cambria Math" panose="02040503050406030204" pitchFamily="18" charset="0"/>
                                <a:ea typeface="Cambria Math" panose="02040503050406030204" pitchFamily="18" charset="0"/>
                              </a:rPr>
                            </m:ctrlPr>
                          </m:sSubPr>
                          <m:e>
                            <m:r>
                              <a:rPr lang="en-US" altLang="ko-KR" sz="2000" i="1" dirty="0">
                                <a:latin typeface="Cambria Math" panose="02040503050406030204" pitchFamily="18" charset="0"/>
                                <a:ea typeface="Cambria Math" panose="02040503050406030204" pitchFamily="18" charset="0"/>
                              </a:rPr>
                              <m:t>𝑁</m:t>
                            </m:r>
                          </m:e>
                          <m:sub>
                            <m:r>
                              <a:rPr lang="en-US" altLang="ko-KR" sz="2000" i="1" dirty="0">
                                <a:latin typeface="Cambria Math" panose="02040503050406030204" pitchFamily="18" charset="0"/>
                                <a:ea typeface="Cambria Math" panose="02040503050406030204" pitchFamily="18" charset="0"/>
                              </a:rPr>
                              <m:t>2</m:t>
                            </m:r>
                          </m:sub>
                        </m:sSub>
                        <m:r>
                          <a:rPr lang="en-US" altLang="ko-KR" sz="2000" b="0" i="1" smtClean="0">
                            <a:latin typeface="Cambria Math" panose="02040503050406030204" pitchFamily="18" charset="0"/>
                            <a:ea typeface="Cambria Math" panose="02040503050406030204" pitchFamily="18" charset="0"/>
                          </a:rPr>
                          <m:t>=</m:t>
                        </m:r>
                        <m:r>
                          <a:rPr lang="en-US" altLang="ko-KR" sz="2000" b="0" i="1" smtClean="0">
                            <a:latin typeface="Cambria Math" panose="02040503050406030204" pitchFamily="18" charset="0"/>
                            <a:ea typeface="Cambria Math" panose="02040503050406030204" pitchFamily="18" charset="0"/>
                          </a:rPr>
                          <m:t>𝑁𝑝</m:t>
                        </m:r>
                      </m:e>
                      <m:sub>
                        <m:r>
                          <a:rPr lang="en-US" altLang="ko-KR" sz="2000" b="0" i="1" smtClean="0">
                            <a:latin typeface="Cambria Math" panose="02040503050406030204" pitchFamily="18" charset="0"/>
                            <a:ea typeface="Cambria Math" panose="02040503050406030204" pitchFamily="18" charset="0"/>
                          </a:rPr>
                          <m:t>2</m:t>
                        </m:r>
                      </m:sub>
                    </m:sSub>
                  </m:oMath>
                </a14:m>
                <a:r>
                  <a:rPr lang="en-US" altLang="ko-KR" sz="2000" b="0" dirty="0">
                    <a:ea typeface="Cambria Math" panose="02040503050406030204" pitchFamily="18" charset="0"/>
                  </a:rPr>
                  <a:t>(t)=</a:t>
                </a:r>
                <a14:m>
                  <m:oMath xmlns:m="http://schemas.openxmlformats.org/officeDocument/2006/math">
                    <m:sSup>
                      <m:sSupPr>
                        <m:ctrlPr>
                          <a:rPr lang="en-US" altLang="ko-KR" sz="2000" b="0" i="1" dirty="0" smtClean="0">
                            <a:latin typeface="Cambria Math" panose="02040503050406030204" pitchFamily="18" charset="0"/>
                            <a:ea typeface="Cambria Math" panose="02040503050406030204" pitchFamily="18" charset="0"/>
                          </a:rPr>
                        </m:ctrlPr>
                      </m:sSupPr>
                      <m:e>
                        <m:r>
                          <a:rPr lang="en-US" altLang="ko-KR" sz="2000" b="0" i="1" dirty="0" smtClean="0">
                            <a:latin typeface="Cambria Math" panose="02040503050406030204" pitchFamily="18" charset="0"/>
                            <a:ea typeface="Cambria Math" panose="02040503050406030204" pitchFamily="18" charset="0"/>
                          </a:rPr>
                          <m:t>𝑁𝑠𝑖𝑛</m:t>
                        </m:r>
                      </m:e>
                      <m:sup>
                        <m:r>
                          <a:rPr lang="en-US" altLang="ko-KR" sz="2000" b="0" i="1" dirty="0" smtClean="0">
                            <a:latin typeface="Cambria Math" panose="02040503050406030204" pitchFamily="18" charset="0"/>
                            <a:ea typeface="Cambria Math" panose="02040503050406030204" pitchFamily="18" charset="0"/>
                          </a:rPr>
                          <m:t>2</m:t>
                        </m:r>
                      </m:sup>
                    </m:sSup>
                    <m:d>
                      <m:dPr>
                        <m:ctrlPr>
                          <a:rPr lang="en-US" altLang="ko-KR" sz="2000" b="0" i="1" dirty="0" smtClean="0">
                            <a:latin typeface="Cambria Math" panose="02040503050406030204" pitchFamily="18" charset="0"/>
                            <a:ea typeface="Cambria Math" panose="02040503050406030204" pitchFamily="18" charset="0"/>
                          </a:rPr>
                        </m:ctrlPr>
                      </m:dPr>
                      <m:e>
                        <m:f>
                          <m:fPr>
                            <m:ctrlPr>
                              <a:rPr lang="en-US" altLang="ko-KR" sz="2000" b="0" i="1" dirty="0" smtClean="0">
                                <a:latin typeface="Cambria Math" panose="02040503050406030204" pitchFamily="18" charset="0"/>
                                <a:ea typeface="Cambria Math" panose="02040503050406030204" pitchFamily="18" charset="0"/>
                              </a:rPr>
                            </m:ctrlPr>
                          </m:fPr>
                          <m:num>
                            <m:r>
                              <a:rPr lang="en-US" altLang="ko-KR" sz="2000" i="1">
                                <a:latin typeface="Cambria Math" panose="02040503050406030204" pitchFamily="18" charset="0"/>
                                <a:ea typeface="Cambria Math" panose="02040503050406030204" pitchFamily="18" charset="0"/>
                              </a:rPr>
                              <m:t>𝜃</m:t>
                            </m:r>
                          </m:num>
                          <m:den>
                            <m:r>
                              <a:rPr lang="en-US" altLang="ko-KR" sz="2000" b="0" i="1" dirty="0" smtClean="0">
                                <a:latin typeface="Cambria Math" panose="02040503050406030204" pitchFamily="18" charset="0"/>
                                <a:ea typeface="Cambria Math" panose="02040503050406030204" pitchFamily="18" charset="0"/>
                              </a:rPr>
                              <m:t>2</m:t>
                            </m:r>
                          </m:den>
                        </m:f>
                      </m:e>
                    </m:d>
                    <m:r>
                      <a:rPr lang="en-US" altLang="ko-KR" sz="2000" b="0" i="0" dirty="0" smtClean="0">
                        <a:latin typeface="Cambria Math" panose="02040503050406030204" pitchFamily="18" charset="0"/>
                        <a:ea typeface="Cambria Math" panose="02040503050406030204" pitchFamily="18" charset="0"/>
                      </a:rPr>
                      <m:t>→</m:t>
                    </m:r>
                    <m:sSub>
                      <m:sSubPr>
                        <m:ctrlPr>
                          <a:rPr lang="en-US" altLang="ko-KR" sz="2000" i="1" dirty="0">
                            <a:latin typeface="Cambria Math" panose="02040503050406030204" pitchFamily="18" charset="0"/>
                            <a:ea typeface="Cambria Math" panose="02040503050406030204" pitchFamily="18" charset="0"/>
                          </a:rPr>
                        </m:ctrlPr>
                      </m:sSubPr>
                      <m:e>
                        <m:r>
                          <a:rPr lang="en-US" altLang="ko-KR" sz="2000" b="0" i="1" dirty="0" smtClean="0">
                            <a:latin typeface="Cambria Math" panose="02040503050406030204" pitchFamily="18" charset="0"/>
                            <a:ea typeface="Cambria Math" panose="02040503050406030204" pitchFamily="18" charset="0"/>
                          </a:rPr>
                          <m:t>𝐼</m:t>
                        </m:r>
                      </m:e>
                      <m:sub>
                        <m:r>
                          <a:rPr lang="en-US" altLang="ko-KR" sz="2000" b="0" i="1" dirty="0" smtClean="0">
                            <a:latin typeface="Cambria Math" panose="02040503050406030204" pitchFamily="18" charset="0"/>
                            <a:ea typeface="Cambria Math" panose="02040503050406030204" pitchFamily="18" charset="0"/>
                          </a:rPr>
                          <m:t>2</m:t>
                        </m:r>
                      </m:sub>
                    </m:sSub>
                    <m:r>
                      <a:rPr lang="en-US" altLang="ko-KR" sz="2000" b="0" i="1" dirty="0" smtClean="0">
                        <a:latin typeface="Cambria Math" panose="02040503050406030204" pitchFamily="18" charset="0"/>
                        <a:ea typeface="Cambria Math" panose="02040503050406030204" pitchFamily="18" charset="0"/>
                      </a:rPr>
                      <m:t> </m:t>
                    </m:r>
                    <m:r>
                      <a:rPr lang="en-US" altLang="ko-KR" sz="2000" b="0" i="1" dirty="0" smtClean="0">
                        <a:latin typeface="Cambria Math" panose="02040503050406030204" pitchFamily="18" charset="0"/>
                        <a:ea typeface="Cambria Math" panose="02040503050406030204" pitchFamily="18" charset="0"/>
                      </a:rPr>
                      <m:t>𝑖𝑠</m:t>
                    </m:r>
                    <m:r>
                      <a:rPr lang="en-US" altLang="ko-KR" sz="2000" b="0" i="1" dirty="0" smtClean="0">
                        <a:latin typeface="Cambria Math" panose="02040503050406030204" pitchFamily="18" charset="0"/>
                        <a:ea typeface="Cambria Math" panose="02040503050406030204" pitchFamily="18" charset="0"/>
                      </a:rPr>
                      <m:t> </m:t>
                    </m:r>
                    <m:r>
                      <a:rPr lang="en-US" altLang="ko-KR" sz="2000" b="0" i="1" dirty="0" smtClean="0">
                        <a:latin typeface="Cambria Math" panose="02040503050406030204" pitchFamily="18" charset="0"/>
                        <a:ea typeface="Cambria Math" panose="02040503050406030204" pitchFamily="18" charset="0"/>
                      </a:rPr>
                      <m:t>𝑖𝑛𝑡𝑒𝑛𝑠𝑖𝑡𝑦</m:t>
                    </m:r>
                    <m:r>
                      <a:rPr lang="en-US" altLang="ko-KR" sz="2000" b="0" i="1" dirty="0" smtClean="0">
                        <a:latin typeface="Cambria Math" panose="02040503050406030204" pitchFamily="18" charset="0"/>
                        <a:ea typeface="Cambria Math" panose="02040503050406030204" pitchFamily="18" charset="0"/>
                      </a:rPr>
                      <m:t> </m:t>
                    </m:r>
                    <m:r>
                      <a:rPr lang="en-US" altLang="ko-KR" sz="2000" b="0" i="1" dirty="0" smtClean="0">
                        <a:latin typeface="Cambria Math" panose="02040503050406030204" pitchFamily="18" charset="0"/>
                        <a:ea typeface="Cambria Math" panose="02040503050406030204" pitchFamily="18" charset="0"/>
                      </a:rPr>
                      <m:t>𝑎𝑡</m:t>
                    </m:r>
                    <m:r>
                      <a:rPr lang="en-US" altLang="ko-KR" sz="2000" b="0" i="1" dirty="0" smtClean="0">
                        <a:latin typeface="Cambria Math" panose="02040503050406030204" pitchFamily="18" charset="0"/>
                        <a:ea typeface="Cambria Math" panose="02040503050406030204" pitchFamily="18" charset="0"/>
                      </a:rPr>
                      <m:t> </m:t>
                    </m:r>
                    <m:r>
                      <a:rPr lang="en-US" altLang="ko-KR" sz="2000" b="0" i="1" dirty="0" smtClean="0">
                        <a:latin typeface="Cambria Math" panose="02040503050406030204" pitchFamily="18" charset="0"/>
                        <a:ea typeface="Cambria Math" panose="02040503050406030204" pitchFamily="18" charset="0"/>
                      </a:rPr>
                      <m:t>𝑑𝑒𝑡</m:t>
                    </m:r>
                    <m:r>
                      <a:rPr lang="en-US" altLang="ko-KR" sz="2000" b="0" i="1" dirty="0" smtClean="0">
                        <a:latin typeface="Cambria Math" panose="02040503050406030204" pitchFamily="18" charset="0"/>
                        <a:ea typeface="Cambria Math" panose="02040503050406030204" pitchFamily="18" charset="0"/>
                      </a:rPr>
                      <m:t>.2</m:t>
                    </m:r>
                  </m:oMath>
                </a14:m>
                <a:endParaRPr lang="en-US" altLang="ko-KR" sz="2000" b="0" dirty="0">
                  <a:ea typeface="Cambria Math" panose="02040503050406030204" pitchFamily="18" charset="0"/>
                </a:endParaRPr>
              </a:p>
              <a:p>
                <a:pPr marL="0" indent="0">
                  <a:buNone/>
                </a:pPr>
                <a14:m>
                  <m:oMath xmlns:m="http://schemas.openxmlformats.org/officeDocument/2006/math">
                    <m:r>
                      <m:rPr>
                        <m:nor/>
                      </m:rPr>
                      <a:rPr lang="en-US" altLang="ko-KR" sz="2000" b="0" i="0" dirty="0" smtClean="0">
                        <a:ea typeface="Cambria Math" panose="02040503050406030204" pitchFamily="18" charset="0"/>
                        <a:sym typeface="Wingdings" panose="05000000000000000000" pitchFamily="2" charset="2"/>
                      </a:rPr>
                      <m:t>  </m:t>
                    </m:r>
                    <m:r>
                      <m:rPr>
                        <m:nor/>
                      </m:rPr>
                      <a:rPr lang="en-US" altLang="ko-KR" sz="2000" dirty="0" smtClean="0">
                        <a:ea typeface="Cambria Math" panose="02040503050406030204" pitchFamily="18" charset="0"/>
                        <a:sym typeface="Wingdings" panose="05000000000000000000" pitchFamily="2" charset="2"/>
                      </a:rPr>
                      <m:t></m:t>
                    </m:r>
                  </m:oMath>
                </a14:m>
                <a:r>
                  <a:rPr lang="en-US" altLang="ko-KR" sz="2000" dirty="0">
                    <a:ea typeface="Cambria Math" panose="02040503050406030204" pitchFamily="18" charset="0"/>
                  </a:rPr>
                  <a:t> </a:t>
                </a:r>
                <a14:m>
                  <m:oMath xmlns:m="http://schemas.openxmlformats.org/officeDocument/2006/math">
                    <m:r>
                      <a:rPr lang="en-US" altLang="ko-KR" sz="2000" i="1" dirty="0">
                        <a:latin typeface="Cambria Math" panose="02040503050406030204" pitchFamily="18" charset="0"/>
                        <a:ea typeface="Cambria Math" panose="02040503050406030204" pitchFamily="18" charset="0"/>
                      </a:rPr>
                      <m:t>𝐼</m:t>
                    </m:r>
                    <m:r>
                      <a:rPr lang="en-US" altLang="ko-KR" sz="2000" b="0" i="1" dirty="0" smtClean="0">
                        <a:latin typeface="Cambria Math" panose="02040503050406030204" pitchFamily="18" charset="0"/>
                        <a:ea typeface="Cambria Math" panose="02040503050406030204" pitchFamily="18" charset="0"/>
                      </a:rPr>
                      <m:t>=</m:t>
                    </m:r>
                    <m:sSub>
                      <m:sSubPr>
                        <m:ctrlPr>
                          <a:rPr lang="en-US" altLang="ko-KR" sz="2000" i="1" dirty="0">
                            <a:latin typeface="Cambria Math" panose="02040503050406030204" pitchFamily="18" charset="0"/>
                            <a:ea typeface="Cambria Math" panose="02040503050406030204" pitchFamily="18" charset="0"/>
                          </a:rPr>
                        </m:ctrlPr>
                      </m:sSubPr>
                      <m:e>
                        <m:r>
                          <a:rPr lang="en-US" altLang="ko-KR" sz="2000" i="1" dirty="0">
                            <a:latin typeface="Cambria Math" panose="02040503050406030204" pitchFamily="18" charset="0"/>
                            <a:ea typeface="Cambria Math" panose="02040503050406030204" pitchFamily="18" charset="0"/>
                          </a:rPr>
                          <m:t>𝐼</m:t>
                        </m:r>
                      </m:e>
                      <m:sub>
                        <m:r>
                          <a:rPr lang="en-US" altLang="ko-KR" sz="2000" i="1" dirty="0">
                            <a:latin typeface="Cambria Math" panose="02040503050406030204" pitchFamily="18" charset="0"/>
                            <a:ea typeface="Cambria Math" panose="02040503050406030204" pitchFamily="18" charset="0"/>
                          </a:rPr>
                          <m:t>1</m:t>
                        </m:r>
                      </m:sub>
                    </m:sSub>
                    <m:r>
                      <a:rPr lang="en-US" altLang="ko-KR" sz="2000" i="1" dirty="0">
                        <a:latin typeface="Cambria Math" panose="02040503050406030204" pitchFamily="18" charset="0"/>
                        <a:ea typeface="Cambria Math" panose="02040503050406030204" pitchFamily="18" charset="0"/>
                      </a:rPr>
                      <m:t>−</m:t>
                    </m:r>
                    <m:sSub>
                      <m:sSubPr>
                        <m:ctrlPr>
                          <a:rPr lang="en-US" altLang="ko-KR" sz="2000" i="1" dirty="0">
                            <a:latin typeface="Cambria Math" panose="02040503050406030204" pitchFamily="18" charset="0"/>
                            <a:ea typeface="Cambria Math" panose="02040503050406030204" pitchFamily="18" charset="0"/>
                          </a:rPr>
                        </m:ctrlPr>
                      </m:sSubPr>
                      <m:e>
                        <m:r>
                          <a:rPr lang="en-US" altLang="ko-KR" sz="2000" i="1" dirty="0">
                            <a:latin typeface="Cambria Math" panose="02040503050406030204" pitchFamily="18" charset="0"/>
                            <a:ea typeface="Cambria Math" panose="02040503050406030204" pitchFamily="18" charset="0"/>
                          </a:rPr>
                          <m:t>𝐼</m:t>
                        </m:r>
                      </m:e>
                      <m:sub>
                        <m:r>
                          <a:rPr lang="en-US" altLang="ko-KR" sz="2000" i="1" dirty="0">
                            <a:latin typeface="Cambria Math" panose="02040503050406030204" pitchFamily="18" charset="0"/>
                            <a:ea typeface="Cambria Math" panose="02040503050406030204" pitchFamily="18" charset="0"/>
                          </a:rPr>
                          <m:t>2</m:t>
                        </m:r>
                      </m:sub>
                    </m:sSub>
                    <m:r>
                      <a:rPr lang="en-US" altLang="ko-KR" sz="2000" i="1" dirty="0" smtClean="0">
                        <a:latin typeface="Cambria Math" panose="02040503050406030204" pitchFamily="18" charset="0"/>
                        <a:ea typeface="Cambria Math" panose="02040503050406030204" pitchFamily="18" charset="0"/>
                      </a:rPr>
                      <m:t>∝</m:t>
                    </m:r>
                  </m:oMath>
                </a14:m>
                <a:r>
                  <a:rPr lang="en-US" altLang="ko-KR" sz="2000" dirty="0">
                    <a:ea typeface="Cambria Math" panose="02040503050406030204" pitchFamily="18" charset="0"/>
                  </a:rPr>
                  <a:t> </a:t>
                </a:r>
                <a14:m>
                  <m:oMath xmlns:m="http://schemas.openxmlformats.org/officeDocument/2006/math">
                    <m:r>
                      <m:rPr>
                        <m:sty m:val="p"/>
                      </m:rPr>
                      <a:rPr lang="en-US" altLang="ko-KR" sz="2000" b="0" i="0" dirty="0" smtClean="0">
                        <a:latin typeface="Cambria Math" panose="02040503050406030204" pitchFamily="18" charset="0"/>
                        <a:ea typeface="Cambria Math" panose="02040503050406030204" pitchFamily="18" charset="0"/>
                      </a:rPr>
                      <m:t>Ncos</m:t>
                    </m:r>
                    <m:d>
                      <m:dPr>
                        <m:ctrlPr>
                          <a:rPr lang="en-US" altLang="ko-KR" sz="2000" i="1" dirty="0">
                            <a:latin typeface="Cambria Math" panose="02040503050406030204" pitchFamily="18" charset="0"/>
                            <a:ea typeface="Cambria Math" panose="02040503050406030204" pitchFamily="18" charset="0"/>
                          </a:rPr>
                        </m:ctrlPr>
                      </m:dPr>
                      <m:e>
                        <m:r>
                          <a:rPr lang="ko-KR" altLang="en-US" sz="2000" i="1" dirty="0" smtClean="0">
                            <a:latin typeface="Cambria Math" panose="02040503050406030204" pitchFamily="18" charset="0"/>
                            <a:ea typeface="Cambria Math" panose="02040503050406030204" pitchFamily="18" charset="0"/>
                          </a:rPr>
                          <m:t>𝜃</m:t>
                        </m:r>
                      </m:e>
                    </m:d>
                    <m:r>
                      <a:rPr lang="en-US" altLang="ko-KR" sz="2000" b="0" i="0" dirty="0" smtClean="0">
                        <a:latin typeface="Cambria Math" panose="02040503050406030204" pitchFamily="18" charset="0"/>
                        <a:ea typeface="Cambria Math" panose="02040503050406030204" pitchFamily="18" charset="0"/>
                        <a:sym typeface="Wingdings" panose="05000000000000000000" pitchFamily="2" charset="2"/>
                      </a:rPr>
                      <m:t>   </m:t>
                    </m:r>
                  </m:oMath>
                </a14:m>
                <a:endParaRPr lang="en-US" altLang="ko-KR" sz="2000" b="0" dirty="0">
                  <a:ea typeface="Cambria Math" panose="02040503050406030204" pitchFamily="18" charset="0"/>
                </a:endParaRPr>
              </a:p>
            </p:txBody>
          </p:sp>
        </mc:Choice>
        <mc:Fallback xmlns="">
          <p:sp>
            <p:nvSpPr>
              <p:cNvPr id="7" name="Content Placeholder 3">
                <a:extLst>
                  <a:ext uri="{FF2B5EF4-FFF2-40B4-BE49-F238E27FC236}">
                    <a16:creationId xmlns:a16="http://schemas.microsoft.com/office/drawing/2014/main" id="{1D39CD76-04D8-4E3B-B0CB-45B63CBAEABC}"/>
                  </a:ext>
                </a:extLst>
              </p:cNvPr>
              <p:cNvSpPr txBox="1">
                <a:spLocks noRot="1" noChangeAspect="1" noMove="1" noResize="1" noEditPoints="1" noAdjustHandles="1" noChangeArrowheads="1" noChangeShapeType="1" noTextEdit="1"/>
              </p:cNvSpPr>
              <p:nvPr/>
            </p:nvSpPr>
            <p:spPr>
              <a:xfrm>
                <a:off x="5205230" y="2685021"/>
                <a:ext cx="6411491" cy="2762877"/>
              </a:xfrm>
              <a:prstGeom prst="rect">
                <a:avLst/>
              </a:prstGeom>
              <a:blipFill>
                <a:blip r:embed="rId2"/>
                <a:stretch>
                  <a:fillRect/>
                </a:stretch>
              </a:blipFill>
            </p:spPr>
            <p:txBody>
              <a:bodyPr/>
              <a:lstStyle/>
              <a:p>
                <a:r>
                  <a:rPr lang="ko-KR" altLang="en-US">
                    <a:noFill/>
                  </a:rPr>
                  <a:t> </a:t>
                </a:r>
              </a:p>
            </p:txBody>
          </p:sp>
        </mc:Fallback>
      </mc:AlternateContent>
      <p:pic>
        <p:nvPicPr>
          <p:cNvPr id="12" name="그림 11">
            <a:extLst>
              <a:ext uri="{FF2B5EF4-FFF2-40B4-BE49-F238E27FC236}">
                <a16:creationId xmlns:a16="http://schemas.microsoft.com/office/drawing/2014/main" id="{59D93E89-A1FA-4036-B74D-59A72184C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169" y="2111043"/>
            <a:ext cx="3457943" cy="3202430"/>
          </a:xfrm>
          <a:prstGeom prst="rect">
            <a:avLst/>
          </a:prstGeom>
        </p:spPr>
      </p:pic>
      <p:sp>
        <p:nvSpPr>
          <p:cNvPr id="13" name="TextBox 12">
            <a:extLst>
              <a:ext uri="{FF2B5EF4-FFF2-40B4-BE49-F238E27FC236}">
                <a16:creationId xmlns:a16="http://schemas.microsoft.com/office/drawing/2014/main" id="{F073E77B-7D5E-43CD-A03F-5C6FBCB1453C}"/>
              </a:ext>
            </a:extLst>
          </p:cNvPr>
          <p:cNvSpPr txBox="1"/>
          <p:nvPr/>
        </p:nvSpPr>
        <p:spPr>
          <a:xfrm>
            <a:off x="1181169" y="5284010"/>
            <a:ext cx="3934437" cy="369332"/>
          </a:xfrm>
          <a:prstGeom prst="rect">
            <a:avLst/>
          </a:prstGeom>
          <a:noFill/>
        </p:spPr>
        <p:txBody>
          <a:bodyPr wrap="square" rtlCol="0">
            <a:spAutoFit/>
          </a:bodyPr>
          <a:lstStyle/>
          <a:p>
            <a:pPr algn="l"/>
            <a:r>
              <a:rPr lang="en-US" altLang="ko-KR" sz="900" b="0" i="0" u="none" strike="noStrike" baseline="0" dirty="0" err="1">
                <a:latin typeface="+mj-lt"/>
              </a:rPr>
              <a:t>R.Schnabel</a:t>
            </a:r>
            <a:r>
              <a:rPr lang="en-US" altLang="ko-KR" sz="900" b="0" i="0" u="none" strike="noStrike" baseline="0" dirty="0">
                <a:latin typeface="+mj-lt"/>
              </a:rPr>
              <a:t> (2017) Squeezed states of light</a:t>
            </a:r>
          </a:p>
          <a:p>
            <a:pPr algn="l"/>
            <a:r>
              <a:rPr lang="en-US" altLang="ko-KR" sz="900" b="0" i="0" u="none" strike="noStrike" baseline="0" dirty="0">
                <a:latin typeface="+mj-lt"/>
              </a:rPr>
              <a:t>and their applications in laser interferometers</a:t>
            </a:r>
            <a:endParaRPr lang="ko-KR" altLang="en-US" sz="900" dirty="0">
              <a:latin typeface="+mj-lt"/>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BF8599DC-6F4E-408A-9FE0-F880455031CC}"/>
                  </a:ext>
                </a:extLst>
              </p:cNvPr>
              <p:cNvSpPr txBox="1">
                <a:spLocks/>
              </p:cNvSpPr>
              <p:nvPr/>
            </p:nvSpPr>
            <p:spPr>
              <a:xfrm>
                <a:off x="5320733" y="2211191"/>
                <a:ext cx="6411491" cy="2045795"/>
              </a:xfrm>
              <a:prstGeom prst="rect">
                <a:avLst/>
              </a:prstGeom>
            </p:spPr>
            <p:txBody>
              <a:bodyPr>
                <a:normAutofit/>
              </a:bodyPr>
              <a:lstStyle>
                <a:lvl1pPr marL="91440" indent="-91440" algn="l" defTabSz="914400" rtl="0" eaLnBrk="1" latinLnBrk="1"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1pPr>
                <a:lvl2pPr marL="384048" indent="-182880" algn="l" defTabSz="914400" rtl="0" eaLnBrk="1" latinLnBrk="1"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2pPr>
                <a:lvl3pPr marL="566928" indent="-182880" algn="l" defTabSz="914400" rtl="0" eaLnBrk="1" latinLnBrk="1"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3pPr>
                <a:lvl4pPr marL="749808" indent="-182880" algn="l" defTabSz="914400" rtl="0" eaLnBrk="1" latinLnBrk="1"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4pPr>
                <a:lvl5pPr marL="932688" indent="-182880" algn="l" defTabSz="914400" rtl="0" eaLnBrk="1" latinLnBrk="1"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5pPr>
                <a:lvl6pPr marL="11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14:m>
                  <m:oMath xmlns:m="http://schemas.openxmlformats.org/officeDocument/2006/math">
                    <m:r>
                      <a:rPr lang="en-US" altLang="ko-KR" sz="2000" b="0" i="1" dirty="0" smtClean="0">
                        <a:latin typeface="Cambria Math" panose="02040503050406030204" pitchFamily="18" charset="0"/>
                        <a:ea typeface="Cambria Math" panose="02040503050406030204" pitchFamily="18" charset="0"/>
                      </a:rPr>
                      <m:t>𝐼</m:t>
                    </m:r>
                    <m:r>
                      <a:rPr lang="en-US" altLang="ko-KR" sz="2000" b="0" i="1" dirty="0" smtClean="0">
                        <a:latin typeface="Cambria Math" panose="02040503050406030204" pitchFamily="18" charset="0"/>
                        <a:ea typeface="Cambria Math" panose="02040503050406030204" pitchFamily="18" charset="0"/>
                      </a:rPr>
                      <m:t>=</m:t>
                    </m:r>
                    <m:sSub>
                      <m:sSubPr>
                        <m:ctrlPr>
                          <a:rPr lang="en-US" altLang="ko-KR" sz="2000" i="1" dirty="0" smtClean="0">
                            <a:latin typeface="Cambria Math" panose="02040503050406030204" pitchFamily="18" charset="0"/>
                            <a:ea typeface="Cambria Math" panose="02040503050406030204" pitchFamily="18" charset="0"/>
                          </a:rPr>
                        </m:ctrlPr>
                      </m:sSubPr>
                      <m:e>
                        <m:r>
                          <a:rPr lang="en-US" altLang="ko-KR" sz="2000" b="0" i="1" dirty="0" smtClean="0">
                            <a:latin typeface="Cambria Math" panose="02040503050406030204" pitchFamily="18" charset="0"/>
                            <a:ea typeface="Cambria Math" panose="02040503050406030204" pitchFamily="18" charset="0"/>
                          </a:rPr>
                          <m:t>𝐼</m:t>
                        </m:r>
                      </m:e>
                      <m:sub>
                        <m:r>
                          <a:rPr lang="en-US" altLang="ko-KR" sz="2000" i="1" dirty="0">
                            <a:latin typeface="Cambria Math" panose="02040503050406030204" pitchFamily="18" charset="0"/>
                            <a:ea typeface="Cambria Math" panose="02040503050406030204" pitchFamily="18" charset="0"/>
                          </a:rPr>
                          <m:t>1</m:t>
                        </m:r>
                      </m:sub>
                    </m:sSub>
                    <m:r>
                      <a:rPr lang="en-US" altLang="ko-KR" sz="2000" b="0" i="1" dirty="0" smtClean="0">
                        <a:latin typeface="Cambria Math" panose="02040503050406030204" pitchFamily="18" charset="0"/>
                        <a:ea typeface="Cambria Math" panose="02040503050406030204" pitchFamily="18" charset="0"/>
                      </a:rPr>
                      <m:t>−</m:t>
                    </m:r>
                    <m:sSub>
                      <m:sSubPr>
                        <m:ctrlPr>
                          <a:rPr lang="en-US" altLang="ko-KR" sz="2000" i="1" dirty="0">
                            <a:latin typeface="Cambria Math" panose="02040503050406030204" pitchFamily="18" charset="0"/>
                            <a:ea typeface="Cambria Math" panose="02040503050406030204" pitchFamily="18" charset="0"/>
                          </a:rPr>
                        </m:ctrlPr>
                      </m:sSubPr>
                      <m:e>
                        <m:r>
                          <a:rPr lang="en-US" altLang="ko-KR" sz="2000" i="1" dirty="0">
                            <a:latin typeface="Cambria Math" panose="02040503050406030204" pitchFamily="18" charset="0"/>
                            <a:ea typeface="Cambria Math" panose="02040503050406030204" pitchFamily="18" charset="0"/>
                          </a:rPr>
                          <m:t>𝐼</m:t>
                        </m:r>
                      </m:e>
                      <m:sub>
                        <m:r>
                          <a:rPr lang="en-US" altLang="ko-KR" sz="2000" b="0" i="1" dirty="0" smtClean="0">
                            <a:latin typeface="Cambria Math" panose="02040503050406030204" pitchFamily="18" charset="0"/>
                            <a:ea typeface="Cambria Math" panose="02040503050406030204" pitchFamily="18" charset="0"/>
                          </a:rPr>
                          <m:t>2</m:t>
                        </m:r>
                      </m:sub>
                    </m:sSub>
                    <m:r>
                      <a:rPr lang="en-US" altLang="ko-KR" sz="2000" b="0" i="1" dirty="0" smtClean="0">
                        <a:latin typeface="Cambria Math" panose="02040503050406030204" pitchFamily="18" charset="0"/>
                        <a:ea typeface="Cambria Math" panose="02040503050406030204" pitchFamily="18" charset="0"/>
                      </a:rPr>
                      <m:t> </m:t>
                    </m:r>
                    <m:r>
                      <a:rPr lang="en-US" altLang="ko-KR" sz="2000" b="0" i="1" dirty="0" smtClean="0">
                        <a:latin typeface="Cambria Math" panose="02040503050406030204" pitchFamily="18" charset="0"/>
                        <a:ea typeface="Cambria Math" panose="02040503050406030204" pitchFamily="18" charset="0"/>
                      </a:rPr>
                      <m:t>𝑖𝑠</m:t>
                    </m:r>
                    <m:r>
                      <a:rPr lang="en-US" altLang="ko-KR" sz="2000" b="0" i="1" dirty="0" smtClean="0">
                        <a:latin typeface="Cambria Math" panose="02040503050406030204" pitchFamily="18" charset="0"/>
                        <a:ea typeface="Cambria Math" panose="02040503050406030204" pitchFamily="18" charset="0"/>
                      </a:rPr>
                      <m:t> </m:t>
                    </m:r>
                    <m:r>
                      <a:rPr lang="en-US" altLang="ko-KR" sz="2000" b="0" i="1" dirty="0" smtClean="0">
                        <a:latin typeface="Cambria Math" panose="02040503050406030204" pitchFamily="18" charset="0"/>
                        <a:ea typeface="Cambria Math" panose="02040503050406030204" pitchFamily="18" charset="0"/>
                      </a:rPr>
                      <m:t>𝑢𝑠𝑒𝑑</m:t>
                    </m:r>
                    <m:r>
                      <a:rPr lang="en-US" altLang="ko-KR" sz="2000" b="0" i="1" dirty="0" smtClean="0">
                        <a:latin typeface="Cambria Math" panose="02040503050406030204" pitchFamily="18" charset="0"/>
                        <a:ea typeface="Cambria Math" panose="02040503050406030204" pitchFamily="18" charset="0"/>
                      </a:rPr>
                      <m:t> </m:t>
                    </m:r>
                    <m:r>
                      <a:rPr lang="en-US" altLang="ko-KR" sz="2000" b="0" i="1" dirty="0" smtClean="0">
                        <a:latin typeface="Cambria Math" panose="02040503050406030204" pitchFamily="18" charset="0"/>
                        <a:ea typeface="Cambria Math" panose="02040503050406030204" pitchFamily="18" charset="0"/>
                      </a:rPr>
                      <m:t>𝑡𝑜</m:t>
                    </m:r>
                    <m:r>
                      <a:rPr lang="en-US" altLang="ko-KR" sz="2000" b="0" i="1" dirty="0" smtClean="0">
                        <a:latin typeface="Cambria Math" panose="02040503050406030204" pitchFamily="18" charset="0"/>
                        <a:ea typeface="Cambria Math" panose="02040503050406030204" pitchFamily="18" charset="0"/>
                      </a:rPr>
                      <m:t> </m:t>
                    </m:r>
                    <m:r>
                      <a:rPr lang="en-US" altLang="ko-KR" sz="2000" b="0" i="1" dirty="0" smtClean="0">
                        <a:latin typeface="Cambria Math" panose="02040503050406030204" pitchFamily="18" charset="0"/>
                        <a:ea typeface="Cambria Math" panose="02040503050406030204" pitchFamily="18" charset="0"/>
                      </a:rPr>
                      <m:t>𝑑𝑒𝑐𝑜𝑑𝑒</m:t>
                    </m:r>
                    <m:r>
                      <a:rPr lang="en-US" altLang="ko-KR" sz="2000" b="0" i="1" dirty="0" smtClean="0">
                        <a:latin typeface="Cambria Math" panose="02040503050406030204" pitchFamily="18" charset="0"/>
                        <a:ea typeface="Cambria Math" panose="02040503050406030204" pitchFamily="18" charset="0"/>
                      </a:rPr>
                      <m:t> </m:t>
                    </m:r>
                    <m:r>
                      <m:rPr>
                        <m:nor/>
                      </m:rPr>
                      <a:rPr lang="en-US" altLang="ko-KR" sz="2000" dirty="0">
                        <a:ea typeface="Cambria Math" panose="02040503050406030204" pitchFamily="18" charset="0"/>
                      </a:rPr>
                      <m:t>information</m:t>
                    </m:r>
                  </m:oMath>
                </a14:m>
                <a:r>
                  <a:rPr lang="en-US" altLang="ko-KR" sz="2000" b="0" dirty="0">
                    <a:ea typeface="Cambria Math" panose="02040503050406030204" pitchFamily="18" charset="0"/>
                  </a:rPr>
                  <a:t>.</a:t>
                </a:r>
              </a:p>
              <a:p>
                <a:endParaRPr lang="en-US" altLang="ko-KR" sz="2000" b="0" dirty="0">
                  <a:ea typeface="Cambria Math" panose="02040503050406030204" pitchFamily="18" charset="0"/>
                </a:endParaRPr>
              </a:p>
            </p:txBody>
          </p:sp>
        </mc:Choice>
        <mc:Fallback xmlns="">
          <p:sp>
            <p:nvSpPr>
              <p:cNvPr id="14" name="Content Placeholder 3">
                <a:extLst>
                  <a:ext uri="{FF2B5EF4-FFF2-40B4-BE49-F238E27FC236}">
                    <a16:creationId xmlns:a16="http://schemas.microsoft.com/office/drawing/2014/main" id="{BF8599DC-6F4E-408A-9FE0-F880455031CC}"/>
                  </a:ext>
                </a:extLst>
              </p:cNvPr>
              <p:cNvSpPr txBox="1">
                <a:spLocks noRot="1" noChangeAspect="1" noMove="1" noResize="1" noEditPoints="1" noAdjustHandles="1" noChangeArrowheads="1" noChangeShapeType="1" noTextEdit="1"/>
              </p:cNvSpPr>
              <p:nvPr/>
            </p:nvSpPr>
            <p:spPr>
              <a:xfrm>
                <a:off x="5320733" y="2211191"/>
                <a:ext cx="6411491" cy="2045795"/>
              </a:xfrm>
              <a:prstGeom prst="rect">
                <a:avLst/>
              </a:prstGeom>
              <a:blipFill>
                <a:blip r:embed="rId4"/>
                <a:stretch>
                  <a:fillRect l="-1046" t="-1791"/>
                </a:stretch>
              </a:blipFill>
            </p:spPr>
            <p:txBody>
              <a:bodyPr/>
              <a:lstStyle/>
              <a:p>
                <a:r>
                  <a:rPr lang="ko-KR" altLang="en-US">
                    <a:noFill/>
                  </a:rPr>
                  <a:t> </a:t>
                </a:r>
              </a:p>
            </p:txBody>
          </p:sp>
        </mc:Fallback>
      </mc:AlternateContent>
      <p:sp>
        <p:nvSpPr>
          <p:cNvPr id="15" name="날짜 개체 틀 3">
            <a:extLst>
              <a:ext uri="{FF2B5EF4-FFF2-40B4-BE49-F238E27FC236}">
                <a16:creationId xmlns:a16="http://schemas.microsoft.com/office/drawing/2014/main" id="{56FDE6F3-7549-498C-8F54-E473489CDC55}"/>
              </a:ext>
            </a:extLst>
          </p:cNvPr>
          <p:cNvSpPr>
            <a:spLocks noGrp="1"/>
          </p:cNvSpPr>
          <p:nvPr>
            <p:ph type="dt" sz="half" idx="10"/>
          </p:nvPr>
        </p:nvSpPr>
        <p:spPr>
          <a:xfrm>
            <a:off x="7810150" y="6446838"/>
            <a:ext cx="2993126" cy="365125"/>
          </a:xfrm>
        </p:spPr>
        <p:txBody>
          <a:bodyPr/>
          <a:lstStyle/>
          <a:p>
            <a:r>
              <a:rPr lang="en-US" altLang="ko-KR" b="0" i="0" dirty="0">
                <a:solidFill>
                  <a:schemeClr val="bg1"/>
                </a:solidFill>
                <a:effectLst/>
                <a:latin typeface="Arial" panose="020B0604020202020204" pitchFamily="34" charset="0"/>
              </a:rPr>
              <a:t>Your passion for (AMO-)physics: What are you curious about?</a:t>
            </a:r>
          </a:p>
          <a:p>
            <a:r>
              <a:rPr lang="en-US" altLang="ko-KR" dirty="0">
                <a:solidFill>
                  <a:schemeClr val="bg1"/>
                </a:solidFill>
              </a:rPr>
              <a:t>Junhee Lee </a:t>
            </a:r>
            <a:fld id="{0928AFF6-6AB7-414D-9F63-AFAC896DC2A1}" type="datetime1">
              <a:rPr lang="ko-KR" altLang="en-US" smtClean="0">
                <a:solidFill>
                  <a:schemeClr val="bg1"/>
                </a:solidFill>
              </a:rPr>
              <a:t>2021-06-15</a:t>
            </a:fld>
            <a:endParaRPr lang="en-US" dirty="0">
              <a:solidFill>
                <a:schemeClr val="bg1"/>
              </a:solidFill>
            </a:endParaRPr>
          </a:p>
        </p:txBody>
      </p:sp>
      <p:sp>
        <p:nvSpPr>
          <p:cNvPr id="3" name="사각형: 둥근 모서리 2">
            <a:extLst>
              <a:ext uri="{FF2B5EF4-FFF2-40B4-BE49-F238E27FC236}">
                <a16:creationId xmlns:a16="http://schemas.microsoft.com/office/drawing/2014/main" id="{5171C3DF-FCA4-4F24-89E1-CF77B825EB3E}"/>
              </a:ext>
            </a:extLst>
          </p:cNvPr>
          <p:cNvSpPr/>
          <p:nvPr/>
        </p:nvSpPr>
        <p:spPr>
          <a:xfrm>
            <a:off x="2139193" y="3204595"/>
            <a:ext cx="595618" cy="1208014"/>
          </a:xfrm>
          <a:prstGeom prst="roundRect">
            <a:avLst/>
          </a:prstGeom>
          <a:solidFill>
            <a:srgbClr val="DED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사각형: 둥근 모서리 3">
            <a:extLst>
              <a:ext uri="{FF2B5EF4-FFF2-40B4-BE49-F238E27FC236}">
                <a16:creationId xmlns:a16="http://schemas.microsoft.com/office/drawing/2014/main" id="{7868276B-3907-4E04-B589-9CB1843A2353}"/>
              </a:ext>
            </a:extLst>
          </p:cNvPr>
          <p:cNvSpPr/>
          <p:nvPr/>
        </p:nvSpPr>
        <p:spPr>
          <a:xfrm>
            <a:off x="2139192" y="3670390"/>
            <a:ext cx="595617" cy="62712"/>
          </a:xfrm>
          <a:prstGeom prst="roundRect">
            <a:avLst/>
          </a:prstGeom>
          <a:solidFill>
            <a:srgbClr val="ED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사각형: 둥근 모서리 9">
            <a:extLst>
              <a:ext uri="{FF2B5EF4-FFF2-40B4-BE49-F238E27FC236}">
                <a16:creationId xmlns:a16="http://schemas.microsoft.com/office/drawing/2014/main" id="{2A78C471-97D6-4202-8ED8-B71180EA0890}"/>
              </a:ext>
            </a:extLst>
          </p:cNvPr>
          <p:cNvSpPr/>
          <p:nvPr/>
        </p:nvSpPr>
        <p:spPr>
          <a:xfrm>
            <a:off x="1453547" y="4806044"/>
            <a:ext cx="1507767" cy="62712"/>
          </a:xfrm>
          <a:prstGeom prst="roundRect">
            <a:avLst/>
          </a:prstGeom>
          <a:solidFill>
            <a:srgbClr val="ED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사각형: 둥근 모서리 10">
            <a:extLst>
              <a:ext uri="{FF2B5EF4-FFF2-40B4-BE49-F238E27FC236}">
                <a16:creationId xmlns:a16="http://schemas.microsoft.com/office/drawing/2014/main" id="{DB78EA6C-20AE-46EC-959B-F712A143B7F0}"/>
              </a:ext>
            </a:extLst>
          </p:cNvPr>
          <p:cNvSpPr/>
          <p:nvPr/>
        </p:nvSpPr>
        <p:spPr>
          <a:xfrm rot="5400000">
            <a:off x="2523057" y="4244025"/>
            <a:ext cx="900000" cy="62712"/>
          </a:xfrm>
          <a:prstGeom prst="roundRect">
            <a:avLst/>
          </a:prstGeom>
          <a:solidFill>
            <a:srgbClr val="ED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사각형: 둥근 모서리 4">
            <a:extLst>
              <a:ext uri="{FF2B5EF4-FFF2-40B4-BE49-F238E27FC236}">
                <a16:creationId xmlns:a16="http://schemas.microsoft.com/office/drawing/2014/main" id="{251A428B-338C-4AE3-88D6-310BA366313F}"/>
              </a:ext>
            </a:extLst>
          </p:cNvPr>
          <p:cNvSpPr/>
          <p:nvPr/>
        </p:nvSpPr>
        <p:spPr>
          <a:xfrm>
            <a:off x="1276052" y="4502239"/>
            <a:ext cx="1367927" cy="303805"/>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417933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C0C783E-C573-4555-AAF7-C9C550D05B27}"/>
              </a:ext>
            </a:extLst>
          </p:cNvPr>
          <p:cNvSpPr>
            <a:spLocks noGrp="1"/>
          </p:cNvSpPr>
          <p:nvPr>
            <p:ph type="title"/>
          </p:nvPr>
        </p:nvSpPr>
        <p:spPr/>
        <p:txBody>
          <a:bodyPr/>
          <a:lstStyle/>
          <a:p>
            <a:r>
              <a:rPr lang="en-US" altLang="ko-KR" dirty="0"/>
              <a:t>3. Classical measurement(Conti.)</a:t>
            </a:r>
            <a:endParaRPr lang="ko-KR" altLang="en-US" dirty="0"/>
          </a:p>
        </p:txBody>
      </p:sp>
      <p:pic>
        <p:nvPicPr>
          <p:cNvPr id="5" name="그림 4">
            <a:extLst>
              <a:ext uri="{FF2B5EF4-FFF2-40B4-BE49-F238E27FC236}">
                <a16:creationId xmlns:a16="http://schemas.microsoft.com/office/drawing/2014/main" id="{94B6F2D0-12BE-4D72-B01C-BE2A7B20D9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2165478"/>
            <a:ext cx="4183310" cy="3137483"/>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FCD689B-A24D-4BD9-9A0E-F0C9BB559A7F}"/>
                  </a:ext>
                </a:extLst>
              </p:cNvPr>
              <p:cNvSpPr txBox="1"/>
              <p:nvPr/>
            </p:nvSpPr>
            <p:spPr>
              <a:xfrm>
                <a:off x="2146093" y="5151418"/>
                <a:ext cx="1971413" cy="8552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ko-KR" altLang="en-US" sz="2400" i="1" smtClean="0">
                          <a:latin typeface="Cambria Math" panose="02040503050406030204" pitchFamily="18" charset="0"/>
                        </a:rPr>
                        <m:t>𝜎</m:t>
                      </m:r>
                      <m:r>
                        <a:rPr lang="ko-KR" altLang="en-US" sz="2400" i="1" smtClean="0">
                          <a:latin typeface="Cambria Math" panose="02040503050406030204" pitchFamily="18" charset="0"/>
                        </a:rPr>
                        <m:t>∝</m:t>
                      </m:r>
                      <m:f>
                        <m:fPr>
                          <m:ctrlPr>
                            <a:rPr lang="en-US" altLang="ko-KR" sz="2400" i="1" smtClean="0">
                              <a:latin typeface="Cambria Math" panose="02040503050406030204" pitchFamily="18" charset="0"/>
                            </a:rPr>
                          </m:ctrlPr>
                        </m:fPr>
                        <m:num>
                          <m:r>
                            <a:rPr lang="en-US" altLang="ko-KR" sz="2400" b="0" i="1" smtClean="0">
                              <a:latin typeface="Cambria Math" panose="02040503050406030204" pitchFamily="18" charset="0"/>
                            </a:rPr>
                            <m:t>1</m:t>
                          </m:r>
                        </m:num>
                        <m:den>
                          <m:rad>
                            <m:radPr>
                              <m:degHide m:val="on"/>
                              <m:ctrlPr>
                                <a:rPr lang="en-US" altLang="ko-KR" sz="2400" i="1" smtClean="0">
                                  <a:latin typeface="Cambria Math" panose="02040503050406030204" pitchFamily="18" charset="0"/>
                                </a:rPr>
                              </m:ctrlPr>
                            </m:radPr>
                            <m:deg/>
                            <m:e>
                              <m:r>
                                <a:rPr lang="en-US" altLang="ko-KR" sz="2400" b="0" i="1" smtClean="0">
                                  <a:latin typeface="Cambria Math" panose="02040503050406030204" pitchFamily="18" charset="0"/>
                                </a:rPr>
                                <m:t>𝑁</m:t>
                              </m:r>
                            </m:e>
                          </m:rad>
                        </m:den>
                      </m:f>
                    </m:oMath>
                  </m:oMathPara>
                </a14:m>
                <a:endParaRPr lang="ko-KR" altLang="en-US" sz="2400" dirty="0"/>
              </a:p>
            </p:txBody>
          </p:sp>
        </mc:Choice>
        <mc:Fallback xmlns="">
          <p:sp>
            <p:nvSpPr>
              <p:cNvPr id="6" name="TextBox 5">
                <a:extLst>
                  <a:ext uri="{FF2B5EF4-FFF2-40B4-BE49-F238E27FC236}">
                    <a16:creationId xmlns:a16="http://schemas.microsoft.com/office/drawing/2014/main" id="{FFCD689B-A24D-4BD9-9A0E-F0C9BB559A7F}"/>
                  </a:ext>
                </a:extLst>
              </p:cNvPr>
              <p:cNvSpPr txBox="1">
                <a:spLocks noRot="1" noChangeAspect="1" noMove="1" noResize="1" noEditPoints="1" noAdjustHandles="1" noChangeArrowheads="1" noChangeShapeType="1" noTextEdit="1"/>
              </p:cNvSpPr>
              <p:nvPr/>
            </p:nvSpPr>
            <p:spPr>
              <a:xfrm>
                <a:off x="2146093" y="5151418"/>
                <a:ext cx="1971413" cy="855299"/>
              </a:xfrm>
              <a:prstGeom prst="rect">
                <a:avLst/>
              </a:prstGeom>
              <a:blipFill>
                <a:blip r:embed="rId3"/>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 name="Content Placeholder 3">
                <a:extLst>
                  <a:ext uri="{FF2B5EF4-FFF2-40B4-BE49-F238E27FC236}">
                    <a16:creationId xmlns:a16="http://schemas.microsoft.com/office/drawing/2014/main" id="{D590E66C-4DE1-4963-ABDA-E71E65CEFFA8}"/>
                  </a:ext>
                </a:extLst>
              </p:cNvPr>
              <p:cNvSpPr txBox="1">
                <a:spLocks/>
              </p:cNvSpPr>
              <p:nvPr/>
            </p:nvSpPr>
            <p:spPr>
              <a:xfrm>
                <a:off x="5416985" y="2165478"/>
                <a:ext cx="7250391" cy="4281360"/>
              </a:xfrm>
              <a:prstGeom prst="rect">
                <a:avLst/>
              </a:prstGeom>
            </p:spPr>
            <p:txBody>
              <a:bodyPr>
                <a:normAutofit/>
              </a:bodyPr>
              <a:lstStyle>
                <a:lvl1pPr marL="91440" indent="-91440" algn="l" defTabSz="914400" rtl="0" eaLnBrk="1" latinLnBrk="1"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1pPr>
                <a:lvl2pPr marL="384048" indent="-182880" algn="l" defTabSz="914400" rtl="0" eaLnBrk="1" latinLnBrk="1"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2pPr>
                <a:lvl3pPr marL="566928" indent="-182880" algn="l" defTabSz="914400" rtl="0" eaLnBrk="1" latinLnBrk="1"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3pPr>
                <a:lvl4pPr marL="749808" indent="-182880" algn="l" defTabSz="914400" rtl="0" eaLnBrk="1" latinLnBrk="1"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4pPr>
                <a:lvl5pPr marL="932688" indent="-182880" algn="l" defTabSz="914400" rtl="0" eaLnBrk="1" latinLnBrk="1"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5pPr>
                <a:lvl6pPr marL="11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ko-KR" sz="2400" dirty="0">
                    <a:ea typeface="Cambria Math" panose="02040503050406030204" pitchFamily="18" charset="0"/>
                  </a:rPr>
                  <a:t>Information is encoded in </a:t>
                </a:r>
                <a14:m>
                  <m:oMath xmlns:m="http://schemas.openxmlformats.org/officeDocument/2006/math">
                    <m:r>
                      <a:rPr lang="en-US" altLang="ko-KR" sz="2400" i="1">
                        <a:latin typeface="Cambria Math" panose="02040503050406030204" pitchFamily="18" charset="0"/>
                        <a:ea typeface="Cambria Math" panose="02040503050406030204" pitchFamily="18" charset="0"/>
                      </a:rPr>
                      <m:t>𝜃</m:t>
                    </m:r>
                    <m:r>
                      <a:rPr lang="en-US" altLang="ko-KR" sz="2400" i="1">
                        <a:latin typeface="Cambria Math" panose="02040503050406030204" pitchFamily="18" charset="0"/>
                        <a:ea typeface="Cambria Math" panose="02040503050406030204" pitchFamily="18" charset="0"/>
                      </a:rPr>
                      <m:t>, </m:t>
                    </m:r>
                    <m:r>
                      <a:rPr lang="en-US" altLang="ko-KR" sz="2400" i="1">
                        <a:latin typeface="Cambria Math" panose="02040503050406030204" pitchFamily="18" charset="0"/>
                        <a:ea typeface="Cambria Math" panose="02040503050406030204" pitchFamily="18" charset="0"/>
                      </a:rPr>
                      <m:t>𝑛𝑜𝑡</m:t>
                    </m:r>
                    <m:r>
                      <a:rPr lang="en-US" altLang="ko-KR" sz="2400" i="1">
                        <a:latin typeface="Cambria Math" panose="02040503050406030204" pitchFamily="18" charset="0"/>
                        <a:ea typeface="Cambria Math" panose="02040503050406030204" pitchFamily="18" charset="0"/>
                      </a:rPr>
                      <m:t> </m:t>
                    </m:r>
                    <m:r>
                      <a:rPr lang="en-US" altLang="ko-KR" sz="2400" i="1">
                        <a:latin typeface="Cambria Math" panose="02040503050406030204" pitchFamily="18" charset="0"/>
                        <a:ea typeface="Cambria Math" panose="02040503050406030204" pitchFamily="18" charset="0"/>
                      </a:rPr>
                      <m:t>𝑖𝑛𝑡𝑒𝑛𝑠𝑖𝑡𝑦</m:t>
                    </m:r>
                  </m:oMath>
                </a14:m>
                <a:br>
                  <a:rPr lang="en-US" altLang="ko-KR" sz="2400" b="0" dirty="0">
                    <a:ea typeface="Cambria Math" panose="02040503050406030204" pitchFamily="18" charset="0"/>
                  </a:rPr>
                </a:br>
                <a:br>
                  <a:rPr lang="en-US" altLang="ko-KR" sz="2400" b="0" dirty="0">
                    <a:ea typeface="Cambria Math" panose="02040503050406030204" pitchFamily="18" charset="0"/>
                  </a:rPr>
                </a:br>
                <a14:m>
                  <m:oMath xmlns:m="http://schemas.openxmlformats.org/officeDocument/2006/math">
                    <m:r>
                      <a:rPr lang="en-US" altLang="ko-KR" sz="2400" b="0" i="1" smtClean="0">
                        <a:latin typeface="Cambria Math" panose="02040503050406030204" pitchFamily="18" charset="0"/>
                        <a:ea typeface="Cambria Math" panose="02040503050406030204" pitchFamily="18" charset="0"/>
                      </a:rPr>
                      <m:t>∎</m:t>
                    </m:r>
                  </m:oMath>
                </a14:m>
                <a:r>
                  <a:rPr lang="en-US" altLang="ko-KR" sz="2400" b="0" dirty="0">
                    <a:ea typeface="Cambria Math" panose="02040503050406030204" pitchFamily="18" charset="0"/>
                  </a:rPr>
                  <a:t>Error propagation</a:t>
                </a:r>
                <a:br>
                  <a:rPr lang="en-US" altLang="ko-KR" sz="2400" b="0" dirty="0">
                    <a:ea typeface="Cambria Math" panose="02040503050406030204" pitchFamily="18" charset="0"/>
                  </a:rPr>
                </a:br>
                <a:r>
                  <a:rPr lang="en-US" altLang="ko-KR" sz="2400" b="0" dirty="0">
                    <a:ea typeface="Cambria Math" panose="02040503050406030204" pitchFamily="18" charset="0"/>
                  </a:rPr>
                  <a:t>    </a:t>
                </a:r>
                <a:r>
                  <a:rPr lang="en-US" altLang="ko-KR" sz="2400" b="0" dirty="0">
                    <a:ea typeface="Cambria Math" panose="02040503050406030204" pitchFamily="18" charset="0"/>
                    <a:sym typeface="Wingdings" panose="05000000000000000000" pitchFamily="2" charset="2"/>
                  </a:rPr>
                  <a:t> </a:t>
                </a:r>
                <a14:m>
                  <m:oMath xmlns:m="http://schemas.openxmlformats.org/officeDocument/2006/math">
                    <m:r>
                      <a:rPr lang="en-US" altLang="ko-KR" sz="2400" b="0" i="1" smtClean="0">
                        <a:latin typeface="Cambria Math" panose="02040503050406030204" pitchFamily="18" charset="0"/>
                        <a:ea typeface="Cambria Math" panose="02040503050406030204" pitchFamily="18" charset="0"/>
                      </a:rPr>
                      <m:t>∆</m:t>
                    </m:r>
                    <m:r>
                      <a:rPr lang="ko-KR" altLang="en-US" sz="2400" b="0" i="1" smtClean="0">
                        <a:latin typeface="Cambria Math" panose="02040503050406030204" pitchFamily="18" charset="0"/>
                        <a:ea typeface="Cambria Math" panose="02040503050406030204" pitchFamily="18" charset="0"/>
                      </a:rPr>
                      <m:t>𝜃</m:t>
                    </m:r>
                    <m:r>
                      <a:rPr lang="en-US" altLang="ko-KR" sz="2400" b="0" i="1" smtClean="0">
                        <a:latin typeface="Cambria Math" panose="02040503050406030204" pitchFamily="18" charset="0"/>
                        <a:ea typeface="Cambria Math" panose="02040503050406030204" pitchFamily="18" charset="0"/>
                      </a:rPr>
                      <m:t>=</m:t>
                    </m:r>
                    <m:f>
                      <m:fPr>
                        <m:ctrlPr>
                          <a:rPr lang="en-US" altLang="ko-KR" sz="2400" i="1" smtClean="0">
                            <a:latin typeface="Cambria Math" panose="02040503050406030204" pitchFamily="18" charset="0"/>
                            <a:ea typeface="Cambria Math" panose="02040503050406030204" pitchFamily="18" charset="0"/>
                          </a:rPr>
                        </m:ctrlPr>
                      </m:fPr>
                      <m:num>
                        <m:r>
                          <a:rPr lang="en-US" altLang="ko-KR" sz="2400" i="1">
                            <a:latin typeface="Cambria Math" panose="02040503050406030204" pitchFamily="18" charset="0"/>
                            <a:ea typeface="Cambria Math" panose="02040503050406030204" pitchFamily="18" charset="0"/>
                          </a:rPr>
                          <m:t>∆</m:t>
                        </m:r>
                        <m:r>
                          <a:rPr lang="en-US" altLang="ko-KR" sz="2400" b="0" i="1" smtClean="0">
                            <a:latin typeface="Cambria Math" panose="02040503050406030204" pitchFamily="18" charset="0"/>
                            <a:ea typeface="Cambria Math" panose="02040503050406030204" pitchFamily="18" charset="0"/>
                          </a:rPr>
                          <m:t>𝐼</m:t>
                        </m:r>
                      </m:num>
                      <m:den>
                        <m:f>
                          <m:fPr>
                            <m:ctrlPr>
                              <a:rPr lang="en-US" altLang="ko-KR" sz="2400" i="1">
                                <a:latin typeface="Cambria Math" panose="02040503050406030204" pitchFamily="18" charset="0"/>
                                <a:ea typeface="Cambria Math" panose="02040503050406030204" pitchFamily="18" charset="0"/>
                              </a:rPr>
                            </m:ctrlPr>
                          </m:fPr>
                          <m:num>
                            <m:r>
                              <a:rPr lang="en-US" altLang="ko-KR" sz="2400" i="1">
                                <a:latin typeface="Cambria Math" panose="02040503050406030204" pitchFamily="18" charset="0"/>
                                <a:ea typeface="Cambria Math" panose="02040503050406030204" pitchFamily="18" charset="0"/>
                              </a:rPr>
                              <m:t>𝜕</m:t>
                            </m:r>
                            <m:r>
                              <a:rPr lang="en-US" altLang="ko-KR" sz="2400" b="0" i="1" smtClean="0">
                                <a:latin typeface="Cambria Math" panose="02040503050406030204" pitchFamily="18" charset="0"/>
                                <a:ea typeface="Cambria Math" panose="02040503050406030204" pitchFamily="18" charset="0"/>
                              </a:rPr>
                              <m:t>𝐼</m:t>
                            </m:r>
                          </m:num>
                          <m:den>
                            <m:r>
                              <a:rPr lang="en-US" altLang="ko-KR" sz="2400" i="1">
                                <a:latin typeface="Cambria Math" panose="02040503050406030204" pitchFamily="18" charset="0"/>
                                <a:ea typeface="Cambria Math" panose="02040503050406030204" pitchFamily="18" charset="0"/>
                              </a:rPr>
                              <m:t>𝜕</m:t>
                            </m:r>
                            <m:r>
                              <a:rPr lang="ko-KR" altLang="en-US" sz="2400" i="1" smtClean="0">
                                <a:latin typeface="Cambria Math" panose="02040503050406030204" pitchFamily="18" charset="0"/>
                                <a:ea typeface="Cambria Math" panose="02040503050406030204" pitchFamily="18" charset="0"/>
                              </a:rPr>
                              <m:t>𝜃</m:t>
                            </m:r>
                          </m:den>
                        </m:f>
                      </m:den>
                    </m:f>
                    <m:r>
                      <a:rPr lang="en-US" altLang="ko-KR" sz="2400" b="0" i="1" smtClean="0">
                        <a:latin typeface="Cambria Math" panose="02040503050406030204" pitchFamily="18" charset="0"/>
                        <a:ea typeface="Cambria Math" panose="02040503050406030204" pitchFamily="18" charset="0"/>
                      </a:rPr>
                      <m:t>=</m:t>
                    </m:r>
                    <m:f>
                      <m:fPr>
                        <m:ctrlPr>
                          <a:rPr lang="en-US" altLang="ko-KR" sz="2400" i="1">
                            <a:latin typeface="Cambria Math" panose="02040503050406030204" pitchFamily="18" charset="0"/>
                          </a:rPr>
                        </m:ctrlPr>
                      </m:fPr>
                      <m:num>
                        <m:r>
                          <a:rPr lang="en-US" altLang="ko-KR" sz="2400" i="1">
                            <a:latin typeface="Cambria Math" panose="02040503050406030204" pitchFamily="18" charset="0"/>
                          </a:rPr>
                          <m:t>1</m:t>
                        </m:r>
                      </m:num>
                      <m:den>
                        <m:rad>
                          <m:radPr>
                            <m:degHide m:val="on"/>
                            <m:ctrlPr>
                              <a:rPr lang="en-US" altLang="ko-KR" sz="2400" i="1">
                                <a:latin typeface="Cambria Math" panose="02040503050406030204" pitchFamily="18" charset="0"/>
                              </a:rPr>
                            </m:ctrlPr>
                          </m:radPr>
                          <m:deg/>
                          <m:e>
                            <m:r>
                              <a:rPr lang="en-US" altLang="ko-KR" sz="2400" i="1">
                                <a:latin typeface="Cambria Math" panose="02040503050406030204" pitchFamily="18" charset="0"/>
                              </a:rPr>
                              <m:t>𝑁</m:t>
                            </m:r>
                          </m:e>
                        </m:rad>
                      </m:den>
                    </m:f>
                  </m:oMath>
                </a14:m>
                <a:endParaRPr lang="en-US" altLang="ko-KR" sz="2400" b="0" dirty="0">
                  <a:ea typeface="Cambria Math" panose="02040503050406030204" pitchFamily="18" charset="0"/>
                </a:endParaRPr>
              </a:p>
              <a:p>
                <a:r>
                  <a:rPr lang="en-US" altLang="ko-KR" sz="2400" dirty="0">
                    <a:ea typeface="Cambria Math" panose="02040503050406030204" pitchFamily="18" charset="0"/>
                  </a:rPr>
                  <a:t>  </a:t>
                </a:r>
                <a:endParaRPr lang="en-US" altLang="ko-KR" sz="2400" b="0" dirty="0">
                  <a:ea typeface="Cambria Math" panose="02040503050406030204" pitchFamily="18" charset="0"/>
                </a:endParaRPr>
              </a:p>
              <a:p>
                <a:endParaRPr lang="en-US" sz="2400" dirty="0"/>
              </a:p>
            </p:txBody>
          </p:sp>
        </mc:Choice>
        <mc:Fallback xmlns="">
          <p:sp>
            <p:nvSpPr>
              <p:cNvPr id="9" name="Content Placeholder 3">
                <a:extLst>
                  <a:ext uri="{FF2B5EF4-FFF2-40B4-BE49-F238E27FC236}">
                    <a16:creationId xmlns:a16="http://schemas.microsoft.com/office/drawing/2014/main" id="{D590E66C-4DE1-4963-ABDA-E71E65CEFFA8}"/>
                  </a:ext>
                </a:extLst>
              </p:cNvPr>
              <p:cNvSpPr txBox="1">
                <a:spLocks noRot="1" noChangeAspect="1" noMove="1" noResize="1" noEditPoints="1" noAdjustHandles="1" noChangeArrowheads="1" noChangeShapeType="1" noTextEdit="1"/>
              </p:cNvSpPr>
              <p:nvPr/>
            </p:nvSpPr>
            <p:spPr>
              <a:xfrm>
                <a:off x="5416985" y="2165478"/>
                <a:ext cx="7250391" cy="4281360"/>
              </a:xfrm>
              <a:prstGeom prst="rect">
                <a:avLst/>
              </a:prstGeom>
              <a:blipFill>
                <a:blip r:embed="rId4"/>
                <a:stretch>
                  <a:fillRect t="-99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2472383-DD2E-4D59-AA59-8026519B24CC}"/>
                  </a:ext>
                </a:extLst>
              </p:cNvPr>
              <p:cNvSpPr txBox="1"/>
              <p:nvPr/>
            </p:nvSpPr>
            <p:spPr>
              <a:xfrm>
                <a:off x="8622730" y="3501687"/>
                <a:ext cx="3465806" cy="775918"/>
              </a:xfrm>
              <a:prstGeom prst="rect">
                <a:avLst/>
              </a:prstGeom>
              <a:noFill/>
            </p:spPr>
            <p:txBody>
              <a:bodyPr wrap="square" rtlCol="0">
                <a:spAutoFit/>
              </a:bodyPr>
              <a:lstStyle/>
              <a:p>
                <a14:m>
                  <m:oMath xmlns:m="http://schemas.openxmlformats.org/officeDocument/2006/math">
                    <m:r>
                      <a:rPr lang="en-US" altLang="ko-KR" sz="2000" i="1" smtClean="0">
                        <a:latin typeface="Cambria Math" panose="02040503050406030204" pitchFamily="18" charset="0"/>
                        <a:ea typeface="Cambria Math" panose="02040503050406030204" pitchFamily="18" charset="0"/>
                      </a:rPr>
                      <m:t>∴∆</m:t>
                    </m:r>
                    <m:r>
                      <a:rPr lang="en-US" altLang="ko-KR" sz="2000" b="0" i="1" smtClean="0">
                        <a:latin typeface="Cambria Math" panose="02040503050406030204" pitchFamily="18" charset="0"/>
                        <a:ea typeface="Cambria Math" panose="02040503050406030204" pitchFamily="18" charset="0"/>
                      </a:rPr>
                      <m:t>𝐼</m:t>
                    </m:r>
                  </m:oMath>
                </a14:m>
                <a:r>
                  <a:rPr lang="en-US" altLang="ko-KR" sz="2000" b="0" dirty="0">
                    <a:ea typeface="Cambria Math" panose="02040503050406030204" pitchFamily="18" charset="0"/>
                  </a:rPr>
                  <a:t>=</a:t>
                </a:r>
                <a14:m>
                  <m:oMath xmlns:m="http://schemas.openxmlformats.org/officeDocument/2006/math">
                    <m:rad>
                      <m:radPr>
                        <m:degHide m:val="on"/>
                        <m:ctrlPr>
                          <a:rPr lang="en-US" altLang="ko-KR" sz="2000" b="0" i="1" dirty="0" smtClean="0">
                            <a:latin typeface="Cambria Math" panose="02040503050406030204" pitchFamily="18" charset="0"/>
                            <a:ea typeface="Cambria Math" panose="02040503050406030204" pitchFamily="18" charset="0"/>
                          </a:rPr>
                        </m:ctrlPr>
                      </m:radPr>
                      <m:deg/>
                      <m:e>
                        <m:r>
                          <a:rPr lang="en-US" altLang="ko-KR" sz="2000" b="0" i="1" dirty="0" smtClean="0">
                            <a:latin typeface="Cambria Math" panose="02040503050406030204" pitchFamily="18" charset="0"/>
                            <a:ea typeface="Cambria Math" panose="02040503050406030204" pitchFamily="18" charset="0"/>
                          </a:rPr>
                          <m:t>&lt;</m:t>
                        </m:r>
                        <m:sSup>
                          <m:sSupPr>
                            <m:ctrlPr>
                              <a:rPr lang="en-US" altLang="ko-KR" sz="2000" b="0" i="1" dirty="0" smtClean="0">
                                <a:latin typeface="Cambria Math" panose="02040503050406030204" pitchFamily="18" charset="0"/>
                                <a:ea typeface="Cambria Math" panose="02040503050406030204" pitchFamily="18" charset="0"/>
                              </a:rPr>
                            </m:ctrlPr>
                          </m:sSupPr>
                          <m:e>
                            <m:r>
                              <a:rPr lang="en-US" altLang="ko-KR" sz="2000" b="0" i="1" dirty="0" smtClean="0">
                                <a:latin typeface="Cambria Math" panose="02040503050406030204" pitchFamily="18" charset="0"/>
                                <a:ea typeface="Cambria Math" panose="02040503050406030204" pitchFamily="18" charset="0"/>
                              </a:rPr>
                              <m:t>𝐼</m:t>
                            </m:r>
                          </m:e>
                          <m:sup>
                            <m:r>
                              <a:rPr lang="en-US" altLang="ko-KR" sz="2000" b="0" i="1" dirty="0" smtClean="0">
                                <a:latin typeface="Cambria Math" panose="02040503050406030204" pitchFamily="18" charset="0"/>
                                <a:ea typeface="Cambria Math" panose="02040503050406030204" pitchFamily="18" charset="0"/>
                              </a:rPr>
                              <m:t>2</m:t>
                            </m:r>
                          </m:sup>
                        </m:sSup>
                        <m:r>
                          <a:rPr lang="en-US" altLang="ko-KR" sz="2000" b="0" i="1" smtClean="0">
                            <a:latin typeface="Cambria Math" panose="02040503050406030204" pitchFamily="18" charset="0"/>
                            <a:ea typeface="Cambria Math" panose="02040503050406030204" pitchFamily="18" charset="0"/>
                          </a:rPr>
                          <m:t>&gt;−</m:t>
                        </m:r>
                        <m:r>
                          <a:rPr lang="en-US" altLang="ko-KR" sz="2000" i="1" dirty="0">
                            <a:latin typeface="Cambria Math" panose="02040503050406030204" pitchFamily="18" charset="0"/>
                            <a:ea typeface="Cambria Math" panose="02040503050406030204" pitchFamily="18" charset="0"/>
                          </a:rPr>
                          <m:t>&lt;</m:t>
                        </m:r>
                        <m:r>
                          <a:rPr lang="en-US" altLang="ko-KR" sz="2000" i="1" dirty="0" smtClean="0">
                            <a:latin typeface="Cambria Math" panose="02040503050406030204" pitchFamily="18" charset="0"/>
                            <a:ea typeface="Cambria Math" panose="02040503050406030204" pitchFamily="18" charset="0"/>
                          </a:rPr>
                          <m:t>𝐼</m:t>
                        </m:r>
                        <m:sSup>
                          <m:sSupPr>
                            <m:ctrlPr>
                              <a:rPr lang="en-US" altLang="ko-KR" sz="2000" i="1" dirty="0" smtClean="0">
                                <a:latin typeface="Cambria Math" panose="02040503050406030204" pitchFamily="18" charset="0"/>
                                <a:ea typeface="Cambria Math" panose="02040503050406030204" pitchFamily="18" charset="0"/>
                              </a:rPr>
                            </m:ctrlPr>
                          </m:sSupPr>
                          <m:e>
                            <m:r>
                              <a:rPr lang="en-US" altLang="ko-KR" sz="2000" b="0" i="1" dirty="0" smtClean="0">
                                <a:latin typeface="Cambria Math" panose="02040503050406030204" pitchFamily="18" charset="0"/>
                                <a:ea typeface="Cambria Math" panose="02040503050406030204" pitchFamily="18" charset="0"/>
                              </a:rPr>
                              <m:t>&gt;</m:t>
                            </m:r>
                          </m:e>
                          <m:sup>
                            <m:r>
                              <a:rPr lang="en-US" altLang="ko-KR" sz="2000" b="0" i="1" dirty="0" smtClean="0">
                                <a:latin typeface="Cambria Math" panose="02040503050406030204" pitchFamily="18" charset="0"/>
                                <a:ea typeface="Cambria Math" panose="02040503050406030204" pitchFamily="18" charset="0"/>
                              </a:rPr>
                              <m:t>2</m:t>
                            </m:r>
                          </m:sup>
                        </m:sSup>
                      </m:e>
                    </m:rad>
                  </m:oMath>
                </a14:m>
                <a:br>
                  <a:rPr lang="en-US" altLang="ko-KR" sz="2000" b="0" i="1" dirty="0">
                    <a:latin typeface="Cambria Math" panose="02040503050406030204" pitchFamily="18" charset="0"/>
                    <a:ea typeface="Cambria Math" panose="02040503050406030204" pitchFamily="18" charset="0"/>
                  </a:rPr>
                </a:br>
                <a:endParaRPr lang="ko-KR" altLang="en-US" sz="2000" dirty="0"/>
              </a:p>
            </p:txBody>
          </p:sp>
        </mc:Choice>
        <mc:Fallback xmlns="">
          <p:sp>
            <p:nvSpPr>
              <p:cNvPr id="10" name="TextBox 9">
                <a:extLst>
                  <a:ext uri="{FF2B5EF4-FFF2-40B4-BE49-F238E27FC236}">
                    <a16:creationId xmlns:a16="http://schemas.microsoft.com/office/drawing/2014/main" id="{72472383-DD2E-4D59-AA59-8026519B24CC}"/>
                  </a:ext>
                </a:extLst>
              </p:cNvPr>
              <p:cNvSpPr txBox="1">
                <a:spLocks noRot="1" noChangeAspect="1" noMove="1" noResize="1" noEditPoints="1" noAdjustHandles="1" noChangeArrowheads="1" noChangeShapeType="1" noTextEdit="1"/>
              </p:cNvSpPr>
              <p:nvPr/>
            </p:nvSpPr>
            <p:spPr>
              <a:xfrm>
                <a:off x="8622730" y="3501687"/>
                <a:ext cx="3465806" cy="775918"/>
              </a:xfrm>
              <a:prstGeom prst="rect">
                <a:avLst/>
              </a:prstGeom>
              <a:blipFill>
                <a:blip r:embed="rId5"/>
                <a:stretch>
                  <a:fillRect/>
                </a:stretch>
              </a:blipFill>
            </p:spPr>
            <p:txBody>
              <a:bodyPr/>
              <a:lstStyle/>
              <a:p>
                <a:r>
                  <a:rPr lang="ko-KR" altLang="en-US">
                    <a:noFill/>
                  </a:rPr>
                  <a:t> </a:t>
                </a:r>
              </a:p>
            </p:txBody>
          </p:sp>
        </mc:Fallback>
      </mc:AlternateContent>
      <p:sp>
        <p:nvSpPr>
          <p:cNvPr id="11" name="날짜 개체 틀 3">
            <a:extLst>
              <a:ext uri="{FF2B5EF4-FFF2-40B4-BE49-F238E27FC236}">
                <a16:creationId xmlns:a16="http://schemas.microsoft.com/office/drawing/2014/main" id="{C8B281EF-4969-4A63-B34B-E2223DD14E67}"/>
              </a:ext>
            </a:extLst>
          </p:cNvPr>
          <p:cNvSpPr>
            <a:spLocks noGrp="1"/>
          </p:cNvSpPr>
          <p:nvPr>
            <p:ph type="dt" sz="half" idx="10"/>
          </p:nvPr>
        </p:nvSpPr>
        <p:spPr>
          <a:xfrm>
            <a:off x="7810150" y="6446838"/>
            <a:ext cx="2993126" cy="365125"/>
          </a:xfrm>
        </p:spPr>
        <p:txBody>
          <a:bodyPr/>
          <a:lstStyle/>
          <a:p>
            <a:r>
              <a:rPr lang="en-US" altLang="ko-KR" b="0" i="0" dirty="0">
                <a:solidFill>
                  <a:schemeClr val="bg1"/>
                </a:solidFill>
                <a:effectLst/>
                <a:latin typeface="Arial" panose="020B0604020202020204" pitchFamily="34" charset="0"/>
              </a:rPr>
              <a:t>Your passion for (AMO-)physics: What are you curious about?</a:t>
            </a:r>
          </a:p>
          <a:p>
            <a:r>
              <a:rPr lang="en-US" altLang="ko-KR" dirty="0">
                <a:solidFill>
                  <a:schemeClr val="bg1"/>
                </a:solidFill>
              </a:rPr>
              <a:t>Junhee Lee </a:t>
            </a:r>
            <a:fld id="{0928AFF6-6AB7-414D-9F63-AFAC896DC2A1}" type="datetime1">
              <a:rPr lang="ko-KR" altLang="en-US" smtClean="0">
                <a:solidFill>
                  <a:schemeClr val="bg1"/>
                </a:solidFill>
              </a:rPr>
              <a:t>2021-06-15</a:t>
            </a:fld>
            <a:endParaRPr lang="en-US" dirty="0">
              <a:solidFill>
                <a:schemeClr val="bg1"/>
              </a:solidFill>
            </a:endParaRPr>
          </a:p>
        </p:txBody>
      </p:sp>
    </p:spTree>
    <p:extLst>
      <p:ext uri="{BB962C8B-B14F-4D97-AF65-F5344CB8AC3E}">
        <p14:creationId xmlns:p14="http://schemas.microsoft.com/office/powerpoint/2010/main" val="3124974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7DFB13C-1222-42DA-83D8-B453BCFEB1C4}"/>
              </a:ext>
            </a:extLst>
          </p:cNvPr>
          <p:cNvSpPr>
            <a:spLocks noGrp="1"/>
          </p:cNvSpPr>
          <p:nvPr>
            <p:ph type="title"/>
          </p:nvPr>
        </p:nvSpPr>
        <p:spPr>
          <a:xfrm>
            <a:off x="1097280" y="286603"/>
            <a:ext cx="10387248" cy="1450757"/>
          </a:xfrm>
        </p:spPr>
        <p:txBody>
          <a:bodyPr/>
          <a:lstStyle/>
          <a:p>
            <a:r>
              <a:rPr lang="en-US" altLang="ko-KR" dirty="0"/>
              <a:t>4. Classical vs Quantum Measurement</a:t>
            </a:r>
            <a:endParaRPr lang="ko-KR" altLang="en-US" dirty="0"/>
          </a:p>
        </p:txBody>
      </p:sp>
      <p:pic>
        <p:nvPicPr>
          <p:cNvPr id="7" name="내용 개체 틀 6">
            <a:extLst>
              <a:ext uri="{FF2B5EF4-FFF2-40B4-BE49-F238E27FC236}">
                <a16:creationId xmlns:a16="http://schemas.microsoft.com/office/drawing/2014/main" id="{3BB933FC-BCF1-4A25-A5A0-7F5545D58E6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7709" y="2120900"/>
            <a:ext cx="3605961" cy="3748194"/>
          </a:xfrm>
        </p:spPr>
      </p:pic>
      <p:sp>
        <p:nvSpPr>
          <p:cNvPr id="9" name="내용 개체 틀 8">
            <a:extLst>
              <a:ext uri="{FF2B5EF4-FFF2-40B4-BE49-F238E27FC236}">
                <a16:creationId xmlns:a16="http://schemas.microsoft.com/office/drawing/2014/main" id="{72DF7A42-D706-4A2D-A675-7D24D513ABD4}"/>
              </a:ext>
            </a:extLst>
          </p:cNvPr>
          <p:cNvSpPr>
            <a:spLocks noGrp="1"/>
          </p:cNvSpPr>
          <p:nvPr>
            <p:ph sz="half" idx="2"/>
          </p:nvPr>
        </p:nvSpPr>
        <p:spPr>
          <a:xfrm>
            <a:off x="6096000" y="2120900"/>
            <a:ext cx="4639736" cy="3748194"/>
          </a:xfrm>
        </p:spPr>
        <p:txBody>
          <a:bodyPr>
            <a:normAutofit/>
          </a:bodyPr>
          <a:lstStyle/>
          <a:p>
            <a:r>
              <a:rPr lang="en-US" altLang="ko-KR" sz="2000" dirty="0"/>
              <a:t>Highly correlated input </a:t>
            </a:r>
          </a:p>
          <a:p>
            <a:pPr lvl="1"/>
            <a:r>
              <a:rPr lang="en-US" altLang="ko-KR" sz="1800" dirty="0"/>
              <a:t>Entangled or Squeezed state</a:t>
            </a:r>
          </a:p>
          <a:p>
            <a:r>
              <a:rPr lang="en-US" altLang="ko-KR" sz="2000" dirty="0"/>
              <a:t>Collective measurement</a:t>
            </a:r>
          </a:p>
          <a:p>
            <a:pPr lvl="1"/>
            <a:r>
              <a:rPr lang="en-US" altLang="ko-KR" sz="1800" dirty="0"/>
              <a:t>Encompasses all the systems</a:t>
            </a:r>
          </a:p>
          <a:p>
            <a:pPr marL="0" indent="0">
              <a:buNone/>
            </a:pPr>
            <a:endParaRPr lang="ko-KR" altLang="en-US" sz="2000" dirty="0"/>
          </a:p>
        </p:txBody>
      </p:sp>
      <p:sp>
        <p:nvSpPr>
          <p:cNvPr id="6" name="사각형: 둥근 모서리 5">
            <a:extLst>
              <a:ext uri="{FF2B5EF4-FFF2-40B4-BE49-F238E27FC236}">
                <a16:creationId xmlns:a16="http://schemas.microsoft.com/office/drawing/2014/main" id="{BDBF294A-7C76-4F7F-A5B7-0733447FA401}"/>
              </a:ext>
            </a:extLst>
          </p:cNvPr>
          <p:cNvSpPr/>
          <p:nvPr/>
        </p:nvSpPr>
        <p:spPr>
          <a:xfrm>
            <a:off x="1048437" y="3868903"/>
            <a:ext cx="3944503" cy="2104059"/>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09B7FA12-10F6-4351-9796-FCF2DE732B8C}"/>
              </a:ext>
            </a:extLst>
          </p:cNvPr>
          <p:cNvSpPr txBox="1"/>
          <p:nvPr/>
        </p:nvSpPr>
        <p:spPr>
          <a:xfrm>
            <a:off x="1115736" y="5967192"/>
            <a:ext cx="3934437" cy="369332"/>
          </a:xfrm>
          <a:prstGeom prst="rect">
            <a:avLst/>
          </a:prstGeom>
          <a:noFill/>
        </p:spPr>
        <p:txBody>
          <a:bodyPr wrap="square" rtlCol="0">
            <a:spAutoFit/>
          </a:bodyPr>
          <a:lstStyle/>
          <a:p>
            <a:pPr algn="l"/>
            <a:r>
              <a:rPr lang="en-US" altLang="ko-KR" sz="900" b="0" i="0" u="none" strike="noStrike" baseline="0" dirty="0">
                <a:latin typeface="+mj-lt"/>
              </a:rPr>
              <a:t>Vittorio Giovannetti. (2004) Quantum-Enhanced Measurements:</a:t>
            </a:r>
          </a:p>
          <a:p>
            <a:pPr algn="l"/>
            <a:r>
              <a:rPr lang="en-US" altLang="ko-KR" sz="900" b="0" i="0" u="none" strike="noStrike" baseline="0" dirty="0">
                <a:latin typeface="+mj-lt"/>
              </a:rPr>
              <a:t>Beating the Standard Quantum Limit</a:t>
            </a:r>
            <a:endParaRPr lang="ko-KR" altLang="en-US" sz="900" dirty="0">
              <a:latin typeface="+mj-lt"/>
            </a:endParaRPr>
          </a:p>
        </p:txBody>
      </p:sp>
      <p:sp>
        <p:nvSpPr>
          <p:cNvPr id="10" name="날짜 개체 틀 3">
            <a:extLst>
              <a:ext uri="{FF2B5EF4-FFF2-40B4-BE49-F238E27FC236}">
                <a16:creationId xmlns:a16="http://schemas.microsoft.com/office/drawing/2014/main" id="{A906B813-5AB2-43FE-BE5A-AFC28399CEB3}"/>
              </a:ext>
            </a:extLst>
          </p:cNvPr>
          <p:cNvSpPr>
            <a:spLocks noGrp="1"/>
          </p:cNvSpPr>
          <p:nvPr>
            <p:ph type="dt" sz="half" idx="10"/>
          </p:nvPr>
        </p:nvSpPr>
        <p:spPr>
          <a:xfrm>
            <a:off x="7810150" y="6446838"/>
            <a:ext cx="2993126" cy="365125"/>
          </a:xfrm>
        </p:spPr>
        <p:txBody>
          <a:bodyPr/>
          <a:lstStyle/>
          <a:p>
            <a:r>
              <a:rPr lang="en-US" altLang="ko-KR" b="0" i="0" dirty="0">
                <a:solidFill>
                  <a:schemeClr val="bg1"/>
                </a:solidFill>
                <a:effectLst/>
                <a:latin typeface="Arial" panose="020B0604020202020204" pitchFamily="34" charset="0"/>
              </a:rPr>
              <a:t>Your passion for (AMO-)physics: What are you curious about?</a:t>
            </a:r>
          </a:p>
          <a:p>
            <a:r>
              <a:rPr lang="en-US" altLang="ko-KR" dirty="0">
                <a:solidFill>
                  <a:schemeClr val="bg1"/>
                </a:solidFill>
              </a:rPr>
              <a:t>Junhee Lee </a:t>
            </a:r>
            <a:fld id="{0928AFF6-6AB7-414D-9F63-AFAC896DC2A1}" type="datetime1">
              <a:rPr lang="ko-KR" altLang="en-US" smtClean="0">
                <a:solidFill>
                  <a:schemeClr val="bg1"/>
                </a:solidFill>
              </a:rPr>
              <a:t>2021-06-15</a:t>
            </a:fld>
            <a:endParaRPr lang="en-US" dirty="0">
              <a:solidFill>
                <a:schemeClr val="bg1"/>
              </a:solidFill>
            </a:endParaRPr>
          </a:p>
        </p:txBody>
      </p:sp>
    </p:spTree>
    <p:extLst>
      <p:ext uri="{BB962C8B-B14F-4D97-AF65-F5344CB8AC3E}">
        <p14:creationId xmlns:p14="http://schemas.microsoft.com/office/powerpoint/2010/main" val="2229185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FAF806A-041F-401C-8EF1-04A887AB32E1}"/>
              </a:ext>
            </a:extLst>
          </p:cNvPr>
          <p:cNvSpPr>
            <a:spLocks noGrp="1"/>
          </p:cNvSpPr>
          <p:nvPr>
            <p:ph type="title"/>
          </p:nvPr>
        </p:nvSpPr>
        <p:spPr/>
        <p:txBody>
          <a:bodyPr/>
          <a:lstStyle/>
          <a:p>
            <a:r>
              <a:rPr lang="en-US" altLang="ko-KR" dirty="0"/>
              <a:t>4. Coherent state</a:t>
            </a:r>
            <a:endParaRPr lang="ko-KR" altLang="en-US" dirty="0"/>
          </a:p>
        </p:txBody>
      </p:sp>
      <p:sp>
        <p:nvSpPr>
          <p:cNvPr id="10" name="사각형: 둥근 모서리 9">
            <a:extLst>
              <a:ext uri="{FF2B5EF4-FFF2-40B4-BE49-F238E27FC236}">
                <a16:creationId xmlns:a16="http://schemas.microsoft.com/office/drawing/2014/main" id="{9641378F-CDB2-4000-B69F-EB2CA77EC745}"/>
              </a:ext>
            </a:extLst>
          </p:cNvPr>
          <p:cNvSpPr/>
          <p:nvPr/>
        </p:nvSpPr>
        <p:spPr>
          <a:xfrm>
            <a:off x="1213505" y="2273348"/>
            <a:ext cx="2646225" cy="638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ko-KR" dirty="0"/>
              <a:t>Definition</a:t>
            </a:r>
            <a:endParaRPr lang="ko-KR" altLang="en-US" dirty="0"/>
          </a:p>
        </p:txBody>
      </p:sp>
      <p:sp>
        <p:nvSpPr>
          <p:cNvPr id="3" name="TextBox 2">
            <a:extLst>
              <a:ext uri="{FF2B5EF4-FFF2-40B4-BE49-F238E27FC236}">
                <a16:creationId xmlns:a16="http://schemas.microsoft.com/office/drawing/2014/main" id="{CBA6CF15-BBE5-4054-BAEA-42384AF5E696}"/>
              </a:ext>
            </a:extLst>
          </p:cNvPr>
          <p:cNvSpPr txBox="1"/>
          <p:nvPr/>
        </p:nvSpPr>
        <p:spPr>
          <a:xfrm>
            <a:off x="1213505" y="3207814"/>
            <a:ext cx="4196615" cy="1754326"/>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solidFill>
                  <a:srgbClr val="202122"/>
                </a:solidFill>
                <a:latin typeface="Arial" panose="020B0604020202020204" pitchFamily="34" charset="0"/>
              </a:rPr>
              <a:t>T</a:t>
            </a:r>
            <a:r>
              <a:rPr lang="en-US" altLang="ko-KR" b="0" i="0" dirty="0">
                <a:solidFill>
                  <a:srgbClr val="202122"/>
                </a:solidFill>
                <a:effectLst/>
                <a:latin typeface="Arial" panose="020B0604020202020204" pitchFamily="34" charset="0"/>
              </a:rPr>
              <a:t>he coherent state refers to a super -position of states of the quantized EM field. </a:t>
            </a:r>
          </a:p>
          <a:p>
            <a:endParaRPr lang="en-US" altLang="ko-KR" dirty="0">
              <a:solidFill>
                <a:srgbClr val="202122"/>
              </a:solidFill>
              <a:latin typeface="Arial" panose="020B0604020202020204" pitchFamily="34" charset="0"/>
            </a:endParaRPr>
          </a:p>
          <a:p>
            <a:pPr marL="285750" indent="-285750">
              <a:buFont typeface="Arial" panose="020B0604020202020204" pitchFamily="34" charset="0"/>
              <a:buChar char="•"/>
            </a:pPr>
            <a:r>
              <a:rPr lang="en-US" altLang="ko-KR" b="0" i="0" dirty="0">
                <a:solidFill>
                  <a:srgbClr val="202122"/>
                </a:solidFill>
                <a:effectLst/>
                <a:latin typeface="Arial" panose="020B0604020202020204" pitchFamily="34" charset="0"/>
              </a:rPr>
              <a:t>Often, coherent light is thought of as light emitted by sources in-phase.</a:t>
            </a:r>
            <a:endParaRPr lang="ko-KR" altLang="en-US" dirty="0"/>
          </a:p>
        </p:txBody>
      </p:sp>
      <p:sp>
        <p:nvSpPr>
          <p:cNvPr id="12" name="사각형: 둥근 모서리 11">
            <a:extLst>
              <a:ext uri="{FF2B5EF4-FFF2-40B4-BE49-F238E27FC236}">
                <a16:creationId xmlns:a16="http://schemas.microsoft.com/office/drawing/2014/main" id="{E27B5038-E672-40D1-950E-FE434C445F84}"/>
              </a:ext>
            </a:extLst>
          </p:cNvPr>
          <p:cNvSpPr/>
          <p:nvPr/>
        </p:nvSpPr>
        <p:spPr>
          <a:xfrm>
            <a:off x="6448044" y="2273348"/>
            <a:ext cx="2646225" cy="638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ko-KR" dirty="0"/>
              <a:t>Phase space</a:t>
            </a:r>
            <a:endParaRPr lang="ko-KR" alt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5EBAE74-C129-4F80-B741-46733D59C555}"/>
                  </a:ext>
                </a:extLst>
              </p:cNvPr>
              <p:cNvSpPr txBox="1"/>
              <p:nvPr/>
            </p:nvSpPr>
            <p:spPr>
              <a:xfrm>
                <a:off x="924025" y="5014989"/>
                <a:ext cx="3975234" cy="7768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m:t>
                      </m:r>
                      <m:r>
                        <a:rPr lang="ko-KR" altLang="en-US" b="0" i="1" smtClean="0">
                          <a:latin typeface="Cambria Math" panose="02040503050406030204" pitchFamily="18" charset="0"/>
                        </a:rPr>
                        <m:t>𝛼</m:t>
                      </m:r>
                      <m:r>
                        <a:rPr lang="en-US" altLang="ko-KR" b="0" i="1" smtClean="0">
                          <a:latin typeface="Cambria Math" panose="02040503050406030204" pitchFamily="18" charset="0"/>
                        </a:rPr>
                        <m:t>&gt;</m:t>
                      </m:r>
                      <m:r>
                        <a:rPr lang="en-US" altLang="ko-KR" b="0" i="0" smtClean="0">
                          <a:latin typeface="Cambria Math" panose="02040503050406030204" pitchFamily="18" charset="0"/>
                        </a:rPr>
                        <m:t> =</m:t>
                      </m:r>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𝑒</m:t>
                          </m:r>
                        </m:e>
                        <m:sup>
                          <m:r>
                            <a:rPr lang="en-US" altLang="ko-KR" b="0" i="1" smtClean="0">
                              <a:latin typeface="Cambria Math" panose="02040503050406030204" pitchFamily="18" charset="0"/>
                            </a:rPr>
                            <m:t>− </m:t>
                          </m:r>
                          <m:f>
                            <m:fPr>
                              <m:ctrlPr>
                                <a:rPr lang="en-US" altLang="ko-KR" b="0" i="1" smtClean="0">
                                  <a:latin typeface="Cambria Math" panose="02040503050406030204" pitchFamily="18" charset="0"/>
                                </a:rPr>
                              </m:ctrlPr>
                            </m:fPr>
                            <m:num>
                              <m:r>
                                <a:rPr lang="en-US" altLang="ko-KR" i="1">
                                  <a:latin typeface="Cambria Math" panose="02040503050406030204" pitchFamily="18" charset="0"/>
                                </a:rPr>
                                <m:t>|</m:t>
                              </m:r>
                              <m:r>
                                <a:rPr lang="ko-KR" altLang="en-US" i="1">
                                  <a:latin typeface="Cambria Math" panose="02040503050406030204" pitchFamily="18" charset="0"/>
                                </a:rPr>
                                <m:t>𝛼</m:t>
                              </m:r>
                              <m:sSup>
                                <m:sSupPr>
                                  <m:ctrlPr>
                                    <a:rPr lang="en-US" altLang="ko-KR" i="1">
                                      <a:latin typeface="Cambria Math" panose="02040503050406030204" pitchFamily="18" charset="0"/>
                                    </a:rPr>
                                  </m:ctrlPr>
                                </m:sSupPr>
                                <m:e>
                                  <m:r>
                                    <a:rPr lang="en-US" altLang="ko-KR" i="1">
                                      <a:latin typeface="Cambria Math" panose="02040503050406030204" pitchFamily="18" charset="0"/>
                                    </a:rPr>
                                    <m:t>|</m:t>
                                  </m:r>
                                </m:e>
                                <m:sup>
                                  <m:r>
                                    <a:rPr lang="en-US" altLang="ko-KR" i="1">
                                      <a:latin typeface="Cambria Math" panose="02040503050406030204" pitchFamily="18" charset="0"/>
                                    </a:rPr>
                                    <m:t>2</m:t>
                                  </m:r>
                                </m:sup>
                              </m:sSup>
                            </m:num>
                            <m:den>
                              <m:r>
                                <a:rPr lang="en-US" altLang="ko-KR" b="0" i="1" smtClean="0">
                                  <a:latin typeface="Cambria Math" panose="02040503050406030204" pitchFamily="18" charset="0"/>
                                </a:rPr>
                                <m:t>2</m:t>
                              </m:r>
                            </m:den>
                          </m:f>
                        </m:sup>
                      </m:sSup>
                      <m:nary>
                        <m:naryPr>
                          <m:chr m:val="∑"/>
                          <m:subHide m:val="on"/>
                          <m:supHide m:val="on"/>
                          <m:ctrlPr>
                            <a:rPr lang="en-US" altLang="ko-KR" b="0" i="1" smtClean="0">
                              <a:latin typeface="Cambria Math" panose="02040503050406030204" pitchFamily="18" charset="0"/>
                            </a:rPr>
                          </m:ctrlPr>
                        </m:naryPr>
                        <m:sub/>
                        <m:sup/>
                        <m:e>
                          <m:f>
                            <m:fPr>
                              <m:ctrlPr>
                                <a:rPr lang="en-US" altLang="ko-KR" b="0" i="1" smtClean="0">
                                  <a:latin typeface="Cambria Math" panose="02040503050406030204" pitchFamily="18" charset="0"/>
                                </a:rPr>
                              </m:ctrlPr>
                            </m:fPr>
                            <m:num>
                              <m:sSup>
                                <m:sSupPr>
                                  <m:ctrlPr>
                                    <a:rPr lang="en-US" altLang="ko-KR" b="0" i="1" smtClean="0">
                                      <a:latin typeface="Cambria Math" panose="02040503050406030204" pitchFamily="18" charset="0"/>
                                    </a:rPr>
                                  </m:ctrlPr>
                                </m:sSupPr>
                                <m:e>
                                  <m:r>
                                    <a:rPr lang="ko-KR" altLang="en-US" b="0" i="1" smtClean="0">
                                      <a:latin typeface="Cambria Math" panose="02040503050406030204" pitchFamily="18" charset="0"/>
                                    </a:rPr>
                                    <m:t>𝛼</m:t>
                                  </m:r>
                                </m:e>
                                <m:sup>
                                  <m:r>
                                    <a:rPr lang="en-US" altLang="ko-KR" b="0" i="1" smtClean="0">
                                      <a:latin typeface="Cambria Math" panose="02040503050406030204" pitchFamily="18" charset="0"/>
                                    </a:rPr>
                                    <m:t>𝑛</m:t>
                                  </m:r>
                                </m:sup>
                              </m:sSup>
                            </m:num>
                            <m:den>
                              <m:rad>
                                <m:radPr>
                                  <m:degHide m:val="on"/>
                                  <m:ctrlPr>
                                    <a:rPr lang="en-US" altLang="ko-KR" b="0" i="1" smtClean="0">
                                      <a:latin typeface="Cambria Math" panose="02040503050406030204" pitchFamily="18" charset="0"/>
                                    </a:rPr>
                                  </m:ctrlPr>
                                </m:radPr>
                                <m:deg/>
                                <m:e>
                                  <m:r>
                                    <a:rPr lang="en-US" altLang="ko-KR" b="0" i="1" smtClean="0">
                                      <a:latin typeface="Cambria Math" panose="02040503050406030204" pitchFamily="18" charset="0"/>
                                    </a:rPr>
                                    <m:t>𝑛</m:t>
                                  </m:r>
                                  <m:r>
                                    <a:rPr lang="en-US" altLang="ko-KR" b="0" i="1" smtClean="0">
                                      <a:latin typeface="Cambria Math" panose="02040503050406030204" pitchFamily="18" charset="0"/>
                                    </a:rPr>
                                    <m:t>!</m:t>
                                  </m:r>
                                </m:e>
                              </m:rad>
                            </m:den>
                          </m:f>
                          <m:r>
                            <a:rPr lang="en-US" altLang="ko-KR" i="1">
                              <a:latin typeface="Cambria Math" panose="02040503050406030204" pitchFamily="18" charset="0"/>
                            </a:rPr>
                            <m:t>|</m:t>
                          </m:r>
                          <m:r>
                            <a:rPr lang="en-US" altLang="ko-KR" b="0" i="1" smtClean="0">
                              <a:latin typeface="Cambria Math" panose="02040503050406030204" pitchFamily="18" charset="0"/>
                            </a:rPr>
                            <m:t>𝑛</m:t>
                          </m:r>
                          <m:r>
                            <a:rPr lang="en-US" altLang="ko-KR" i="1">
                              <a:latin typeface="Cambria Math" panose="02040503050406030204" pitchFamily="18" charset="0"/>
                            </a:rPr>
                            <m:t>&gt;</m:t>
                          </m:r>
                        </m:e>
                      </m:nary>
                    </m:oMath>
                  </m:oMathPara>
                </a14:m>
                <a:endParaRPr lang="ko-KR" altLang="en-US" dirty="0"/>
              </a:p>
            </p:txBody>
          </p:sp>
        </mc:Choice>
        <mc:Fallback xmlns="">
          <p:sp>
            <p:nvSpPr>
              <p:cNvPr id="6" name="TextBox 5">
                <a:extLst>
                  <a:ext uri="{FF2B5EF4-FFF2-40B4-BE49-F238E27FC236}">
                    <a16:creationId xmlns:a16="http://schemas.microsoft.com/office/drawing/2014/main" id="{75EBAE74-C129-4F80-B741-46733D59C555}"/>
                  </a:ext>
                </a:extLst>
              </p:cNvPr>
              <p:cNvSpPr txBox="1">
                <a:spLocks noRot="1" noChangeAspect="1" noMove="1" noResize="1" noEditPoints="1" noAdjustHandles="1" noChangeArrowheads="1" noChangeShapeType="1" noTextEdit="1"/>
              </p:cNvSpPr>
              <p:nvPr/>
            </p:nvSpPr>
            <p:spPr>
              <a:xfrm>
                <a:off x="924025" y="5014989"/>
                <a:ext cx="3975234" cy="776816"/>
              </a:xfrm>
              <a:prstGeom prst="rect">
                <a:avLst/>
              </a:prstGeom>
              <a:blipFill>
                <a:blip r:embed="rId2"/>
                <a:stretch>
                  <a:fillRect/>
                </a:stretch>
              </a:blipFill>
            </p:spPr>
            <p:txBody>
              <a:bodyPr/>
              <a:lstStyle/>
              <a:p>
                <a:r>
                  <a:rPr lang="ko-KR" altLang="en-US">
                    <a:noFill/>
                  </a:rPr>
                  <a:t> </a:t>
                </a:r>
              </a:p>
            </p:txBody>
          </p:sp>
        </mc:Fallback>
      </mc:AlternateContent>
      <p:pic>
        <p:nvPicPr>
          <p:cNvPr id="14" name="그림 13" descr="텍스트, 시계이(가) 표시된 사진&#10;&#10;자동 생성된 설명">
            <a:extLst>
              <a:ext uri="{FF2B5EF4-FFF2-40B4-BE49-F238E27FC236}">
                <a16:creationId xmlns:a16="http://schemas.microsoft.com/office/drawing/2014/main" id="{B310BF91-CD09-48A4-870F-084E0457F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044" y="3140437"/>
            <a:ext cx="3478031" cy="2782425"/>
          </a:xfrm>
          <a:prstGeom prst="rect">
            <a:avLst/>
          </a:prstGeom>
        </p:spPr>
      </p:pic>
      <p:sp>
        <p:nvSpPr>
          <p:cNvPr id="15" name="TextBox 14">
            <a:extLst>
              <a:ext uri="{FF2B5EF4-FFF2-40B4-BE49-F238E27FC236}">
                <a16:creationId xmlns:a16="http://schemas.microsoft.com/office/drawing/2014/main" id="{730E25C6-0F55-4195-9705-0B7B8E57E0B9}"/>
              </a:ext>
            </a:extLst>
          </p:cNvPr>
          <p:cNvSpPr txBox="1"/>
          <p:nvPr/>
        </p:nvSpPr>
        <p:spPr>
          <a:xfrm>
            <a:off x="6448044" y="6000184"/>
            <a:ext cx="4532386" cy="369332"/>
          </a:xfrm>
          <a:prstGeom prst="rect">
            <a:avLst/>
          </a:prstGeom>
          <a:noFill/>
        </p:spPr>
        <p:txBody>
          <a:bodyPr wrap="square" rtlCol="0">
            <a:spAutoFit/>
          </a:bodyPr>
          <a:lstStyle/>
          <a:p>
            <a:pPr algn="l"/>
            <a:r>
              <a:rPr lang="en-US" altLang="ko-KR" sz="900" b="0" i="0" u="none" strike="noStrike" baseline="0" dirty="0">
                <a:latin typeface="+mj-lt"/>
              </a:rPr>
              <a:t>(Left</a:t>
            </a:r>
            <a:r>
              <a:rPr lang="en-US" altLang="ko-KR" sz="900" dirty="0">
                <a:latin typeface="+mj-lt"/>
              </a:rPr>
              <a:t>) https://physik.uni-paderborn.de/en/silberhorn/forschung/quantum-networking/continuous-variables</a:t>
            </a:r>
            <a:endParaRPr lang="ko-KR" altLang="en-US" sz="900" dirty="0">
              <a:latin typeface="+mj-lt"/>
            </a:endParaRPr>
          </a:p>
        </p:txBody>
      </p:sp>
      <p:sp>
        <p:nvSpPr>
          <p:cNvPr id="11" name="날짜 개체 틀 3">
            <a:extLst>
              <a:ext uri="{FF2B5EF4-FFF2-40B4-BE49-F238E27FC236}">
                <a16:creationId xmlns:a16="http://schemas.microsoft.com/office/drawing/2014/main" id="{627C7ACA-E43C-4886-B7E9-4FD19F954DCD}"/>
              </a:ext>
            </a:extLst>
          </p:cNvPr>
          <p:cNvSpPr>
            <a:spLocks noGrp="1"/>
          </p:cNvSpPr>
          <p:nvPr>
            <p:ph type="dt" sz="half" idx="10"/>
          </p:nvPr>
        </p:nvSpPr>
        <p:spPr>
          <a:xfrm>
            <a:off x="7810150" y="6446838"/>
            <a:ext cx="2993126" cy="365125"/>
          </a:xfrm>
        </p:spPr>
        <p:txBody>
          <a:bodyPr/>
          <a:lstStyle/>
          <a:p>
            <a:r>
              <a:rPr lang="en-US" altLang="ko-KR" b="0" i="0" dirty="0">
                <a:solidFill>
                  <a:schemeClr val="bg1"/>
                </a:solidFill>
                <a:effectLst/>
                <a:latin typeface="Arial" panose="020B0604020202020204" pitchFamily="34" charset="0"/>
              </a:rPr>
              <a:t>Your passion for (AMO-)physics: What are you curious about?</a:t>
            </a:r>
          </a:p>
          <a:p>
            <a:r>
              <a:rPr lang="en-US" altLang="ko-KR" dirty="0">
                <a:solidFill>
                  <a:schemeClr val="bg1"/>
                </a:solidFill>
              </a:rPr>
              <a:t>Junhee Lee </a:t>
            </a:r>
            <a:fld id="{0928AFF6-6AB7-414D-9F63-AFAC896DC2A1}" type="datetime1">
              <a:rPr lang="ko-KR" altLang="en-US" smtClean="0">
                <a:solidFill>
                  <a:schemeClr val="bg1"/>
                </a:solidFill>
              </a:rPr>
              <a:t>2021-06-15</a:t>
            </a:fld>
            <a:endParaRPr lang="en-US" dirty="0">
              <a:solidFill>
                <a:schemeClr val="bg1"/>
              </a:solidFill>
            </a:endParaRPr>
          </a:p>
        </p:txBody>
      </p:sp>
    </p:spTree>
    <p:extLst>
      <p:ext uri="{BB962C8B-B14F-4D97-AF65-F5344CB8AC3E}">
        <p14:creationId xmlns:p14="http://schemas.microsoft.com/office/powerpoint/2010/main" val="3613076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FAF806A-041F-401C-8EF1-04A887AB32E1}"/>
              </a:ext>
            </a:extLst>
          </p:cNvPr>
          <p:cNvSpPr>
            <a:spLocks noGrp="1"/>
          </p:cNvSpPr>
          <p:nvPr>
            <p:ph type="title"/>
          </p:nvPr>
        </p:nvSpPr>
        <p:spPr/>
        <p:txBody>
          <a:bodyPr/>
          <a:lstStyle/>
          <a:p>
            <a:r>
              <a:rPr lang="en-US" altLang="ko-KR" dirty="0"/>
              <a:t>4. Squeezed state</a:t>
            </a:r>
            <a:endParaRPr lang="ko-KR" altLang="en-US" dirty="0"/>
          </a:p>
        </p:txBody>
      </p:sp>
      <p:pic>
        <p:nvPicPr>
          <p:cNvPr id="4" name="그림 3">
            <a:extLst>
              <a:ext uri="{FF2B5EF4-FFF2-40B4-BE49-F238E27FC236}">
                <a16:creationId xmlns:a16="http://schemas.microsoft.com/office/drawing/2014/main" id="{56A2102A-772B-49E0-AD2D-27AB6D6057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7480" y="3994143"/>
            <a:ext cx="3305797" cy="2252996"/>
          </a:xfrm>
          <a:prstGeom prst="rect">
            <a:avLst/>
          </a:prstGeom>
        </p:spPr>
      </p:pic>
      <p:pic>
        <p:nvPicPr>
          <p:cNvPr id="8" name="그림 7">
            <a:extLst>
              <a:ext uri="{FF2B5EF4-FFF2-40B4-BE49-F238E27FC236}">
                <a16:creationId xmlns:a16="http://schemas.microsoft.com/office/drawing/2014/main" id="{04229396-4512-4316-8303-DD7CDD9C8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7565" y="1988190"/>
            <a:ext cx="4053286" cy="2478966"/>
          </a:xfrm>
          <a:prstGeom prst="rect">
            <a:avLst/>
          </a:prstGeom>
        </p:spPr>
      </p:pic>
      <p:sp>
        <p:nvSpPr>
          <p:cNvPr id="11" name="TextBox 10">
            <a:extLst>
              <a:ext uri="{FF2B5EF4-FFF2-40B4-BE49-F238E27FC236}">
                <a16:creationId xmlns:a16="http://schemas.microsoft.com/office/drawing/2014/main" id="{D2E9E4C5-1A96-42A2-AF4F-4B76FC02AF1C}"/>
              </a:ext>
            </a:extLst>
          </p:cNvPr>
          <p:cNvSpPr txBox="1"/>
          <p:nvPr/>
        </p:nvSpPr>
        <p:spPr>
          <a:xfrm>
            <a:off x="8190451" y="6078539"/>
            <a:ext cx="4001549" cy="369332"/>
          </a:xfrm>
          <a:prstGeom prst="rect">
            <a:avLst/>
          </a:prstGeom>
          <a:noFill/>
        </p:spPr>
        <p:txBody>
          <a:bodyPr wrap="square" rtlCol="0">
            <a:spAutoFit/>
          </a:bodyPr>
          <a:lstStyle/>
          <a:p>
            <a:pPr algn="l"/>
            <a:r>
              <a:rPr lang="en-US" altLang="ko-KR" sz="900" b="0" i="0" u="none" strike="noStrike" baseline="0" dirty="0">
                <a:latin typeface="+mj-lt"/>
              </a:rPr>
              <a:t>(</a:t>
            </a:r>
            <a:r>
              <a:rPr lang="en-US" altLang="ko-KR" sz="900" dirty="0">
                <a:latin typeface="+mj-lt"/>
              </a:rPr>
              <a:t>For middle &amp; right) </a:t>
            </a:r>
            <a:r>
              <a:rPr lang="en-US" altLang="ko-KR" sz="900" b="0" i="0" u="none" strike="noStrike" baseline="0" dirty="0" err="1">
                <a:latin typeface="+mj-lt"/>
              </a:rPr>
              <a:t>R.Schnabel</a:t>
            </a:r>
            <a:r>
              <a:rPr lang="en-US" altLang="ko-KR" sz="900" b="0" i="0" u="none" strike="noStrike" baseline="0" dirty="0">
                <a:latin typeface="+mj-lt"/>
              </a:rPr>
              <a:t> (2017) Squeezed states of light</a:t>
            </a:r>
          </a:p>
          <a:p>
            <a:pPr algn="l"/>
            <a:r>
              <a:rPr lang="en-US" altLang="ko-KR" sz="900" b="0" i="0" u="none" strike="noStrike" baseline="0" dirty="0">
                <a:latin typeface="+mj-lt"/>
              </a:rPr>
              <a:t>and their applications in laser interferometers</a:t>
            </a:r>
            <a:endParaRPr lang="ko-KR" altLang="en-US" sz="900" dirty="0">
              <a:latin typeface="+mj-lt"/>
            </a:endParaRPr>
          </a:p>
        </p:txBody>
      </p:sp>
      <p:pic>
        <p:nvPicPr>
          <p:cNvPr id="10" name="그림 9" descr="텍스트, 시계이(가) 표시된 사진&#10;&#10;자동 생성된 설명">
            <a:extLst>
              <a:ext uri="{FF2B5EF4-FFF2-40B4-BE49-F238E27FC236}">
                <a16:creationId xmlns:a16="http://schemas.microsoft.com/office/drawing/2014/main" id="{47EFEB5B-1037-4BFE-A766-914C7E21A1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3790" y="2328687"/>
            <a:ext cx="3449444" cy="2791954"/>
          </a:xfrm>
          <a:prstGeom prst="rect">
            <a:avLst/>
          </a:prstGeom>
        </p:spPr>
      </p:pic>
      <p:sp>
        <p:nvSpPr>
          <p:cNvPr id="14" name="TextBox 13">
            <a:extLst>
              <a:ext uri="{FF2B5EF4-FFF2-40B4-BE49-F238E27FC236}">
                <a16:creationId xmlns:a16="http://schemas.microsoft.com/office/drawing/2014/main" id="{6CB61A56-40A0-4434-B4C4-AD9C1C23227E}"/>
              </a:ext>
            </a:extLst>
          </p:cNvPr>
          <p:cNvSpPr txBox="1"/>
          <p:nvPr/>
        </p:nvSpPr>
        <p:spPr>
          <a:xfrm>
            <a:off x="1156145" y="5241141"/>
            <a:ext cx="4532386" cy="369332"/>
          </a:xfrm>
          <a:prstGeom prst="rect">
            <a:avLst/>
          </a:prstGeom>
          <a:noFill/>
        </p:spPr>
        <p:txBody>
          <a:bodyPr wrap="square" rtlCol="0">
            <a:spAutoFit/>
          </a:bodyPr>
          <a:lstStyle/>
          <a:p>
            <a:pPr algn="l"/>
            <a:r>
              <a:rPr lang="en-US" altLang="ko-KR" sz="900" b="0" i="0" u="none" strike="noStrike" baseline="0" dirty="0">
                <a:latin typeface="+mj-lt"/>
              </a:rPr>
              <a:t>(Left</a:t>
            </a:r>
            <a:r>
              <a:rPr lang="en-US" altLang="ko-KR" sz="900" dirty="0">
                <a:latin typeface="+mj-lt"/>
              </a:rPr>
              <a:t>) https://physik.uni-paderborn.de/en/silberhorn/forschung/quantum-networking/continuous-variables</a:t>
            </a:r>
            <a:endParaRPr lang="ko-KR" altLang="en-US" sz="900" dirty="0">
              <a:latin typeface="+mj-lt"/>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09B635C-0487-4577-9A6D-7F43C325FFFC}"/>
                  </a:ext>
                </a:extLst>
              </p:cNvPr>
              <p:cNvSpPr txBox="1"/>
              <p:nvPr/>
            </p:nvSpPr>
            <p:spPr>
              <a:xfrm>
                <a:off x="3508355" y="4198600"/>
                <a:ext cx="4949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m:t>
                          </m:r>
                          <m:r>
                            <a:rPr lang="en-US" altLang="ko-KR" b="0" i="1" smtClean="0">
                              <a:latin typeface="Cambria Math" panose="02040503050406030204" pitchFamily="18" charset="0"/>
                            </a:rPr>
                            <m:t>𝑒</m:t>
                          </m:r>
                        </m:e>
                        <m:sup>
                          <m:r>
                            <a:rPr lang="en-US" altLang="ko-KR" b="0" i="1" smtClean="0">
                              <a:latin typeface="Cambria Math" panose="02040503050406030204" pitchFamily="18" charset="0"/>
                            </a:rPr>
                            <m:t>−</m:t>
                          </m:r>
                          <m:r>
                            <a:rPr lang="ko-KR" altLang="en-US" b="0" i="1" smtClean="0">
                              <a:latin typeface="Cambria Math" panose="02040503050406030204" pitchFamily="18" charset="0"/>
                            </a:rPr>
                            <m:t>𝛾</m:t>
                          </m:r>
                        </m:sup>
                      </m:sSup>
                    </m:oMath>
                  </m:oMathPara>
                </a14:m>
                <a:endParaRPr lang="ko-KR" altLang="en-US" dirty="0"/>
              </a:p>
            </p:txBody>
          </p:sp>
        </mc:Choice>
        <mc:Fallback xmlns="">
          <p:sp>
            <p:nvSpPr>
              <p:cNvPr id="3" name="TextBox 2">
                <a:extLst>
                  <a:ext uri="{FF2B5EF4-FFF2-40B4-BE49-F238E27FC236}">
                    <a16:creationId xmlns:a16="http://schemas.microsoft.com/office/drawing/2014/main" id="{B09B635C-0487-4577-9A6D-7F43C325FFFC}"/>
                  </a:ext>
                </a:extLst>
              </p:cNvPr>
              <p:cNvSpPr txBox="1">
                <a:spLocks noRot="1" noChangeAspect="1" noMove="1" noResize="1" noEditPoints="1" noAdjustHandles="1" noChangeArrowheads="1" noChangeShapeType="1" noTextEdit="1"/>
              </p:cNvSpPr>
              <p:nvPr/>
            </p:nvSpPr>
            <p:spPr>
              <a:xfrm>
                <a:off x="3508355" y="4198600"/>
                <a:ext cx="494950" cy="369332"/>
              </a:xfrm>
              <a:prstGeom prst="rect">
                <a:avLst/>
              </a:prstGeom>
              <a:blipFill>
                <a:blip r:embed="rId5"/>
                <a:stretch>
                  <a:fillRect r="-3456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8F80561-DDB0-4DFE-9E9A-CE5F4D47E0D7}"/>
                  </a:ext>
                </a:extLst>
              </p:cNvPr>
              <p:cNvSpPr txBox="1"/>
              <p:nvPr/>
            </p:nvSpPr>
            <p:spPr>
              <a:xfrm>
                <a:off x="3661425" y="3119918"/>
                <a:ext cx="4949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m:t>
                          </m:r>
                          <m:r>
                            <a:rPr lang="en-US" altLang="ko-KR" b="0" i="1" smtClean="0">
                              <a:latin typeface="Cambria Math" panose="02040503050406030204" pitchFamily="18" charset="0"/>
                            </a:rPr>
                            <m:t>𝑒</m:t>
                          </m:r>
                        </m:e>
                        <m:sup>
                          <m:r>
                            <a:rPr lang="en-US" altLang="ko-KR" b="0" i="1" smtClean="0">
                              <a:latin typeface="Cambria Math" panose="02040503050406030204" pitchFamily="18" charset="0"/>
                            </a:rPr>
                            <m:t>+</m:t>
                          </m:r>
                          <m:r>
                            <a:rPr lang="ko-KR" altLang="en-US" b="0" i="1" smtClean="0">
                              <a:latin typeface="Cambria Math" panose="02040503050406030204" pitchFamily="18" charset="0"/>
                            </a:rPr>
                            <m:t>𝛾</m:t>
                          </m:r>
                        </m:sup>
                      </m:sSup>
                    </m:oMath>
                  </m:oMathPara>
                </a14:m>
                <a:endParaRPr lang="ko-KR" altLang="en-US" dirty="0"/>
              </a:p>
            </p:txBody>
          </p:sp>
        </mc:Choice>
        <mc:Fallback xmlns="">
          <p:sp>
            <p:nvSpPr>
              <p:cNvPr id="13" name="TextBox 12">
                <a:extLst>
                  <a:ext uri="{FF2B5EF4-FFF2-40B4-BE49-F238E27FC236}">
                    <a16:creationId xmlns:a16="http://schemas.microsoft.com/office/drawing/2014/main" id="{C8F80561-DDB0-4DFE-9E9A-CE5F4D47E0D7}"/>
                  </a:ext>
                </a:extLst>
              </p:cNvPr>
              <p:cNvSpPr txBox="1">
                <a:spLocks noRot="1" noChangeAspect="1" noMove="1" noResize="1" noEditPoints="1" noAdjustHandles="1" noChangeArrowheads="1" noChangeShapeType="1" noTextEdit="1"/>
              </p:cNvSpPr>
              <p:nvPr/>
            </p:nvSpPr>
            <p:spPr>
              <a:xfrm>
                <a:off x="3661425" y="3119918"/>
                <a:ext cx="494950" cy="369332"/>
              </a:xfrm>
              <a:prstGeom prst="rect">
                <a:avLst/>
              </a:prstGeom>
              <a:blipFill>
                <a:blip r:embed="rId6"/>
                <a:stretch>
                  <a:fillRect r="-34568"/>
                </a:stretch>
              </a:blipFill>
            </p:spPr>
            <p:txBody>
              <a:bodyPr/>
              <a:lstStyle/>
              <a:p>
                <a:r>
                  <a:rPr lang="ko-KR" altLang="en-US">
                    <a:noFill/>
                  </a:rPr>
                  <a:t> </a:t>
                </a:r>
              </a:p>
            </p:txBody>
          </p:sp>
        </mc:Fallback>
      </mc:AlternateContent>
      <p:cxnSp>
        <p:nvCxnSpPr>
          <p:cNvPr id="9" name="직선 화살표 연결선 8">
            <a:extLst>
              <a:ext uri="{FF2B5EF4-FFF2-40B4-BE49-F238E27FC236}">
                <a16:creationId xmlns:a16="http://schemas.microsoft.com/office/drawing/2014/main" id="{3A5E248F-1589-402C-9E20-A30836B47A18}"/>
              </a:ext>
            </a:extLst>
          </p:cNvPr>
          <p:cNvCxnSpPr/>
          <p:nvPr/>
        </p:nvCxnSpPr>
        <p:spPr>
          <a:xfrm>
            <a:off x="6551802" y="2919369"/>
            <a:ext cx="0" cy="56988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B45A800-2C3F-410D-9557-7B8D097E132B}"/>
                  </a:ext>
                </a:extLst>
              </p:cNvPr>
              <p:cNvSpPr txBox="1"/>
              <p:nvPr/>
            </p:nvSpPr>
            <p:spPr>
              <a:xfrm>
                <a:off x="6442745" y="2541864"/>
                <a:ext cx="36072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ko-KR" altLang="en-US" i="1" smtClean="0">
                              <a:latin typeface="Cambria Math" panose="02040503050406030204" pitchFamily="18" charset="0"/>
                            </a:rPr>
                          </m:ctrlPr>
                        </m:radPr>
                        <m:deg/>
                        <m:e>
                          <m:r>
                            <a:rPr lang="en-US" altLang="ko-KR" b="0" i="1" smtClean="0">
                              <a:latin typeface="Cambria Math" panose="02040503050406030204" pitchFamily="18" charset="0"/>
                            </a:rPr>
                            <m:t>𝑁</m:t>
                          </m:r>
                        </m:e>
                      </m:rad>
                    </m:oMath>
                  </m:oMathPara>
                </a14:m>
                <a:endParaRPr lang="ko-KR" altLang="en-US" dirty="0"/>
              </a:p>
            </p:txBody>
          </p:sp>
        </mc:Choice>
        <mc:Fallback xmlns="">
          <p:sp>
            <p:nvSpPr>
              <p:cNvPr id="15" name="TextBox 14">
                <a:extLst>
                  <a:ext uri="{FF2B5EF4-FFF2-40B4-BE49-F238E27FC236}">
                    <a16:creationId xmlns:a16="http://schemas.microsoft.com/office/drawing/2014/main" id="{2B45A800-2C3F-410D-9557-7B8D097E132B}"/>
                  </a:ext>
                </a:extLst>
              </p:cNvPr>
              <p:cNvSpPr txBox="1">
                <a:spLocks noRot="1" noChangeAspect="1" noMove="1" noResize="1" noEditPoints="1" noAdjustHandles="1" noChangeArrowheads="1" noChangeShapeType="1" noTextEdit="1"/>
              </p:cNvSpPr>
              <p:nvPr/>
            </p:nvSpPr>
            <p:spPr>
              <a:xfrm>
                <a:off x="6442745" y="2541864"/>
                <a:ext cx="360727" cy="400110"/>
              </a:xfrm>
              <a:prstGeom prst="rect">
                <a:avLst/>
              </a:prstGeom>
              <a:blipFill>
                <a:blip r:embed="rId7"/>
                <a:stretch>
                  <a:fillRect r="-37288"/>
                </a:stretch>
              </a:blipFill>
            </p:spPr>
            <p:txBody>
              <a:bodyPr/>
              <a:lstStyle/>
              <a:p>
                <a:r>
                  <a:rPr lang="ko-KR" altLang="en-US">
                    <a:noFill/>
                  </a:rPr>
                  <a:t> </a:t>
                </a:r>
              </a:p>
            </p:txBody>
          </p:sp>
        </mc:Fallback>
      </mc:AlternateContent>
      <p:cxnSp>
        <p:nvCxnSpPr>
          <p:cNvPr id="16" name="직선 화살표 연결선 15">
            <a:extLst>
              <a:ext uri="{FF2B5EF4-FFF2-40B4-BE49-F238E27FC236}">
                <a16:creationId xmlns:a16="http://schemas.microsoft.com/office/drawing/2014/main" id="{53D9FE75-817D-458B-A277-6385721A046B}"/>
              </a:ext>
            </a:extLst>
          </p:cNvPr>
          <p:cNvCxnSpPr>
            <a:cxnSpLocks/>
          </p:cNvCxnSpPr>
          <p:nvPr/>
        </p:nvCxnSpPr>
        <p:spPr>
          <a:xfrm>
            <a:off x="8358231" y="3119918"/>
            <a:ext cx="0" cy="30908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0C13985-E287-4CE4-91F2-EDA622B83815}"/>
                  </a:ext>
                </a:extLst>
              </p:cNvPr>
              <p:cNvSpPr txBox="1"/>
              <p:nvPr/>
            </p:nvSpPr>
            <p:spPr>
              <a:xfrm>
                <a:off x="8298110" y="2665696"/>
                <a:ext cx="36072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a:latin typeface="Cambria Math" panose="02040503050406030204" pitchFamily="18" charset="0"/>
                            </a:rPr>
                          </m:ctrlPr>
                        </m:sSupPr>
                        <m:e>
                          <m:r>
                            <a:rPr lang="en-US" altLang="ko-KR" i="1">
                              <a:latin typeface="Cambria Math" panose="02040503050406030204" pitchFamily="18" charset="0"/>
                            </a:rPr>
                            <m:t>~</m:t>
                          </m:r>
                          <m:r>
                            <a:rPr lang="en-US" altLang="ko-KR" i="1">
                              <a:latin typeface="Cambria Math" panose="02040503050406030204" pitchFamily="18" charset="0"/>
                            </a:rPr>
                            <m:t>𝑒</m:t>
                          </m:r>
                        </m:e>
                        <m:sup>
                          <m:r>
                            <a:rPr lang="en-US" altLang="ko-KR" i="1">
                              <a:latin typeface="Cambria Math" panose="02040503050406030204" pitchFamily="18" charset="0"/>
                            </a:rPr>
                            <m:t>−</m:t>
                          </m:r>
                          <m:r>
                            <a:rPr lang="ko-KR" altLang="en-US" i="1">
                              <a:latin typeface="Cambria Math" panose="02040503050406030204" pitchFamily="18" charset="0"/>
                            </a:rPr>
                            <m:t>𝛾</m:t>
                          </m:r>
                        </m:sup>
                      </m:sSup>
                      <m:rad>
                        <m:radPr>
                          <m:degHide m:val="on"/>
                          <m:ctrlPr>
                            <a:rPr lang="ko-KR" altLang="en-US" i="1" smtClean="0">
                              <a:latin typeface="Cambria Math" panose="02040503050406030204" pitchFamily="18" charset="0"/>
                            </a:rPr>
                          </m:ctrlPr>
                        </m:radPr>
                        <m:deg/>
                        <m:e>
                          <m:r>
                            <a:rPr lang="en-US" altLang="ko-KR" b="0" i="1" smtClean="0">
                              <a:latin typeface="Cambria Math" panose="02040503050406030204" pitchFamily="18" charset="0"/>
                            </a:rPr>
                            <m:t>𝑁</m:t>
                          </m:r>
                        </m:e>
                      </m:rad>
                    </m:oMath>
                  </m:oMathPara>
                </a14:m>
                <a:endParaRPr lang="ko-KR" altLang="en-US" dirty="0"/>
              </a:p>
            </p:txBody>
          </p:sp>
        </mc:Choice>
        <mc:Fallback xmlns="">
          <p:sp>
            <p:nvSpPr>
              <p:cNvPr id="17" name="TextBox 16">
                <a:extLst>
                  <a:ext uri="{FF2B5EF4-FFF2-40B4-BE49-F238E27FC236}">
                    <a16:creationId xmlns:a16="http://schemas.microsoft.com/office/drawing/2014/main" id="{40C13985-E287-4CE4-91F2-EDA622B83815}"/>
                  </a:ext>
                </a:extLst>
              </p:cNvPr>
              <p:cNvSpPr txBox="1">
                <a:spLocks noRot="1" noChangeAspect="1" noMove="1" noResize="1" noEditPoints="1" noAdjustHandles="1" noChangeArrowheads="1" noChangeShapeType="1" noTextEdit="1"/>
              </p:cNvSpPr>
              <p:nvPr/>
            </p:nvSpPr>
            <p:spPr>
              <a:xfrm>
                <a:off x="8298110" y="2665696"/>
                <a:ext cx="360727" cy="400110"/>
              </a:xfrm>
              <a:prstGeom prst="rect">
                <a:avLst/>
              </a:prstGeom>
              <a:blipFill>
                <a:blip r:embed="rId8"/>
                <a:stretch>
                  <a:fillRect r="-184746"/>
                </a:stretch>
              </a:blipFill>
            </p:spPr>
            <p:txBody>
              <a:bodyPr/>
              <a:lstStyle/>
              <a:p>
                <a:r>
                  <a:rPr lang="ko-KR" altLang="en-US">
                    <a:noFill/>
                  </a:rPr>
                  <a:t> </a:t>
                </a:r>
              </a:p>
            </p:txBody>
          </p:sp>
        </mc:Fallback>
      </mc:AlternateContent>
      <p:sp>
        <p:nvSpPr>
          <p:cNvPr id="21" name="날짜 개체 틀 3">
            <a:extLst>
              <a:ext uri="{FF2B5EF4-FFF2-40B4-BE49-F238E27FC236}">
                <a16:creationId xmlns:a16="http://schemas.microsoft.com/office/drawing/2014/main" id="{DE051A2D-FDA8-4F3F-8FD6-FD4FF044944B}"/>
              </a:ext>
            </a:extLst>
          </p:cNvPr>
          <p:cNvSpPr>
            <a:spLocks noGrp="1"/>
          </p:cNvSpPr>
          <p:nvPr>
            <p:ph type="dt" sz="half" idx="10"/>
          </p:nvPr>
        </p:nvSpPr>
        <p:spPr>
          <a:xfrm>
            <a:off x="7810150" y="6446838"/>
            <a:ext cx="2993126" cy="365125"/>
          </a:xfrm>
        </p:spPr>
        <p:txBody>
          <a:bodyPr/>
          <a:lstStyle/>
          <a:p>
            <a:r>
              <a:rPr lang="en-US" altLang="ko-KR" b="0" i="0" dirty="0">
                <a:solidFill>
                  <a:schemeClr val="bg1"/>
                </a:solidFill>
                <a:effectLst/>
                <a:latin typeface="Arial" panose="020B0604020202020204" pitchFamily="34" charset="0"/>
              </a:rPr>
              <a:t>Your passion for (AMO-)physics: What are you curious about?</a:t>
            </a:r>
          </a:p>
          <a:p>
            <a:r>
              <a:rPr lang="en-US" altLang="ko-KR" dirty="0">
                <a:solidFill>
                  <a:schemeClr val="bg1"/>
                </a:solidFill>
              </a:rPr>
              <a:t>Junhee Lee </a:t>
            </a:r>
            <a:fld id="{0928AFF6-6AB7-414D-9F63-AFAC896DC2A1}" type="datetime1">
              <a:rPr lang="ko-KR" altLang="en-US" smtClean="0">
                <a:solidFill>
                  <a:schemeClr val="bg1"/>
                </a:solidFill>
              </a:rPr>
              <a:t>2021-06-15</a:t>
            </a:fld>
            <a:endParaRPr lang="en-US" dirty="0">
              <a:solidFill>
                <a:schemeClr val="bg1"/>
              </a:solidFill>
            </a:endParaRPr>
          </a:p>
        </p:txBody>
      </p:sp>
    </p:spTree>
    <p:extLst>
      <p:ext uri="{BB962C8B-B14F-4D97-AF65-F5344CB8AC3E}">
        <p14:creationId xmlns:p14="http://schemas.microsoft.com/office/powerpoint/2010/main" val="2961783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867B877-3D40-4956-B920-262202590D13}"/>
              </a:ext>
            </a:extLst>
          </p:cNvPr>
          <p:cNvSpPr>
            <a:spLocks noGrp="1"/>
          </p:cNvSpPr>
          <p:nvPr>
            <p:ph type="title"/>
          </p:nvPr>
        </p:nvSpPr>
        <p:spPr>
          <a:xfrm>
            <a:off x="1097280" y="286603"/>
            <a:ext cx="10058400" cy="1450757"/>
          </a:xfrm>
        </p:spPr>
        <p:txBody>
          <a:bodyPr anchor="b">
            <a:normAutofit/>
          </a:bodyPr>
          <a:lstStyle/>
          <a:p>
            <a:r>
              <a:rPr lang="en-US" altLang="ko-KR" dirty="0"/>
              <a:t>4.Generation of Squeezed States </a:t>
            </a:r>
            <a:endParaRPr lang="ko-KR" altLang="en-US" dirty="0"/>
          </a:p>
        </p:txBody>
      </p:sp>
      <p:pic>
        <p:nvPicPr>
          <p:cNvPr id="23" name="내용 개체 틀 22">
            <a:extLst>
              <a:ext uri="{FF2B5EF4-FFF2-40B4-BE49-F238E27FC236}">
                <a16:creationId xmlns:a16="http://schemas.microsoft.com/office/drawing/2014/main" id="{C67F48AE-526F-4EA2-8C4C-1B03B36FA88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80097" y="2120900"/>
            <a:ext cx="4195960" cy="4059591"/>
          </a:xfrm>
          <a:noFill/>
        </p:spPr>
      </p:pic>
      <mc:AlternateContent xmlns:mc="http://schemas.openxmlformats.org/markup-compatibility/2006" xmlns:a14="http://schemas.microsoft.com/office/drawing/2010/main">
        <mc:Choice Requires="a14">
          <p:sp>
            <p:nvSpPr>
              <p:cNvPr id="28" name="Content Placeholder 3">
                <a:extLst>
                  <a:ext uri="{FF2B5EF4-FFF2-40B4-BE49-F238E27FC236}">
                    <a16:creationId xmlns:a16="http://schemas.microsoft.com/office/drawing/2014/main" id="{4D04A5A8-5B7B-4444-ACF7-9B2E8E48472C}"/>
                  </a:ext>
                </a:extLst>
              </p:cNvPr>
              <p:cNvSpPr>
                <a:spLocks noGrp="1"/>
              </p:cNvSpPr>
              <p:nvPr>
                <p:ph sz="half" idx="2"/>
              </p:nvPr>
            </p:nvSpPr>
            <p:spPr>
              <a:xfrm>
                <a:off x="6515944" y="2120900"/>
                <a:ext cx="4639736" cy="3748194"/>
              </a:xfrm>
            </p:spPr>
            <p:txBody>
              <a:bodyPr>
                <a:normAutofit/>
              </a:bodyPr>
              <a:lstStyle/>
              <a:p>
                <a14:m>
                  <m:oMath xmlns:m="http://schemas.openxmlformats.org/officeDocument/2006/math">
                    <m:sSup>
                      <m:sSupPr>
                        <m:ctrlPr>
                          <a:rPr lang="en-US" altLang="ko-KR" sz="2400" b="0" i="1" smtClean="0">
                            <a:latin typeface="Cambria Math" panose="02040503050406030204" pitchFamily="18" charset="0"/>
                          </a:rPr>
                        </m:ctrlPr>
                      </m:sSupPr>
                      <m:e>
                        <m:r>
                          <a:rPr lang="en-US" altLang="ko-KR" sz="2400" b="0" i="1" smtClean="0">
                            <a:latin typeface="Cambria Math" panose="02040503050406030204" pitchFamily="18" charset="0"/>
                          </a:rPr>
                          <m:t>1.  </m:t>
                        </m:r>
                        <m:r>
                          <a:rPr lang="ko-KR" altLang="en-US" sz="2400" b="0" i="1" smtClean="0">
                            <a:latin typeface="Cambria Math" panose="02040503050406030204" pitchFamily="18" charset="0"/>
                          </a:rPr>
                          <m:t>𝜀</m:t>
                        </m:r>
                      </m:e>
                      <m:sup>
                        <m:r>
                          <a:rPr lang="en-US" altLang="ko-KR" sz="2400" b="0" i="1" smtClean="0">
                            <a:latin typeface="Cambria Math" panose="02040503050406030204" pitchFamily="18" charset="0"/>
                          </a:rPr>
                          <m:t>𝑖𝑛𝑝𝑢𝑡</m:t>
                        </m:r>
                      </m:sup>
                    </m:sSup>
                    <m:r>
                      <a:rPr lang="en-US" altLang="ko-KR" sz="2400" b="0" i="1" smtClean="0">
                        <a:latin typeface="Cambria Math" panose="02040503050406030204" pitchFamily="18" charset="0"/>
                      </a:rPr>
                      <m:t>=</m:t>
                    </m:r>
                    <m:sSubSup>
                      <m:sSubSupPr>
                        <m:ctrlPr>
                          <a:rPr lang="en-US" altLang="ko-KR" sz="2400" b="0" i="1" smtClean="0">
                            <a:latin typeface="Cambria Math" panose="02040503050406030204" pitchFamily="18" charset="0"/>
                          </a:rPr>
                        </m:ctrlPr>
                      </m:sSubSupPr>
                      <m:e>
                        <m:r>
                          <a:rPr lang="ko-KR" altLang="en-US" sz="2400" b="0" i="1" smtClean="0">
                            <a:latin typeface="Cambria Math" panose="02040503050406030204" pitchFamily="18" charset="0"/>
                          </a:rPr>
                          <m:t>𝜀</m:t>
                        </m:r>
                      </m:e>
                      <m:sub>
                        <m:r>
                          <a:rPr lang="en-US" altLang="ko-KR" sz="2400" b="0" i="1" smtClean="0">
                            <a:latin typeface="Cambria Math" panose="02040503050406030204" pitchFamily="18" charset="0"/>
                          </a:rPr>
                          <m:t>𝜈</m:t>
                        </m:r>
                      </m:sub>
                      <m:sup>
                        <m:r>
                          <a:rPr lang="en-US" altLang="ko-KR" sz="2400" b="0" i="1" smtClean="0">
                            <a:latin typeface="Cambria Math" panose="02040503050406030204" pitchFamily="18" charset="0"/>
                          </a:rPr>
                          <m:t>𝑖𝑛</m:t>
                        </m:r>
                      </m:sup>
                    </m:sSubSup>
                    <m:r>
                      <a:rPr lang="en-US" altLang="ko-KR" sz="2400" b="0" i="1" smtClean="0">
                        <a:latin typeface="Cambria Math" panose="02040503050406030204" pitchFamily="18" charset="0"/>
                      </a:rPr>
                      <m:t>+</m:t>
                    </m:r>
                    <m:sSubSup>
                      <m:sSubSupPr>
                        <m:ctrlPr>
                          <a:rPr lang="en-US" altLang="ko-KR" sz="2400" b="0" i="1" smtClean="0">
                            <a:latin typeface="Cambria Math" panose="02040503050406030204" pitchFamily="18" charset="0"/>
                          </a:rPr>
                        </m:ctrlPr>
                      </m:sSubSupPr>
                      <m:e>
                        <m:r>
                          <a:rPr lang="ko-KR" altLang="en-US" sz="2400" b="0" i="1" smtClean="0">
                            <a:latin typeface="Cambria Math" panose="02040503050406030204" pitchFamily="18" charset="0"/>
                          </a:rPr>
                          <m:t>𝜀</m:t>
                        </m:r>
                      </m:e>
                      <m:sub>
                        <m:r>
                          <a:rPr lang="en-US" altLang="ko-KR" sz="2400" b="0" i="1" smtClean="0">
                            <a:latin typeface="Cambria Math" panose="02040503050406030204" pitchFamily="18" charset="0"/>
                          </a:rPr>
                          <m:t>2</m:t>
                        </m:r>
                        <m:r>
                          <a:rPr lang="en-US" altLang="ko-KR" sz="2400" b="0" i="1" smtClean="0">
                            <a:latin typeface="Cambria Math" panose="02040503050406030204" pitchFamily="18" charset="0"/>
                          </a:rPr>
                          <m:t>𝑣</m:t>
                        </m:r>
                      </m:sub>
                      <m:sup>
                        <m:r>
                          <a:rPr lang="en-US" altLang="ko-KR" sz="2400" b="0" i="1" smtClean="0">
                            <a:latin typeface="Cambria Math" panose="02040503050406030204" pitchFamily="18" charset="0"/>
                          </a:rPr>
                          <m:t>𝑖𝑛</m:t>
                        </m:r>
                      </m:sup>
                    </m:sSubSup>
                  </m:oMath>
                </a14:m>
                <a:endParaRPr lang="en-US" altLang="ko-KR" sz="2400" b="0" i="1" dirty="0">
                  <a:latin typeface="Cambria Math" panose="02040503050406030204" pitchFamily="18" charset="0"/>
                </a:endParaRPr>
              </a:p>
              <a:p>
                <a:r>
                  <a:rPr lang="en-US" sz="2400" b="0" dirty="0"/>
                  <a:t>2. </a:t>
                </a:r>
                <a14:m>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𝜀</m:t>
                        </m:r>
                      </m:e>
                    </m:d>
                    <m:r>
                      <a:rPr lang="en-US" sz="2400" b="0" i="1" smtClean="0">
                        <a:latin typeface="Cambria Math" panose="02040503050406030204" pitchFamily="18" charset="0"/>
                        <a:ea typeface="Cambria Math" panose="02040503050406030204" pitchFamily="18" charset="0"/>
                      </a:rPr>
                      <m:t>=</m:t>
                    </m:r>
                    <m:sSub>
                      <m:sSubPr>
                        <m:ctrlPr>
                          <a:rPr lang="en-US" altLang="ko-KR" sz="2400" b="0" i="1" smtClean="0">
                            <a:latin typeface="Cambria Math" panose="02040503050406030204" pitchFamily="18" charset="0"/>
                            <a:ea typeface="Cambria Math" panose="02040503050406030204" pitchFamily="18" charset="0"/>
                          </a:rPr>
                        </m:ctrlPr>
                      </m:sSubPr>
                      <m:e>
                        <m:r>
                          <a:rPr lang="ko-KR" altLang="en-US" sz="2400" b="0" i="1" smtClean="0">
                            <a:latin typeface="Cambria Math" panose="02040503050406030204" pitchFamily="18" charset="0"/>
                            <a:ea typeface="Cambria Math" panose="02040503050406030204" pitchFamily="18" charset="0"/>
                          </a:rPr>
                          <m:t>𝜖</m:t>
                        </m:r>
                      </m:e>
                      <m:sub>
                        <m:r>
                          <a:rPr lang="en-US" altLang="ko-KR" sz="2400" b="0" i="1" smtClean="0">
                            <a:latin typeface="Cambria Math" panose="02040503050406030204" pitchFamily="18" charset="0"/>
                            <a:ea typeface="Cambria Math" panose="02040503050406030204" pitchFamily="18" charset="0"/>
                          </a:rPr>
                          <m:t>0</m:t>
                        </m:r>
                      </m:sub>
                    </m:sSub>
                    <m:r>
                      <a:rPr lang="en-US" altLang="ko-KR" sz="2400" b="0" i="1" smtClean="0">
                        <a:latin typeface="Cambria Math" panose="02040503050406030204" pitchFamily="18" charset="0"/>
                        <a:ea typeface="Cambria Math" panose="02040503050406030204" pitchFamily="18" charset="0"/>
                      </a:rPr>
                      <m:t>(</m:t>
                    </m:r>
                    <m:sSup>
                      <m:sSupPr>
                        <m:ctrlPr>
                          <a:rPr lang="en-US" altLang="ko-KR" sz="2400" b="0" i="1" smtClean="0">
                            <a:latin typeface="Cambria Math" panose="02040503050406030204" pitchFamily="18" charset="0"/>
                            <a:ea typeface="Cambria Math" panose="02040503050406030204" pitchFamily="18" charset="0"/>
                          </a:rPr>
                        </m:ctrlPr>
                      </m:sSupPr>
                      <m:e>
                        <m:r>
                          <a:rPr lang="en-US" altLang="ko-KR" sz="2400" b="0" i="1" smtClean="0">
                            <a:latin typeface="Cambria Math" panose="02040503050406030204" pitchFamily="18" charset="0"/>
                            <a:ea typeface="Cambria Math" panose="02040503050406030204" pitchFamily="18" charset="0"/>
                          </a:rPr>
                          <m:t>𝑥</m:t>
                        </m:r>
                      </m:e>
                      <m:sup>
                        <m:d>
                          <m:dPr>
                            <m:ctrlPr>
                              <a:rPr lang="en-US" altLang="ko-KR" sz="2400" b="0" i="1" smtClean="0">
                                <a:latin typeface="Cambria Math" panose="02040503050406030204" pitchFamily="18" charset="0"/>
                                <a:ea typeface="Cambria Math" panose="02040503050406030204" pitchFamily="18" charset="0"/>
                              </a:rPr>
                            </m:ctrlPr>
                          </m:dPr>
                          <m:e>
                            <m:r>
                              <a:rPr lang="en-US" altLang="ko-KR" sz="2400" b="0" i="1" smtClean="0">
                                <a:latin typeface="Cambria Math" panose="02040503050406030204" pitchFamily="18" charset="0"/>
                                <a:ea typeface="Cambria Math" panose="02040503050406030204" pitchFamily="18" charset="0"/>
                              </a:rPr>
                              <m:t>1</m:t>
                            </m:r>
                          </m:e>
                        </m:d>
                      </m:sup>
                    </m:sSup>
                    <m:r>
                      <a:rPr lang="ko-KR" altLang="en-US" sz="2400" b="0" i="1" smtClean="0">
                        <a:latin typeface="Cambria Math" panose="02040503050406030204" pitchFamily="18" charset="0"/>
                        <a:ea typeface="Cambria Math" panose="02040503050406030204" pitchFamily="18" charset="0"/>
                      </a:rPr>
                      <m:t>𝜀</m:t>
                    </m:r>
                    <m:r>
                      <a:rPr lang="en-US" altLang="ko-KR" sz="2400" b="0" i="1" smtClean="0">
                        <a:latin typeface="Cambria Math" panose="02040503050406030204" pitchFamily="18" charset="0"/>
                        <a:ea typeface="Cambria Math" panose="02040503050406030204" pitchFamily="18" charset="0"/>
                      </a:rPr>
                      <m:t>+</m:t>
                    </m:r>
                    <m:sSup>
                      <m:sSupPr>
                        <m:ctrlPr>
                          <a:rPr lang="en-US" altLang="ko-KR" sz="2400" i="1">
                            <a:latin typeface="Cambria Math" panose="02040503050406030204" pitchFamily="18" charset="0"/>
                            <a:ea typeface="Cambria Math" panose="02040503050406030204" pitchFamily="18" charset="0"/>
                          </a:rPr>
                        </m:ctrlPr>
                      </m:sSupPr>
                      <m:e>
                        <m:r>
                          <a:rPr lang="en-US" altLang="ko-KR" sz="2400" i="1">
                            <a:latin typeface="Cambria Math" panose="02040503050406030204" pitchFamily="18" charset="0"/>
                            <a:ea typeface="Cambria Math" panose="02040503050406030204" pitchFamily="18" charset="0"/>
                          </a:rPr>
                          <m:t>𝑥</m:t>
                        </m:r>
                      </m:e>
                      <m:sup>
                        <m:d>
                          <m:dPr>
                            <m:ctrlPr>
                              <a:rPr lang="en-US" altLang="ko-KR" sz="2400" i="1">
                                <a:latin typeface="Cambria Math" panose="02040503050406030204" pitchFamily="18" charset="0"/>
                                <a:ea typeface="Cambria Math" panose="02040503050406030204" pitchFamily="18" charset="0"/>
                              </a:rPr>
                            </m:ctrlPr>
                          </m:dPr>
                          <m:e>
                            <m:r>
                              <a:rPr lang="en-US" altLang="ko-KR" sz="2400" b="0" i="1" smtClean="0">
                                <a:latin typeface="Cambria Math" panose="02040503050406030204" pitchFamily="18" charset="0"/>
                                <a:ea typeface="Cambria Math" panose="02040503050406030204" pitchFamily="18" charset="0"/>
                              </a:rPr>
                              <m:t>2</m:t>
                            </m:r>
                          </m:e>
                        </m:d>
                      </m:sup>
                    </m:sSup>
                    <m:sSup>
                      <m:sSupPr>
                        <m:ctrlPr>
                          <a:rPr lang="en-US" altLang="ko-KR" sz="2400" i="1">
                            <a:latin typeface="Cambria Math" panose="02040503050406030204" pitchFamily="18" charset="0"/>
                            <a:ea typeface="Cambria Math" panose="02040503050406030204" pitchFamily="18" charset="0"/>
                          </a:rPr>
                        </m:ctrlPr>
                      </m:sSupPr>
                      <m:e>
                        <m:r>
                          <a:rPr lang="ko-KR" altLang="en-US" sz="2400" i="1" smtClean="0">
                            <a:latin typeface="Cambria Math" panose="02040503050406030204" pitchFamily="18" charset="0"/>
                            <a:ea typeface="Cambria Math" panose="02040503050406030204" pitchFamily="18" charset="0"/>
                          </a:rPr>
                          <m:t>𝜀</m:t>
                        </m:r>
                      </m:e>
                      <m:sup>
                        <m:r>
                          <a:rPr lang="en-US" altLang="ko-KR" sz="2400" b="0" i="1" smtClean="0">
                            <a:latin typeface="Cambria Math" panose="02040503050406030204" pitchFamily="18" charset="0"/>
                            <a:ea typeface="Cambria Math" panose="02040503050406030204" pitchFamily="18" charset="0"/>
                          </a:rPr>
                          <m:t>2</m:t>
                        </m:r>
                      </m:sup>
                    </m:sSup>
                  </m:oMath>
                </a14:m>
                <a:r>
                  <a:rPr lang="en-US" sz="2400" dirty="0"/>
                  <a:t>)</a:t>
                </a:r>
              </a:p>
              <a:p>
                <a:br>
                  <a:rPr lang="en-US" sz="2400" dirty="0"/>
                </a:br>
                <a:r>
                  <a:rPr lang="en-US" sz="2400" dirty="0"/>
                  <a:t>    (dielectric polarization)</a:t>
                </a:r>
                <a:br>
                  <a:rPr lang="en-US" sz="2400" dirty="0"/>
                </a:br>
                <a:endParaRPr lang="en-US" sz="2400" dirty="0"/>
              </a:p>
              <a:p>
                <a:r>
                  <a:rPr lang="en-US" sz="2400" dirty="0"/>
                  <a:t>3. </a:t>
                </a:r>
                <a14:m>
                  <m:oMath xmlns:m="http://schemas.openxmlformats.org/officeDocument/2006/math">
                    <m:sSup>
                      <m:sSupPr>
                        <m:ctrlPr>
                          <a:rPr lang="en-US" altLang="ko-KR" sz="2400" b="0" i="1" smtClean="0">
                            <a:latin typeface="Cambria Math" panose="02040503050406030204" pitchFamily="18" charset="0"/>
                          </a:rPr>
                        </m:ctrlPr>
                      </m:sSupPr>
                      <m:e>
                        <m:r>
                          <a:rPr lang="ko-KR" altLang="en-US" sz="2400" b="0" i="1" smtClean="0">
                            <a:latin typeface="Cambria Math" panose="02040503050406030204" pitchFamily="18" charset="0"/>
                          </a:rPr>
                          <m:t>𝜀</m:t>
                        </m:r>
                      </m:e>
                      <m:sup>
                        <m:r>
                          <a:rPr lang="en-US" altLang="ko-KR" sz="2400" b="0" i="1" smtClean="0">
                            <a:latin typeface="Cambria Math" panose="02040503050406030204" pitchFamily="18" charset="0"/>
                          </a:rPr>
                          <m:t>𝑜𝑢𝑡</m:t>
                        </m:r>
                      </m:sup>
                    </m:sSup>
                    <m:r>
                      <a:rPr lang="en-US" altLang="ko-KR" sz="2400" b="0" i="1" smtClean="0">
                        <a:latin typeface="Cambria Math" panose="02040503050406030204" pitchFamily="18" charset="0"/>
                      </a:rPr>
                      <m:t>=</m:t>
                    </m:r>
                    <m:sSubSup>
                      <m:sSubSupPr>
                        <m:ctrlPr>
                          <a:rPr lang="en-US" altLang="ko-KR" sz="2400" b="0" i="1" smtClean="0">
                            <a:highlight>
                              <a:srgbClr val="FFFF00"/>
                            </a:highlight>
                            <a:latin typeface="Cambria Math" panose="02040503050406030204" pitchFamily="18" charset="0"/>
                          </a:rPr>
                        </m:ctrlPr>
                      </m:sSubSupPr>
                      <m:e>
                        <m:r>
                          <a:rPr lang="ko-KR" altLang="en-US" sz="2400" b="0" i="1" smtClean="0">
                            <a:highlight>
                              <a:srgbClr val="FFFF00"/>
                            </a:highlight>
                            <a:latin typeface="Cambria Math" panose="02040503050406030204" pitchFamily="18" charset="0"/>
                          </a:rPr>
                          <m:t>𝜀</m:t>
                        </m:r>
                      </m:e>
                      <m:sub>
                        <m:r>
                          <a:rPr lang="en-US" altLang="ko-KR" sz="2400" b="0" i="1" smtClean="0">
                            <a:highlight>
                              <a:srgbClr val="FFFF00"/>
                            </a:highlight>
                            <a:latin typeface="Cambria Math" panose="02040503050406030204" pitchFamily="18" charset="0"/>
                          </a:rPr>
                          <m:t>𝑠𝑞𝑧</m:t>
                        </m:r>
                        <m:r>
                          <a:rPr lang="en-US" altLang="ko-KR" sz="2400" b="0" i="1" smtClean="0">
                            <a:highlight>
                              <a:srgbClr val="FFFF00"/>
                            </a:highlight>
                            <a:latin typeface="Cambria Math" panose="02040503050406030204" pitchFamily="18" charset="0"/>
                          </a:rPr>
                          <m:t>,</m:t>
                        </m:r>
                        <m:r>
                          <a:rPr lang="en-US" altLang="ko-KR" sz="2400" b="0" i="1" smtClean="0">
                            <a:highlight>
                              <a:srgbClr val="FFFF00"/>
                            </a:highlight>
                            <a:latin typeface="Cambria Math" panose="02040503050406030204" pitchFamily="18" charset="0"/>
                          </a:rPr>
                          <m:t>𝜈</m:t>
                        </m:r>
                      </m:sub>
                      <m:sup>
                        <m:r>
                          <a:rPr lang="en-US" altLang="ko-KR" sz="2400" b="0" i="1" smtClean="0">
                            <a:highlight>
                              <a:srgbClr val="FFFF00"/>
                            </a:highlight>
                            <a:latin typeface="Cambria Math" panose="02040503050406030204" pitchFamily="18" charset="0"/>
                          </a:rPr>
                          <m:t>𝑜𝑢𝑡</m:t>
                        </m:r>
                      </m:sup>
                    </m:sSubSup>
                    <m:r>
                      <a:rPr lang="en-US" altLang="ko-KR" sz="2400" b="0" i="1" smtClean="0">
                        <a:latin typeface="Cambria Math" panose="02040503050406030204" pitchFamily="18" charset="0"/>
                      </a:rPr>
                      <m:t>+</m:t>
                    </m:r>
                    <m:sSubSup>
                      <m:sSubSupPr>
                        <m:ctrlPr>
                          <a:rPr lang="en-US" altLang="ko-KR" sz="2400" b="0" i="1" smtClean="0">
                            <a:latin typeface="Cambria Math" panose="02040503050406030204" pitchFamily="18" charset="0"/>
                          </a:rPr>
                        </m:ctrlPr>
                      </m:sSubSupPr>
                      <m:e>
                        <m:r>
                          <a:rPr lang="ko-KR" altLang="en-US" sz="2400" b="0" i="1" smtClean="0">
                            <a:latin typeface="Cambria Math" panose="02040503050406030204" pitchFamily="18" charset="0"/>
                          </a:rPr>
                          <m:t>𝜀</m:t>
                        </m:r>
                      </m:e>
                      <m:sub>
                        <m:r>
                          <a:rPr lang="en-US" altLang="ko-KR" sz="2400" b="0" i="1" smtClean="0">
                            <a:latin typeface="Cambria Math" panose="02040503050406030204" pitchFamily="18" charset="0"/>
                          </a:rPr>
                          <m:t>2</m:t>
                        </m:r>
                        <m:r>
                          <a:rPr lang="en-US" altLang="ko-KR" sz="2400" b="0" i="1" smtClean="0">
                            <a:latin typeface="Cambria Math" panose="02040503050406030204" pitchFamily="18" charset="0"/>
                          </a:rPr>
                          <m:t>𝑣</m:t>
                        </m:r>
                      </m:sub>
                      <m:sup>
                        <m:r>
                          <a:rPr lang="en-US" altLang="ko-KR" sz="2400" b="0" i="1" smtClean="0">
                            <a:latin typeface="Cambria Math" panose="02040503050406030204" pitchFamily="18" charset="0"/>
                          </a:rPr>
                          <m:t>𝑜𝑢𝑡</m:t>
                        </m:r>
                      </m:sup>
                    </m:sSubSup>
                    <m:r>
                      <a:rPr lang="en-US" altLang="ko-KR" sz="2400" b="0" i="1" smtClean="0">
                        <a:latin typeface="Cambria Math" panose="02040503050406030204" pitchFamily="18" charset="0"/>
                      </a:rPr>
                      <m:t>+</m:t>
                    </m:r>
                    <m:sSubSup>
                      <m:sSubSupPr>
                        <m:ctrlPr>
                          <a:rPr lang="en-US" altLang="ko-KR" sz="2400" i="1">
                            <a:latin typeface="Cambria Math" panose="02040503050406030204" pitchFamily="18" charset="0"/>
                          </a:rPr>
                        </m:ctrlPr>
                      </m:sSubSupPr>
                      <m:e>
                        <m:r>
                          <a:rPr lang="ko-KR" altLang="en-US" sz="2400" i="1">
                            <a:latin typeface="Cambria Math" panose="02040503050406030204" pitchFamily="18" charset="0"/>
                          </a:rPr>
                          <m:t>𝜀</m:t>
                        </m:r>
                      </m:e>
                      <m:sub>
                        <m:r>
                          <a:rPr lang="en-US" altLang="ko-KR" sz="2400" b="0" i="1" smtClean="0">
                            <a:latin typeface="Cambria Math" panose="02040503050406030204" pitchFamily="18" charset="0"/>
                          </a:rPr>
                          <m:t>4</m:t>
                        </m:r>
                        <m:r>
                          <a:rPr lang="en-US" altLang="ko-KR" sz="2400" i="1">
                            <a:latin typeface="Cambria Math" panose="02040503050406030204" pitchFamily="18" charset="0"/>
                          </a:rPr>
                          <m:t>𝑣</m:t>
                        </m:r>
                      </m:sub>
                      <m:sup>
                        <m:r>
                          <a:rPr lang="en-US" altLang="ko-KR" sz="2400" i="1">
                            <a:latin typeface="Cambria Math" panose="02040503050406030204" pitchFamily="18" charset="0"/>
                          </a:rPr>
                          <m:t>𝑜𝑢𝑡</m:t>
                        </m:r>
                      </m:sup>
                    </m:sSubSup>
                  </m:oMath>
                </a14:m>
                <a:endParaRPr lang="en-US" sz="2400" dirty="0"/>
              </a:p>
            </p:txBody>
          </p:sp>
        </mc:Choice>
        <mc:Fallback xmlns="">
          <p:sp>
            <p:nvSpPr>
              <p:cNvPr id="28" name="Content Placeholder 3">
                <a:extLst>
                  <a:ext uri="{FF2B5EF4-FFF2-40B4-BE49-F238E27FC236}">
                    <a16:creationId xmlns:a16="http://schemas.microsoft.com/office/drawing/2014/main" id="{4D04A5A8-5B7B-4444-ACF7-9B2E8E48472C}"/>
                  </a:ext>
                </a:extLst>
              </p:cNvPr>
              <p:cNvSpPr>
                <a:spLocks noGrp="1" noRot="1" noChangeAspect="1" noMove="1" noResize="1" noEditPoints="1" noAdjustHandles="1" noChangeArrowheads="1" noChangeShapeType="1" noTextEdit="1"/>
              </p:cNvSpPr>
              <p:nvPr>
                <p:ph sz="half" idx="2"/>
              </p:nvPr>
            </p:nvSpPr>
            <p:spPr>
              <a:xfrm>
                <a:off x="6515944" y="2120900"/>
                <a:ext cx="4639736" cy="3748194"/>
              </a:xfrm>
              <a:blipFill>
                <a:blip r:embed="rId3"/>
                <a:stretch>
                  <a:fillRect l="-2102"/>
                </a:stretch>
              </a:blipFill>
            </p:spPr>
            <p:txBody>
              <a:bodyPr/>
              <a:lstStyle/>
              <a:p>
                <a:r>
                  <a:rPr lang="ko-KR" altLang="en-US">
                    <a:noFill/>
                  </a:rPr>
                  <a:t> </a:t>
                </a:r>
              </a:p>
            </p:txBody>
          </p:sp>
        </mc:Fallback>
      </mc:AlternateContent>
      <p:sp>
        <p:nvSpPr>
          <p:cNvPr id="24" name="화살표: 아래쪽 23">
            <a:extLst>
              <a:ext uri="{FF2B5EF4-FFF2-40B4-BE49-F238E27FC236}">
                <a16:creationId xmlns:a16="http://schemas.microsoft.com/office/drawing/2014/main" id="{987BD8E2-1B0C-4BEF-89F9-30FA9FDB3968}"/>
              </a:ext>
            </a:extLst>
          </p:cNvPr>
          <p:cNvSpPr/>
          <p:nvPr/>
        </p:nvSpPr>
        <p:spPr>
          <a:xfrm>
            <a:off x="8218426" y="3311554"/>
            <a:ext cx="209725" cy="365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사각형: 둥근 모서리 24">
            <a:extLst>
              <a:ext uri="{FF2B5EF4-FFF2-40B4-BE49-F238E27FC236}">
                <a16:creationId xmlns:a16="http://schemas.microsoft.com/office/drawing/2014/main" id="{A374FED0-2904-4644-B543-567760A6FDC3}"/>
              </a:ext>
            </a:extLst>
          </p:cNvPr>
          <p:cNvSpPr/>
          <p:nvPr/>
        </p:nvSpPr>
        <p:spPr>
          <a:xfrm>
            <a:off x="7853504" y="4705341"/>
            <a:ext cx="729844" cy="629175"/>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TextBox 26">
            <a:extLst>
              <a:ext uri="{FF2B5EF4-FFF2-40B4-BE49-F238E27FC236}">
                <a16:creationId xmlns:a16="http://schemas.microsoft.com/office/drawing/2014/main" id="{0FF51C25-32B6-4C18-9BA7-966617D7C854}"/>
              </a:ext>
            </a:extLst>
          </p:cNvPr>
          <p:cNvSpPr txBox="1"/>
          <p:nvPr/>
        </p:nvSpPr>
        <p:spPr>
          <a:xfrm>
            <a:off x="1307584" y="5931413"/>
            <a:ext cx="4001549" cy="369332"/>
          </a:xfrm>
          <a:prstGeom prst="rect">
            <a:avLst/>
          </a:prstGeom>
          <a:noFill/>
        </p:spPr>
        <p:txBody>
          <a:bodyPr wrap="square" rtlCol="0">
            <a:spAutoFit/>
          </a:bodyPr>
          <a:lstStyle/>
          <a:p>
            <a:pPr algn="l"/>
            <a:r>
              <a:rPr lang="en-US" altLang="ko-KR" sz="900" b="0" i="0" u="none" strike="noStrike" baseline="0" dirty="0" err="1">
                <a:latin typeface="+mj-lt"/>
              </a:rPr>
              <a:t>R.Schnabel</a:t>
            </a:r>
            <a:r>
              <a:rPr lang="en-US" altLang="ko-KR" sz="900" b="0" i="0" u="none" strike="noStrike" baseline="0" dirty="0">
                <a:latin typeface="+mj-lt"/>
              </a:rPr>
              <a:t> (2017) Squeezed states of light</a:t>
            </a:r>
          </a:p>
          <a:p>
            <a:pPr algn="l"/>
            <a:r>
              <a:rPr lang="en-US" altLang="ko-KR" sz="900" b="0" i="0" u="none" strike="noStrike" baseline="0" dirty="0">
                <a:latin typeface="+mj-lt"/>
              </a:rPr>
              <a:t>and their applications in laser interferometers</a:t>
            </a:r>
            <a:endParaRPr lang="ko-KR" altLang="en-US" sz="900" dirty="0">
              <a:latin typeface="+mj-lt"/>
            </a:endParaRPr>
          </a:p>
        </p:txBody>
      </p:sp>
      <p:sp>
        <p:nvSpPr>
          <p:cNvPr id="9" name="화살표: 아래쪽 8">
            <a:extLst>
              <a:ext uri="{FF2B5EF4-FFF2-40B4-BE49-F238E27FC236}">
                <a16:creationId xmlns:a16="http://schemas.microsoft.com/office/drawing/2014/main" id="{1D42156E-ABED-473E-906E-1094B3214946}"/>
              </a:ext>
            </a:extLst>
          </p:cNvPr>
          <p:cNvSpPr/>
          <p:nvPr/>
        </p:nvSpPr>
        <p:spPr>
          <a:xfrm>
            <a:off x="8218426" y="4233907"/>
            <a:ext cx="209725" cy="365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날짜 개체 틀 3">
            <a:extLst>
              <a:ext uri="{FF2B5EF4-FFF2-40B4-BE49-F238E27FC236}">
                <a16:creationId xmlns:a16="http://schemas.microsoft.com/office/drawing/2014/main" id="{0253672B-8C3A-468D-830D-7CAFC17162E7}"/>
              </a:ext>
            </a:extLst>
          </p:cNvPr>
          <p:cNvSpPr>
            <a:spLocks noGrp="1"/>
          </p:cNvSpPr>
          <p:nvPr>
            <p:ph type="dt" sz="half" idx="10"/>
          </p:nvPr>
        </p:nvSpPr>
        <p:spPr>
          <a:xfrm>
            <a:off x="7810150" y="6446838"/>
            <a:ext cx="2993126" cy="365125"/>
          </a:xfrm>
        </p:spPr>
        <p:txBody>
          <a:bodyPr/>
          <a:lstStyle/>
          <a:p>
            <a:r>
              <a:rPr lang="en-US" altLang="ko-KR" b="0" i="0" dirty="0">
                <a:solidFill>
                  <a:schemeClr val="bg1"/>
                </a:solidFill>
                <a:effectLst/>
                <a:latin typeface="Arial" panose="020B0604020202020204" pitchFamily="34" charset="0"/>
              </a:rPr>
              <a:t>Your passion for (AMO-)physics: What are you curious about?</a:t>
            </a:r>
          </a:p>
          <a:p>
            <a:r>
              <a:rPr lang="en-US" altLang="ko-KR" dirty="0">
                <a:solidFill>
                  <a:schemeClr val="bg1"/>
                </a:solidFill>
              </a:rPr>
              <a:t>Junhee Lee </a:t>
            </a:r>
            <a:fld id="{0928AFF6-6AB7-414D-9F63-AFAC896DC2A1}" type="datetime1">
              <a:rPr lang="ko-KR" altLang="en-US" smtClean="0">
                <a:solidFill>
                  <a:schemeClr val="bg1"/>
                </a:solidFill>
              </a:rPr>
              <a:t>2021-06-15</a:t>
            </a:fld>
            <a:endParaRPr lang="en-US" dirty="0">
              <a:solidFill>
                <a:schemeClr val="bg1"/>
              </a:solidFill>
            </a:endParaRPr>
          </a:p>
        </p:txBody>
      </p:sp>
    </p:spTree>
    <p:extLst>
      <p:ext uri="{BB962C8B-B14F-4D97-AF65-F5344CB8AC3E}">
        <p14:creationId xmlns:p14="http://schemas.microsoft.com/office/powerpoint/2010/main" val="2435345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D938392-396B-4816-A634-61B6EFB1A513}"/>
              </a:ext>
            </a:extLst>
          </p:cNvPr>
          <p:cNvSpPr>
            <a:spLocks noGrp="1"/>
          </p:cNvSpPr>
          <p:nvPr>
            <p:ph type="title"/>
          </p:nvPr>
        </p:nvSpPr>
        <p:spPr/>
        <p:txBody>
          <a:bodyPr/>
          <a:lstStyle/>
          <a:p>
            <a:r>
              <a:rPr lang="en-US" altLang="ko-KR" dirty="0"/>
              <a:t>4. Squeezed state</a:t>
            </a:r>
            <a:endParaRPr lang="ko-KR" altLang="en-US" dirty="0"/>
          </a:p>
        </p:txBody>
      </p:sp>
      <mc:AlternateContent xmlns:mc="http://schemas.openxmlformats.org/markup-compatibility/2006" xmlns:a14="http://schemas.microsoft.com/office/drawing/2010/main">
        <mc:Choice Requires="a14">
          <p:sp>
            <p:nvSpPr>
              <p:cNvPr id="4" name="내용 개체 틀 3">
                <a:extLst>
                  <a:ext uri="{FF2B5EF4-FFF2-40B4-BE49-F238E27FC236}">
                    <a16:creationId xmlns:a16="http://schemas.microsoft.com/office/drawing/2014/main" id="{68BB18E3-67CD-45B4-ABC8-E8642875A6D3}"/>
                  </a:ext>
                </a:extLst>
              </p:cNvPr>
              <p:cNvSpPr>
                <a:spLocks noGrp="1"/>
              </p:cNvSpPr>
              <p:nvPr>
                <p:ph sz="half" idx="2"/>
              </p:nvPr>
            </p:nvSpPr>
            <p:spPr>
              <a:xfrm>
                <a:off x="5338194" y="2407222"/>
                <a:ext cx="6173968" cy="3263735"/>
              </a:xfrm>
            </p:spPr>
            <p:txBody>
              <a:bodyPr>
                <a:normAutofit/>
              </a:bodyPr>
              <a:lstStyle/>
              <a:p>
                <a14:m>
                  <m:oMath xmlns:m="http://schemas.openxmlformats.org/officeDocument/2006/math">
                    <m:r>
                      <a:rPr lang="en-US" altLang="ko-KR" sz="2000" b="0" i="1" smtClean="0">
                        <a:latin typeface="Cambria Math" panose="02040503050406030204" pitchFamily="18" charset="0"/>
                        <a:ea typeface="Cambria Math" panose="02040503050406030204" pitchFamily="18" charset="0"/>
                      </a:rPr>
                      <m:t>→</m:t>
                    </m:r>
                    <m:d>
                      <m:dPr>
                        <m:ctrlPr>
                          <a:rPr lang="en-US" altLang="ko-KR" sz="2000" b="0" i="1" smtClean="0">
                            <a:latin typeface="Cambria Math" panose="02040503050406030204" pitchFamily="18" charset="0"/>
                            <a:ea typeface="Cambria Math" panose="02040503050406030204" pitchFamily="18" charset="0"/>
                          </a:rPr>
                        </m:ctrlPr>
                      </m:dPr>
                      <m:e>
                        <m:r>
                          <a:rPr lang="en-US" altLang="ko-KR" sz="2000" b="0" i="1" smtClean="0">
                            <a:latin typeface="Cambria Math" panose="02040503050406030204" pitchFamily="18" charset="0"/>
                            <a:ea typeface="Cambria Math" panose="02040503050406030204" pitchFamily="18" charset="0"/>
                          </a:rPr>
                          <m:t>𝐶𝑜h𝑒𝑟𝑒𝑛𝑡</m:t>
                        </m:r>
                      </m:e>
                    </m:d>
                    <m:r>
                      <a:rPr lang="en-US" altLang="ko-KR" sz="2000" b="0" i="1" smtClean="0">
                        <a:latin typeface="Cambria Math" panose="02040503050406030204" pitchFamily="18" charset="0"/>
                        <a:ea typeface="Cambria Math" panose="02040503050406030204" pitchFamily="18" charset="0"/>
                      </a:rPr>
                      <m:t>  ∆</m:t>
                    </m:r>
                    <m:r>
                      <a:rPr lang="ko-KR" altLang="en-US" sz="2000" b="0" i="1" smtClean="0">
                        <a:latin typeface="Cambria Math" panose="02040503050406030204" pitchFamily="18" charset="0"/>
                        <a:ea typeface="Cambria Math" panose="02040503050406030204" pitchFamily="18" charset="0"/>
                      </a:rPr>
                      <m:t>𝜃</m:t>
                    </m:r>
                    <m:r>
                      <a:rPr lang="en-US" altLang="ko-KR" sz="2000" b="0" i="1" smtClean="0">
                        <a:latin typeface="Cambria Math" panose="02040503050406030204" pitchFamily="18" charset="0"/>
                        <a:ea typeface="Cambria Math" panose="02040503050406030204" pitchFamily="18" charset="0"/>
                      </a:rPr>
                      <m:t>=</m:t>
                    </m:r>
                    <m:f>
                      <m:fPr>
                        <m:ctrlPr>
                          <a:rPr lang="en-US" altLang="ko-KR" sz="2000" i="1" smtClean="0">
                            <a:latin typeface="Cambria Math" panose="02040503050406030204" pitchFamily="18" charset="0"/>
                            <a:ea typeface="Cambria Math" panose="02040503050406030204" pitchFamily="18" charset="0"/>
                          </a:rPr>
                        </m:ctrlPr>
                      </m:fPr>
                      <m:num>
                        <m:r>
                          <a:rPr lang="en-US" altLang="ko-KR" sz="2000" i="1">
                            <a:latin typeface="Cambria Math" panose="02040503050406030204" pitchFamily="18" charset="0"/>
                            <a:ea typeface="Cambria Math" panose="02040503050406030204" pitchFamily="18" charset="0"/>
                          </a:rPr>
                          <m:t>∆</m:t>
                        </m:r>
                        <m:r>
                          <a:rPr lang="en-US" altLang="ko-KR" sz="2000" b="0" i="1" smtClean="0">
                            <a:latin typeface="Cambria Math" panose="02040503050406030204" pitchFamily="18" charset="0"/>
                            <a:ea typeface="Cambria Math" panose="02040503050406030204" pitchFamily="18" charset="0"/>
                          </a:rPr>
                          <m:t>𝐼</m:t>
                        </m:r>
                      </m:num>
                      <m:den>
                        <m:f>
                          <m:fPr>
                            <m:ctrlPr>
                              <a:rPr lang="en-US" altLang="ko-KR" sz="2000" i="1">
                                <a:latin typeface="Cambria Math" panose="02040503050406030204" pitchFamily="18" charset="0"/>
                                <a:ea typeface="Cambria Math" panose="02040503050406030204" pitchFamily="18" charset="0"/>
                              </a:rPr>
                            </m:ctrlPr>
                          </m:fPr>
                          <m:num>
                            <m:r>
                              <a:rPr lang="en-US" altLang="ko-KR" sz="2000" i="1">
                                <a:latin typeface="Cambria Math" panose="02040503050406030204" pitchFamily="18" charset="0"/>
                                <a:ea typeface="Cambria Math" panose="02040503050406030204" pitchFamily="18" charset="0"/>
                              </a:rPr>
                              <m:t>𝜕</m:t>
                            </m:r>
                            <m:r>
                              <a:rPr lang="en-US" altLang="ko-KR" sz="2000" b="0" i="1" smtClean="0">
                                <a:latin typeface="Cambria Math" panose="02040503050406030204" pitchFamily="18" charset="0"/>
                                <a:ea typeface="Cambria Math" panose="02040503050406030204" pitchFamily="18" charset="0"/>
                              </a:rPr>
                              <m:t>𝐼</m:t>
                            </m:r>
                          </m:num>
                          <m:den>
                            <m:r>
                              <a:rPr lang="en-US" altLang="ko-KR" sz="2000" i="1">
                                <a:latin typeface="Cambria Math" panose="02040503050406030204" pitchFamily="18" charset="0"/>
                                <a:ea typeface="Cambria Math" panose="02040503050406030204" pitchFamily="18" charset="0"/>
                              </a:rPr>
                              <m:t>𝜕</m:t>
                            </m:r>
                            <m:r>
                              <a:rPr lang="ko-KR" altLang="en-US" sz="2000" i="1" smtClean="0">
                                <a:latin typeface="Cambria Math" panose="02040503050406030204" pitchFamily="18" charset="0"/>
                                <a:ea typeface="Cambria Math" panose="02040503050406030204" pitchFamily="18" charset="0"/>
                              </a:rPr>
                              <m:t>𝜃</m:t>
                            </m:r>
                          </m:den>
                        </m:f>
                      </m:den>
                    </m:f>
                    <m:r>
                      <a:rPr lang="ko-KR" altLang="en-US" sz="2000" i="1" smtClean="0">
                        <a:latin typeface="Cambria Math" panose="02040503050406030204" pitchFamily="18" charset="0"/>
                        <a:ea typeface="Cambria Math" panose="02040503050406030204" pitchFamily="18" charset="0"/>
                      </a:rPr>
                      <m:t>∝</m:t>
                    </m:r>
                    <m:f>
                      <m:fPr>
                        <m:ctrlPr>
                          <a:rPr lang="en-US" altLang="ko-KR" sz="2000" i="1">
                            <a:latin typeface="Cambria Math" panose="02040503050406030204" pitchFamily="18" charset="0"/>
                            <a:ea typeface="Cambria Math" panose="02040503050406030204" pitchFamily="18" charset="0"/>
                          </a:rPr>
                        </m:ctrlPr>
                      </m:fPr>
                      <m:num>
                        <m:r>
                          <a:rPr lang="en-US" altLang="ko-KR" sz="2000" i="1">
                            <a:latin typeface="Cambria Math" panose="02040503050406030204" pitchFamily="18" charset="0"/>
                            <a:ea typeface="Cambria Math" panose="02040503050406030204" pitchFamily="18" charset="0"/>
                          </a:rPr>
                          <m:t>∆</m:t>
                        </m:r>
                        <m:r>
                          <a:rPr lang="en-US" altLang="ko-KR" sz="2000" b="0" i="1" smtClean="0">
                            <a:latin typeface="Cambria Math" panose="02040503050406030204" pitchFamily="18" charset="0"/>
                            <a:ea typeface="Cambria Math" panose="02040503050406030204" pitchFamily="18" charset="0"/>
                          </a:rPr>
                          <m:t>𝑁</m:t>
                        </m:r>
                      </m:num>
                      <m:den>
                        <m:f>
                          <m:fPr>
                            <m:ctrlPr>
                              <a:rPr lang="en-US" altLang="ko-KR" sz="2000" i="1">
                                <a:latin typeface="Cambria Math" panose="02040503050406030204" pitchFamily="18" charset="0"/>
                                <a:ea typeface="Cambria Math" panose="02040503050406030204" pitchFamily="18" charset="0"/>
                              </a:rPr>
                            </m:ctrlPr>
                          </m:fPr>
                          <m:num>
                            <m:r>
                              <a:rPr lang="en-US" altLang="ko-KR" sz="2000" i="1">
                                <a:latin typeface="Cambria Math" panose="02040503050406030204" pitchFamily="18" charset="0"/>
                                <a:ea typeface="Cambria Math" panose="02040503050406030204" pitchFamily="18" charset="0"/>
                              </a:rPr>
                              <m:t>𝜕</m:t>
                            </m:r>
                            <m:r>
                              <a:rPr lang="en-US" altLang="ko-KR" sz="2000" b="0" i="1" smtClean="0">
                                <a:latin typeface="Cambria Math" panose="02040503050406030204" pitchFamily="18" charset="0"/>
                                <a:ea typeface="Cambria Math" panose="02040503050406030204" pitchFamily="18" charset="0"/>
                              </a:rPr>
                              <m:t>𝑁</m:t>
                            </m:r>
                          </m:num>
                          <m:den>
                            <m:r>
                              <a:rPr lang="en-US" altLang="ko-KR" sz="2000" i="1">
                                <a:latin typeface="Cambria Math" panose="02040503050406030204" pitchFamily="18" charset="0"/>
                                <a:ea typeface="Cambria Math" panose="02040503050406030204" pitchFamily="18" charset="0"/>
                              </a:rPr>
                              <m:t>𝜕</m:t>
                            </m:r>
                            <m:r>
                              <a:rPr lang="ko-KR" altLang="en-US" sz="2000" i="1">
                                <a:latin typeface="Cambria Math" panose="02040503050406030204" pitchFamily="18" charset="0"/>
                                <a:ea typeface="Cambria Math" panose="02040503050406030204" pitchFamily="18" charset="0"/>
                              </a:rPr>
                              <m:t>𝜃</m:t>
                            </m:r>
                          </m:den>
                        </m:f>
                      </m:den>
                    </m:f>
                    <m:r>
                      <a:rPr lang="en-US" altLang="ko-KR" sz="2000" b="0" i="1" smtClean="0">
                        <a:latin typeface="Cambria Math" panose="02040503050406030204" pitchFamily="18" charset="0"/>
                        <a:ea typeface="Cambria Math" panose="02040503050406030204" pitchFamily="18" charset="0"/>
                      </a:rPr>
                      <m:t>=</m:t>
                    </m:r>
                    <m:f>
                      <m:fPr>
                        <m:ctrlPr>
                          <a:rPr lang="en-US" altLang="ko-KR" sz="2000" b="0" i="1" smtClean="0">
                            <a:latin typeface="Cambria Math" panose="02040503050406030204" pitchFamily="18" charset="0"/>
                            <a:ea typeface="Cambria Math" panose="02040503050406030204" pitchFamily="18" charset="0"/>
                          </a:rPr>
                        </m:ctrlPr>
                      </m:fPr>
                      <m:num>
                        <m:r>
                          <a:rPr lang="en-US" altLang="ko-KR" sz="2000" b="0" i="1" smtClean="0">
                            <a:latin typeface="Cambria Math" panose="02040503050406030204" pitchFamily="18" charset="0"/>
                            <a:ea typeface="Cambria Math" panose="02040503050406030204" pitchFamily="18" charset="0"/>
                          </a:rPr>
                          <m:t>1</m:t>
                        </m:r>
                      </m:num>
                      <m:den>
                        <m:rad>
                          <m:radPr>
                            <m:degHide m:val="on"/>
                            <m:ctrlPr>
                              <a:rPr lang="en-US" altLang="ko-KR" sz="2000" i="1">
                                <a:latin typeface="Cambria Math" panose="02040503050406030204" pitchFamily="18" charset="0"/>
                              </a:rPr>
                            </m:ctrlPr>
                          </m:radPr>
                          <m:deg/>
                          <m:e>
                            <m:r>
                              <a:rPr lang="en-US" altLang="ko-KR" sz="2000" i="1">
                                <a:latin typeface="Cambria Math" panose="02040503050406030204" pitchFamily="18" charset="0"/>
                              </a:rPr>
                              <m:t>𝑁</m:t>
                            </m:r>
                          </m:e>
                        </m:rad>
                      </m:den>
                    </m:f>
                  </m:oMath>
                </a14:m>
                <a:r>
                  <a:rPr lang="en-US" altLang="ko-KR" sz="2000" i="1" dirty="0">
                    <a:latin typeface="Cambria Math" panose="02040503050406030204" pitchFamily="18" charset="0"/>
                    <a:ea typeface="Cambria Math" panose="02040503050406030204" pitchFamily="18" charset="0"/>
                  </a:rPr>
                  <a:t> </a:t>
                </a:r>
                <a:br>
                  <a:rPr lang="en-US" altLang="ko-KR" sz="2000" i="1" dirty="0">
                    <a:latin typeface="Cambria Math" panose="02040503050406030204" pitchFamily="18" charset="0"/>
                    <a:ea typeface="Cambria Math" panose="02040503050406030204" pitchFamily="18" charset="0"/>
                  </a:rPr>
                </a:br>
                <a:br>
                  <a:rPr lang="en-US" altLang="ko-KR" sz="2000" i="1" dirty="0">
                    <a:latin typeface="Cambria Math" panose="02040503050406030204" pitchFamily="18" charset="0"/>
                    <a:ea typeface="Cambria Math" panose="02040503050406030204" pitchFamily="18" charset="0"/>
                  </a:rPr>
                </a:br>
                <a14:m>
                  <m:oMath xmlns:m="http://schemas.openxmlformats.org/officeDocument/2006/math">
                    <m:r>
                      <a:rPr lang="en-US" altLang="ko-KR" sz="2000" i="1">
                        <a:latin typeface="Cambria Math" panose="02040503050406030204" pitchFamily="18" charset="0"/>
                        <a:ea typeface="Cambria Math" panose="02040503050406030204" pitchFamily="18" charset="0"/>
                      </a:rPr>
                      <m:t>→</m:t>
                    </m:r>
                    <m:d>
                      <m:dPr>
                        <m:ctrlPr>
                          <a:rPr lang="en-US" altLang="ko-KR" sz="2000" i="1">
                            <a:latin typeface="Cambria Math" panose="02040503050406030204" pitchFamily="18" charset="0"/>
                            <a:ea typeface="Cambria Math" panose="02040503050406030204" pitchFamily="18" charset="0"/>
                          </a:rPr>
                        </m:ctrlPr>
                      </m:dPr>
                      <m:e>
                        <m:r>
                          <a:rPr lang="en-US" altLang="ko-KR" sz="2000" b="0" i="1" smtClean="0">
                            <a:latin typeface="Cambria Math" panose="02040503050406030204" pitchFamily="18" charset="0"/>
                            <a:ea typeface="Cambria Math" panose="02040503050406030204" pitchFamily="18" charset="0"/>
                          </a:rPr>
                          <m:t>𝑆𝑞𝑢𝑒𝑒𝑧𝑒𝑑</m:t>
                        </m:r>
                      </m:e>
                    </m:d>
                    <m:r>
                      <a:rPr lang="en-US" altLang="ko-KR" sz="2000" i="1">
                        <a:latin typeface="Cambria Math" panose="02040503050406030204" pitchFamily="18" charset="0"/>
                        <a:ea typeface="Cambria Math" panose="02040503050406030204" pitchFamily="18" charset="0"/>
                      </a:rPr>
                      <m:t>  ∆</m:t>
                    </m:r>
                    <m:r>
                      <a:rPr lang="ko-KR" altLang="en-US" sz="2000" i="1">
                        <a:latin typeface="Cambria Math" panose="02040503050406030204" pitchFamily="18" charset="0"/>
                        <a:ea typeface="Cambria Math" panose="02040503050406030204" pitchFamily="18" charset="0"/>
                      </a:rPr>
                      <m:t>𝜃</m:t>
                    </m:r>
                    <m:r>
                      <a:rPr lang="ko-KR" altLang="en-US" sz="2000" i="1">
                        <a:latin typeface="Cambria Math" panose="02040503050406030204" pitchFamily="18" charset="0"/>
                        <a:ea typeface="Cambria Math" panose="02040503050406030204" pitchFamily="18" charset="0"/>
                      </a:rPr>
                      <m:t>∝</m:t>
                    </m:r>
                    <m:f>
                      <m:fPr>
                        <m:ctrlPr>
                          <a:rPr lang="en-US" altLang="ko-KR" sz="2000" i="1">
                            <a:latin typeface="Cambria Math" panose="02040503050406030204" pitchFamily="18" charset="0"/>
                            <a:ea typeface="Cambria Math" panose="02040503050406030204" pitchFamily="18" charset="0"/>
                          </a:rPr>
                        </m:ctrlPr>
                      </m:fPr>
                      <m:num>
                        <m:r>
                          <a:rPr lang="en-US" altLang="ko-KR" sz="2000" i="1">
                            <a:latin typeface="Cambria Math" panose="02040503050406030204" pitchFamily="18" charset="0"/>
                            <a:ea typeface="Cambria Math" panose="02040503050406030204" pitchFamily="18" charset="0"/>
                          </a:rPr>
                          <m:t>∆</m:t>
                        </m:r>
                        <m:sSub>
                          <m:sSubPr>
                            <m:ctrlPr>
                              <a:rPr lang="en-US" altLang="ko-KR" sz="2000" i="1" smtClean="0">
                                <a:latin typeface="Cambria Math" panose="02040503050406030204" pitchFamily="18" charset="0"/>
                                <a:ea typeface="Cambria Math" panose="02040503050406030204" pitchFamily="18" charset="0"/>
                              </a:rPr>
                            </m:ctrlPr>
                          </m:sSubPr>
                          <m:e>
                            <m:r>
                              <a:rPr lang="en-US" altLang="ko-KR" sz="2000" b="0" i="1" smtClean="0">
                                <a:latin typeface="Cambria Math" panose="02040503050406030204" pitchFamily="18" charset="0"/>
                                <a:ea typeface="Cambria Math" panose="02040503050406030204" pitchFamily="18" charset="0"/>
                              </a:rPr>
                              <m:t>𝑁</m:t>
                            </m:r>
                          </m:e>
                          <m:sub>
                            <m:r>
                              <a:rPr lang="en-US" altLang="ko-KR" sz="2000" b="0" i="1" smtClean="0">
                                <a:latin typeface="Cambria Math" panose="02040503050406030204" pitchFamily="18" charset="0"/>
                                <a:ea typeface="Cambria Math" panose="02040503050406030204" pitchFamily="18" charset="0"/>
                              </a:rPr>
                              <m:t>𝑠𝑞𝑢𝑒𝑒𝑧𝑒𝑑</m:t>
                            </m:r>
                          </m:sub>
                        </m:sSub>
                      </m:num>
                      <m:den>
                        <m:f>
                          <m:fPr>
                            <m:ctrlPr>
                              <a:rPr lang="en-US" altLang="ko-KR" sz="2000" i="1">
                                <a:latin typeface="Cambria Math" panose="02040503050406030204" pitchFamily="18" charset="0"/>
                                <a:ea typeface="Cambria Math" panose="02040503050406030204" pitchFamily="18" charset="0"/>
                              </a:rPr>
                            </m:ctrlPr>
                          </m:fPr>
                          <m:num>
                            <m:r>
                              <a:rPr lang="en-US" altLang="ko-KR" sz="2000" i="1">
                                <a:latin typeface="Cambria Math" panose="02040503050406030204" pitchFamily="18" charset="0"/>
                                <a:ea typeface="Cambria Math" panose="02040503050406030204" pitchFamily="18" charset="0"/>
                              </a:rPr>
                              <m:t>𝜕</m:t>
                            </m:r>
                            <m:r>
                              <a:rPr lang="en-US" altLang="ko-KR" sz="2000" i="1">
                                <a:latin typeface="Cambria Math" panose="02040503050406030204" pitchFamily="18" charset="0"/>
                                <a:ea typeface="Cambria Math" panose="02040503050406030204" pitchFamily="18" charset="0"/>
                              </a:rPr>
                              <m:t>𝑁</m:t>
                            </m:r>
                          </m:num>
                          <m:den>
                            <m:r>
                              <a:rPr lang="en-US" altLang="ko-KR" sz="2000" i="1">
                                <a:latin typeface="Cambria Math" panose="02040503050406030204" pitchFamily="18" charset="0"/>
                                <a:ea typeface="Cambria Math" panose="02040503050406030204" pitchFamily="18" charset="0"/>
                              </a:rPr>
                              <m:t>𝜕</m:t>
                            </m:r>
                            <m:r>
                              <a:rPr lang="ko-KR" altLang="en-US" sz="2000" i="1">
                                <a:latin typeface="Cambria Math" panose="02040503050406030204" pitchFamily="18" charset="0"/>
                                <a:ea typeface="Cambria Math" panose="02040503050406030204" pitchFamily="18" charset="0"/>
                              </a:rPr>
                              <m:t>𝜃</m:t>
                            </m:r>
                          </m:den>
                        </m:f>
                      </m:den>
                    </m:f>
                    <m:r>
                      <a:rPr lang="en-US" altLang="ko-KR" sz="2000" b="0" i="1" smtClean="0">
                        <a:latin typeface="Cambria Math" panose="02040503050406030204" pitchFamily="18" charset="0"/>
                        <a:ea typeface="Cambria Math" panose="02040503050406030204" pitchFamily="18" charset="0"/>
                      </a:rPr>
                      <m:t>=</m:t>
                    </m:r>
                    <m:f>
                      <m:fPr>
                        <m:ctrlPr>
                          <a:rPr lang="en-US" altLang="ko-KR" sz="2000" i="1">
                            <a:latin typeface="Cambria Math" panose="02040503050406030204" pitchFamily="18" charset="0"/>
                            <a:ea typeface="Cambria Math" panose="02040503050406030204" pitchFamily="18" charset="0"/>
                          </a:rPr>
                        </m:ctrlPr>
                      </m:fPr>
                      <m:num>
                        <m:sSup>
                          <m:sSupPr>
                            <m:ctrlPr>
                              <a:rPr lang="en-US" altLang="ko-KR" sz="2000" i="1">
                                <a:latin typeface="Cambria Math" panose="02040503050406030204" pitchFamily="18" charset="0"/>
                              </a:rPr>
                            </m:ctrlPr>
                          </m:sSupPr>
                          <m:e>
                            <m:r>
                              <a:rPr lang="en-US" altLang="ko-KR" sz="2000" i="1">
                                <a:latin typeface="Cambria Math" panose="02040503050406030204" pitchFamily="18" charset="0"/>
                              </a:rPr>
                              <m:t>𝑒</m:t>
                            </m:r>
                          </m:e>
                          <m:sup>
                            <m:r>
                              <a:rPr lang="en-US" altLang="ko-KR" sz="2000" i="1">
                                <a:latin typeface="Cambria Math" panose="02040503050406030204" pitchFamily="18" charset="0"/>
                              </a:rPr>
                              <m:t>−</m:t>
                            </m:r>
                            <m:r>
                              <a:rPr lang="ko-KR" altLang="en-US" sz="2000" i="1">
                                <a:latin typeface="Cambria Math" panose="02040503050406030204" pitchFamily="18" charset="0"/>
                              </a:rPr>
                              <m:t>𝛾</m:t>
                            </m:r>
                          </m:sup>
                        </m:sSup>
                        <m:r>
                          <a:rPr lang="en-US" altLang="ko-KR" sz="2000" i="1">
                            <a:latin typeface="Cambria Math" panose="02040503050406030204" pitchFamily="18" charset="0"/>
                            <a:ea typeface="Cambria Math" panose="02040503050406030204" pitchFamily="18" charset="0"/>
                          </a:rPr>
                          <m:t>∆</m:t>
                        </m:r>
                        <m:r>
                          <a:rPr lang="en-US" altLang="ko-KR" sz="2000" b="0" i="1" smtClean="0">
                            <a:latin typeface="Cambria Math" panose="02040503050406030204" pitchFamily="18" charset="0"/>
                            <a:ea typeface="Cambria Math" panose="02040503050406030204" pitchFamily="18" charset="0"/>
                          </a:rPr>
                          <m:t>𝑁</m:t>
                        </m:r>
                      </m:num>
                      <m:den>
                        <m:f>
                          <m:fPr>
                            <m:ctrlPr>
                              <a:rPr lang="en-US" altLang="ko-KR" sz="2000" i="1">
                                <a:latin typeface="Cambria Math" panose="02040503050406030204" pitchFamily="18" charset="0"/>
                                <a:ea typeface="Cambria Math" panose="02040503050406030204" pitchFamily="18" charset="0"/>
                              </a:rPr>
                            </m:ctrlPr>
                          </m:fPr>
                          <m:num>
                            <m:r>
                              <a:rPr lang="en-US" altLang="ko-KR" sz="2000" i="1">
                                <a:latin typeface="Cambria Math" panose="02040503050406030204" pitchFamily="18" charset="0"/>
                                <a:ea typeface="Cambria Math" panose="02040503050406030204" pitchFamily="18" charset="0"/>
                              </a:rPr>
                              <m:t>𝜕</m:t>
                            </m:r>
                            <m:r>
                              <a:rPr lang="en-US" altLang="ko-KR" sz="2000" i="1">
                                <a:latin typeface="Cambria Math" panose="02040503050406030204" pitchFamily="18" charset="0"/>
                                <a:ea typeface="Cambria Math" panose="02040503050406030204" pitchFamily="18" charset="0"/>
                              </a:rPr>
                              <m:t>𝑁</m:t>
                            </m:r>
                          </m:num>
                          <m:den>
                            <m:r>
                              <a:rPr lang="en-US" altLang="ko-KR" sz="2000" i="1">
                                <a:latin typeface="Cambria Math" panose="02040503050406030204" pitchFamily="18" charset="0"/>
                                <a:ea typeface="Cambria Math" panose="02040503050406030204" pitchFamily="18" charset="0"/>
                              </a:rPr>
                              <m:t>𝜕</m:t>
                            </m:r>
                            <m:r>
                              <a:rPr lang="ko-KR" altLang="en-US" sz="2000" i="1">
                                <a:latin typeface="Cambria Math" panose="02040503050406030204" pitchFamily="18" charset="0"/>
                                <a:ea typeface="Cambria Math" panose="02040503050406030204" pitchFamily="18" charset="0"/>
                              </a:rPr>
                              <m:t>𝜃</m:t>
                            </m:r>
                          </m:den>
                        </m:f>
                      </m:den>
                    </m:f>
                    <m:r>
                      <a:rPr lang="en-US" altLang="ko-KR" sz="2000" i="1">
                        <a:latin typeface="Cambria Math" panose="02040503050406030204" pitchFamily="18" charset="0"/>
                        <a:ea typeface="Cambria Math" panose="02040503050406030204" pitchFamily="18" charset="0"/>
                      </a:rPr>
                      <m:t>=</m:t>
                    </m:r>
                    <m:f>
                      <m:fPr>
                        <m:ctrlPr>
                          <a:rPr lang="en-US" altLang="ko-KR" sz="2000" i="1">
                            <a:latin typeface="Cambria Math" panose="02040503050406030204" pitchFamily="18" charset="0"/>
                          </a:rPr>
                        </m:ctrlPr>
                      </m:fPr>
                      <m:num>
                        <m:sSup>
                          <m:sSupPr>
                            <m:ctrlPr>
                              <a:rPr lang="en-US" altLang="ko-KR" sz="2000" i="1">
                                <a:latin typeface="Cambria Math" panose="02040503050406030204" pitchFamily="18" charset="0"/>
                              </a:rPr>
                            </m:ctrlPr>
                          </m:sSupPr>
                          <m:e>
                            <m:r>
                              <a:rPr lang="en-US" altLang="ko-KR" sz="2000" i="1">
                                <a:latin typeface="Cambria Math" panose="02040503050406030204" pitchFamily="18" charset="0"/>
                              </a:rPr>
                              <m:t>𝑒</m:t>
                            </m:r>
                          </m:e>
                          <m:sup>
                            <m:r>
                              <a:rPr lang="en-US" altLang="ko-KR" sz="2000" i="1">
                                <a:latin typeface="Cambria Math" panose="02040503050406030204" pitchFamily="18" charset="0"/>
                              </a:rPr>
                              <m:t>−</m:t>
                            </m:r>
                            <m:r>
                              <a:rPr lang="ko-KR" altLang="en-US" sz="2000" i="1">
                                <a:latin typeface="Cambria Math" panose="02040503050406030204" pitchFamily="18" charset="0"/>
                              </a:rPr>
                              <m:t>𝛾</m:t>
                            </m:r>
                          </m:sup>
                        </m:sSup>
                      </m:num>
                      <m:den>
                        <m:rad>
                          <m:radPr>
                            <m:degHide m:val="on"/>
                            <m:ctrlPr>
                              <a:rPr lang="en-US" altLang="ko-KR" sz="2000" i="1">
                                <a:latin typeface="Cambria Math" panose="02040503050406030204" pitchFamily="18" charset="0"/>
                              </a:rPr>
                            </m:ctrlPr>
                          </m:radPr>
                          <m:deg/>
                          <m:e>
                            <m:r>
                              <a:rPr lang="en-US" altLang="ko-KR" sz="2000" i="1">
                                <a:latin typeface="Cambria Math" panose="02040503050406030204" pitchFamily="18" charset="0"/>
                              </a:rPr>
                              <m:t>𝑁</m:t>
                            </m:r>
                          </m:e>
                        </m:rad>
                      </m:den>
                    </m:f>
                  </m:oMath>
                </a14:m>
                <a:endParaRPr lang="en-US" altLang="ko-KR" sz="2000" i="1" dirty="0">
                  <a:latin typeface="Cambria Math" panose="02040503050406030204" pitchFamily="18" charset="0"/>
                  <a:ea typeface="Cambria Math" panose="02040503050406030204" pitchFamily="18" charset="0"/>
                </a:endParaRPr>
              </a:p>
              <a:p>
                <a:endParaRPr lang="ko-KR" altLang="en-US" dirty="0"/>
              </a:p>
            </p:txBody>
          </p:sp>
        </mc:Choice>
        <mc:Fallback xmlns="">
          <p:sp>
            <p:nvSpPr>
              <p:cNvPr id="4" name="내용 개체 틀 3">
                <a:extLst>
                  <a:ext uri="{FF2B5EF4-FFF2-40B4-BE49-F238E27FC236}">
                    <a16:creationId xmlns:a16="http://schemas.microsoft.com/office/drawing/2014/main" id="{68BB18E3-67CD-45B4-ABC8-E8642875A6D3}"/>
                  </a:ext>
                </a:extLst>
              </p:cNvPr>
              <p:cNvSpPr>
                <a:spLocks noGrp="1" noRot="1" noChangeAspect="1" noMove="1" noResize="1" noEditPoints="1" noAdjustHandles="1" noChangeArrowheads="1" noChangeShapeType="1" noTextEdit="1"/>
              </p:cNvSpPr>
              <p:nvPr>
                <p:ph sz="half" idx="2"/>
              </p:nvPr>
            </p:nvSpPr>
            <p:spPr>
              <a:xfrm>
                <a:off x="5338194" y="2407222"/>
                <a:ext cx="6173968" cy="3263735"/>
              </a:xfrm>
              <a:blipFill>
                <a:blip r:embed="rId2"/>
                <a:stretch>
                  <a:fillRect/>
                </a:stretch>
              </a:blipFill>
            </p:spPr>
            <p:txBody>
              <a:bodyPr/>
              <a:lstStyle/>
              <a:p>
                <a:r>
                  <a:rPr lang="ko-KR" altLang="en-US">
                    <a:noFill/>
                  </a:rPr>
                  <a:t> </a:t>
                </a:r>
              </a:p>
            </p:txBody>
          </p:sp>
        </mc:Fallback>
      </mc:AlternateContent>
      <p:pic>
        <p:nvPicPr>
          <p:cNvPr id="17" name="그림 16">
            <a:extLst>
              <a:ext uri="{FF2B5EF4-FFF2-40B4-BE49-F238E27FC236}">
                <a16:creationId xmlns:a16="http://schemas.microsoft.com/office/drawing/2014/main" id="{1E9AD4D9-0A65-4907-90EC-29C2E406DE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66" y="2080469"/>
            <a:ext cx="4053286" cy="2478966"/>
          </a:xfrm>
          <a:prstGeom prst="rect">
            <a:avLst/>
          </a:prstGeom>
        </p:spPr>
      </p:pic>
      <p:cxnSp>
        <p:nvCxnSpPr>
          <p:cNvPr id="18" name="직선 화살표 연결선 17">
            <a:extLst>
              <a:ext uri="{FF2B5EF4-FFF2-40B4-BE49-F238E27FC236}">
                <a16:creationId xmlns:a16="http://schemas.microsoft.com/office/drawing/2014/main" id="{32680DDB-2DD2-403A-B4D1-159886D613C3}"/>
              </a:ext>
            </a:extLst>
          </p:cNvPr>
          <p:cNvCxnSpPr>
            <a:cxnSpLocks/>
          </p:cNvCxnSpPr>
          <p:nvPr/>
        </p:nvCxnSpPr>
        <p:spPr>
          <a:xfrm>
            <a:off x="3702341" y="3187030"/>
            <a:ext cx="0" cy="30908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C8EAB73-754D-4C74-9631-774289E7BDD4}"/>
                  </a:ext>
                </a:extLst>
              </p:cNvPr>
              <p:cNvSpPr txBox="1"/>
              <p:nvPr/>
            </p:nvSpPr>
            <p:spPr>
              <a:xfrm>
                <a:off x="3642220" y="2732808"/>
                <a:ext cx="36072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a:latin typeface="Cambria Math" panose="02040503050406030204" pitchFamily="18" charset="0"/>
                            </a:rPr>
                          </m:ctrlPr>
                        </m:sSupPr>
                        <m:e>
                          <m:r>
                            <a:rPr lang="en-US" altLang="ko-KR" i="1">
                              <a:latin typeface="Cambria Math" panose="02040503050406030204" pitchFamily="18" charset="0"/>
                            </a:rPr>
                            <m:t>~</m:t>
                          </m:r>
                          <m:r>
                            <a:rPr lang="en-US" altLang="ko-KR" i="1">
                              <a:latin typeface="Cambria Math" panose="02040503050406030204" pitchFamily="18" charset="0"/>
                            </a:rPr>
                            <m:t>𝑒</m:t>
                          </m:r>
                        </m:e>
                        <m:sup>
                          <m:r>
                            <a:rPr lang="en-US" altLang="ko-KR" i="1">
                              <a:latin typeface="Cambria Math" panose="02040503050406030204" pitchFamily="18" charset="0"/>
                            </a:rPr>
                            <m:t>−</m:t>
                          </m:r>
                          <m:r>
                            <a:rPr lang="ko-KR" altLang="en-US" i="1">
                              <a:latin typeface="Cambria Math" panose="02040503050406030204" pitchFamily="18" charset="0"/>
                            </a:rPr>
                            <m:t>𝛾</m:t>
                          </m:r>
                        </m:sup>
                      </m:sSup>
                      <m:rad>
                        <m:radPr>
                          <m:degHide m:val="on"/>
                          <m:ctrlPr>
                            <a:rPr lang="ko-KR" altLang="en-US" i="1" smtClean="0">
                              <a:latin typeface="Cambria Math" panose="02040503050406030204" pitchFamily="18" charset="0"/>
                            </a:rPr>
                          </m:ctrlPr>
                        </m:radPr>
                        <m:deg/>
                        <m:e>
                          <m:r>
                            <a:rPr lang="en-US" altLang="ko-KR" b="0" i="1" smtClean="0">
                              <a:latin typeface="Cambria Math" panose="02040503050406030204" pitchFamily="18" charset="0"/>
                            </a:rPr>
                            <m:t>𝑁</m:t>
                          </m:r>
                        </m:e>
                      </m:rad>
                    </m:oMath>
                  </m:oMathPara>
                </a14:m>
                <a:endParaRPr lang="ko-KR" altLang="en-US" dirty="0"/>
              </a:p>
            </p:txBody>
          </p:sp>
        </mc:Choice>
        <mc:Fallback xmlns="">
          <p:sp>
            <p:nvSpPr>
              <p:cNvPr id="19" name="TextBox 18">
                <a:extLst>
                  <a:ext uri="{FF2B5EF4-FFF2-40B4-BE49-F238E27FC236}">
                    <a16:creationId xmlns:a16="http://schemas.microsoft.com/office/drawing/2014/main" id="{9C8EAB73-754D-4C74-9631-774289E7BDD4}"/>
                  </a:ext>
                </a:extLst>
              </p:cNvPr>
              <p:cNvSpPr txBox="1">
                <a:spLocks noRot="1" noChangeAspect="1" noMove="1" noResize="1" noEditPoints="1" noAdjustHandles="1" noChangeArrowheads="1" noChangeShapeType="1" noTextEdit="1"/>
              </p:cNvSpPr>
              <p:nvPr/>
            </p:nvSpPr>
            <p:spPr>
              <a:xfrm>
                <a:off x="3642220" y="2732808"/>
                <a:ext cx="360727" cy="400110"/>
              </a:xfrm>
              <a:prstGeom prst="rect">
                <a:avLst/>
              </a:prstGeom>
              <a:blipFill>
                <a:blip r:embed="rId4"/>
                <a:stretch>
                  <a:fillRect r="-180000"/>
                </a:stretch>
              </a:blipFill>
            </p:spPr>
            <p:txBody>
              <a:bodyPr/>
              <a:lstStyle/>
              <a:p>
                <a:r>
                  <a:rPr lang="ko-KR" altLang="en-US">
                    <a:noFill/>
                  </a:rPr>
                  <a:t> </a:t>
                </a:r>
              </a:p>
            </p:txBody>
          </p:sp>
        </mc:Fallback>
      </mc:AlternateContent>
      <p:cxnSp>
        <p:nvCxnSpPr>
          <p:cNvPr id="20" name="직선 화살표 연결선 19">
            <a:extLst>
              <a:ext uri="{FF2B5EF4-FFF2-40B4-BE49-F238E27FC236}">
                <a16:creationId xmlns:a16="http://schemas.microsoft.com/office/drawing/2014/main" id="{4E70D03F-79DC-4C75-B0D8-07CE1F984DD7}"/>
              </a:ext>
            </a:extLst>
          </p:cNvPr>
          <p:cNvCxnSpPr/>
          <p:nvPr/>
        </p:nvCxnSpPr>
        <p:spPr>
          <a:xfrm>
            <a:off x="2055303" y="3003259"/>
            <a:ext cx="0" cy="56988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8B61A0D-CC58-4808-ADA0-1E65903DEC4E}"/>
                  </a:ext>
                </a:extLst>
              </p:cNvPr>
              <p:cNvSpPr txBox="1"/>
              <p:nvPr/>
            </p:nvSpPr>
            <p:spPr>
              <a:xfrm>
                <a:off x="1946246" y="2625754"/>
                <a:ext cx="36072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ko-KR" altLang="en-US" i="1" smtClean="0">
                              <a:latin typeface="Cambria Math" panose="02040503050406030204" pitchFamily="18" charset="0"/>
                            </a:rPr>
                          </m:ctrlPr>
                        </m:radPr>
                        <m:deg/>
                        <m:e>
                          <m:r>
                            <a:rPr lang="en-US" altLang="ko-KR" b="0" i="1" smtClean="0">
                              <a:latin typeface="Cambria Math" panose="02040503050406030204" pitchFamily="18" charset="0"/>
                            </a:rPr>
                            <m:t>𝑁</m:t>
                          </m:r>
                        </m:e>
                      </m:rad>
                    </m:oMath>
                  </m:oMathPara>
                </a14:m>
                <a:endParaRPr lang="ko-KR" altLang="en-US" dirty="0"/>
              </a:p>
            </p:txBody>
          </p:sp>
        </mc:Choice>
        <mc:Fallback xmlns="">
          <p:sp>
            <p:nvSpPr>
              <p:cNvPr id="21" name="TextBox 20">
                <a:extLst>
                  <a:ext uri="{FF2B5EF4-FFF2-40B4-BE49-F238E27FC236}">
                    <a16:creationId xmlns:a16="http://schemas.microsoft.com/office/drawing/2014/main" id="{E8B61A0D-CC58-4808-ADA0-1E65903DEC4E}"/>
                  </a:ext>
                </a:extLst>
              </p:cNvPr>
              <p:cNvSpPr txBox="1">
                <a:spLocks noRot="1" noChangeAspect="1" noMove="1" noResize="1" noEditPoints="1" noAdjustHandles="1" noChangeArrowheads="1" noChangeShapeType="1" noTextEdit="1"/>
              </p:cNvSpPr>
              <p:nvPr/>
            </p:nvSpPr>
            <p:spPr>
              <a:xfrm>
                <a:off x="1946246" y="2625754"/>
                <a:ext cx="360727" cy="400110"/>
              </a:xfrm>
              <a:prstGeom prst="rect">
                <a:avLst/>
              </a:prstGeom>
              <a:blipFill>
                <a:blip r:embed="rId5"/>
                <a:stretch>
                  <a:fillRect r="-38983"/>
                </a:stretch>
              </a:blipFill>
            </p:spPr>
            <p:txBody>
              <a:bodyPr/>
              <a:lstStyle/>
              <a:p>
                <a:r>
                  <a:rPr lang="ko-KR" altLang="en-US">
                    <a:noFill/>
                  </a:rPr>
                  <a:t> </a:t>
                </a:r>
              </a:p>
            </p:txBody>
          </p:sp>
        </mc:Fallback>
      </mc:AlternateContent>
      <p:sp>
        <p:nvSpPr>
          <p:cNvPr id="22" name="TextBox 21">
            <a:extLst>
              <a:ext uri="{FF2B5EF4-FFF2-40B4-BE49-F238E27FC236}">
                <a16:creationId xmlns:a16="http://schemas.microsoft.com/office/drawing/2014/main" id="{A883674A-AE9C-475B-960D-B37BFBB0826D}"/>
              </a:ext>
            </a:extLst>
          </p:cNvPr>
          <p:cNvSpPr txBox="1"/>
          <p:nvPr/>
        </p:nvSpPr>
        <p:spPr>
          <a:xfrm>
            <a:off x="1097280" y="4498584"/>
            <a:ext cx="4001549" cy="369332"/>
          </a:xfrm>
          <a:prstGeom prst="rect">
            <a:avLst/>
          </a:prstGeom>
          <a:noFill/>
        </p:spPr>
        <p:txBody>
          <a:bodyPr wrap="square" rtlCol="0">
            <a:spAutoFit/>
          </a:bodyPr>
          <a:lstStyle/>
          <a:p>
            <a:pPr algn="l"/>
            <a:r>
              <a:rPr lang="en-US" altLang="ko-KR" sz="900" dirty="0">
                <a:latin typeface="+mj-lt"/>
              </a:rPr>
              <a:t> </a:t>
            </a:r>
            <a:r>
              <a:rPr lang="en-US" altLang="ko-KR" sz="900" b="0" i="0" u="none" strike="noStrike" baseline="0" dirty="0" err="1">
                <a:latin typeface="+mj-lt"/>
              </a:rPr>
              <a:t>R.Schnabel</a:t>
            </a:r>
            <a:r>
              <a:rPr lang="en-US" altLang="ko-KR" sz="900" b="0" i="0" u="none" strike="noStrike" baseline="0" dirty="0">
                <a:latin typeface="+mj-lt"/>
              </a:rPr>
              <a:t> (2017) Squeezed states of light</a:t>
            </a:r>
          </a:p>
          <a:p>
            <a:pPr algn="l"/>
            <a:r>
              <a:rPr lang="en-US" altLang="ko-KR" sz="900" b="0" i="0" u="none" strike="noStrike" baseline="0" dirty="0">
                <a:latin typeface="+mj-lt"/>
              </a:rPr>
              <a:t>and their applications in laser interferometers</a:t>
            </a:r>
            <a:endParaRPr lang="ko-KR" altLang="en-US" sz="900" dirty="0">
              <a:latin typeface="+mj-lt"/>
            </a:endParaRPr>
          </a:p>
        </p:txBody>
      </p:sp>
      <p:sp>
        <p:nvSpPr>
          <p:cNvPr id="23" name="날짜 개체 틀 3">
            <a:extLst>
              <a:ext uri="{FF2B5EF4-FFF2-40B4-BE49-F238E27FC236}">
                <a16:creationId xmlns:a16="http://schemas.microsoft.com/office/drawing/2014/main" id="{79740A07-D543-4F46-A151-AB0DE07E08E4}"/>
              </a:ext>
            </a:extLst>
          </p:cNvPr>
          <p:cNvSpPr>
            <a:spLocks noGrp="1"/>
          </p:cNvSpPr>
          <p:nvPr>
            <p:ph type="dt" sz="half" idx="10"/>
          </p:nvPr>
        </p:nvSpPr>
        <p:spPr>
          <a:xfrm>
            <a:off x="7810150" y="6446838"/>
            <a:ext cx="2993126" cy="365125"/>
          </a:xfrm>
        </p:spPr>
        <p:txBody>
          <a:bodyPr/>
          <a:lstStyle/>
          <a:p>
            <a:r>
              <a:rPr lang="en-US" altLang="ko-KR" b="0" i="0" dirty="0">
                <a:solidFill>
                  <a:schemeClr val="bg1"/>
                </a:solidFill>
                <a:effectLst/>
                <a:latin typeface="Arial" panose="020B0604020202020204" pitchFamily="34" charset="0"/>
              </a:rPr>
              <a:t>Your passion for (AMO-)physics: What are you curious about?</a:t>
            </a:r>
          </a:p>
          <a:p>
            <a:r>
              <a:rPr lang="en-US" altLang="ko-KR" dirty="0">
                <a:solidFill>
                  <a:schemeClr val="bg1"/>
                </a:solidFill>
              </a:rPr>
              <a:t>Junhee Lee </a:t>
            </a:r>
            <a:fld id="{0928AFF6-6AB7-414D-9F63-AFAC896DC2A1}" type="datetime1">
              <a:rPr lang="ko-KR" altLang="en-US" smtClean="0">
                <a:solidFill>
                  <a:schemeClr val="bg1"/>
                </a:solidFill>
              </a:rPr>
              <a:t>2021-06-15</a:t>
            </a:fld>
            <a:endParaRPr lang="en-US" dirty="0">
              <a:solidFill>
                <a:schemeClr val="bg1"/>
              </a:solidFil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1D73B58-B6AB-482F-9AB8-8B08F0172FC2}"/>
                  </a:ext>
                </a:extLst>
              </p:cNvPr>
              <p:cNvSpPr txBox="1"/>
              <p:nvPr/>
            </p:nvSpPr>
            <p:spPr>
              <a:xfrm>
                <a:off x="6649071" y="4599252"/>
                <a:ext cx="4445649" cy="5373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sz="1400" b="0" i="1" smtClean="0">
                          <a:latin typeface="Cambria Math" panose="02040503050406030204" pitchFamily="18" charset="0"/>
                          <a:ea typeface="Cambria Math" panose="02040503050406030204" pitchFamily="18" charset="0"/>
                        </a:rPr>
                        <m:t>𝑐</m:t>
                      </m:r>
                      <m:r>
                        <a:rPr lang="en-US" altLang="ko-KR" sz="1400" b="0" i="1" smtClean="0">
                          <a:latin typeface="Cambria Math" panose="02040503050406030204" pitchFamily="18" charset="0"/>
                          <a:ea typeface="Cambria Math" panose="02040503050406030204" pitchFamily="18" charset="0"/>
                        </a:rPr>
                        <m:t>.</m:t>
                      </m:r>
                      <m:r>
                        <a:rPr lang="en-US" altLang="ko-KR" sz="1400" b="0" i="1" smtClean="0">
                          <a:latin typeface="Cambria Math" panose="02040503050406030204" pitchFamily="18" charset="0"/>
                          <a:ea typeface="Cambria Math" panose="02040503050406030204" pitchFamily="18" charset="0"/>
                        </a:rPr>
                        <m:t>𝑓</m:t>
                      </m:r>
                      <m:r>
                        <a:rPr lang="en-US" altLang="ko-KR" sz="1400" b="0" i="1" smtClean="0">
                          <a:latin typeface="Cambria Math" panose="02040503050406030204" pitchFamily="18" charset="0"/>
                          <a:ea typeface="Cambria Math" panose="02040503050406030204" pitchFamily="18" charset="0"/>
                        </a:rPr>
                        <m:t>) </m:t>
                      </m:r>
                      <m:d>
                        <m:dPr>
                          <m:ctrlPr>
                            <a:rPr lang="en-US" altLang="ko-KR" sz="1400" b="0" i="1" smtClean="0">
                              <a:latin typeface="Cambria Math" panose="02040503050406030204" pitchFamily="18" charset="0"/>
                              <a:ea typeface="Cambria Math" panose="02040503050406030204" pitchFamily="18" charset="0"/>
                            </a:rPr>
                          </m:ctrlPr>
                        </m:dPr>
                        <m:e>
                          <m:r>
                            <a:rPr lang="en-US" altLang="ko-KR" sz="1400" b="0" i="1" smtClean="0">
                              <a:latin typeface="Cambria Math" panose="02040503050406030204" pitchFamily="18" charset="0"/>
                              <a:ea typeface="Cambria Math" panose="02040503050406030204" pitchFamily="18" charset="0"/>
                            </a:rPr>
                            <m:t>𝑆𝑞𝑢𝑒𝑒𝑧𝑒𝑑</m:t>
                          </m:r>
                        </m:e>
                      </m:d>
                      <m:r>
                        <a:rPr lang="en-US" altLang="ko-KR" sz="1400" b="0" i="1" smtClean="0">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m:t>
                      </m:r>
                      <m:d>
                        <m:dPr>
                          <m:ctrlPr>
                            <a:rPr lang="en-US" altLang="ko-KR" sz="1400" i="1">
                              <a:latin typeface="Cambria Math" panose="02040503050406030204" pitchFamily="18" charset="0"/>
                              <a:ea typeface="Cambria Math" panose="02040503050406030204" pitchFamily="18" charset="0"/>
                            </a:rPr>
                          </m:ctrlPr>
                        </m:dPr>
                        <m:e>
                          <m:r>
                            <a:rPr lang="ko-KR" altLang="en-US" sz="1400" i="1">
                              <a:latin typeface="Cambria Math" panose="02040503050406030204" pitchFamily="18" charset="0"/>
                            </a:rPr>
                            <m:t>𝜃</m:t>
                          </m:r>
                        </m:e>
                      </m:d>
                      <m:r>
                        <a:rPr lang="en-US" altLang="ko-KR" sz="1400" i="1">
                          <a:latin typeface="Cambria Math" panose="02040503050406030204" pitchFamily="18" charset="0"/>
                        </a:rPr>
                        <m:t>≥</m:t>
                      </m:r>
                      <m:f>
                        <m:fPr>
                          <m:ctrlPr>
                            <a:rPr lang="en-US" altLang="ko-KR" sz="1400" i="1">
                              <a:latin typeface="Cambria Math" panose="02040503050406030204" pitchFamily="18" charset="0"/>
                            </a:rPr>
                          </m:ctrlPr>
                        </m:fPr>
                        <m:num>
                          <m:r>
                            <a:rPr lang="en-US" altLang="ko-KR" sz="1400" i="1">
                              <a:latin typeface="Cambria Math" panose="02040503050406030204" pitchFamily="18" charset="0"/>
                            </a:rPr>
                            <m:t>1</m:t>
                          </m:r>
                        </m:num>
                        <m:den>
                          <m:r>
                            <a:rPr lang="en-US" altLang="ko-KR" sz="1400" i="1">
                              <a:latin typeface="Cambria Math" panose="02040503050406030204" pitchFamily="18" charset="0"/>
                            </a:rPr>
                            <m:t>2</m:t>
                          </m:r>
                          <m:rad>
                            <m:radPr>
                              <m:degHide m:val="on"/>
                              <m:ctrlPr>
                                <a:rPr lang="en-US" altLang="ko-KR" sz="1400" i="1">
                                  <a:latin typeface="Cambria Math" panose="02040503050406030204" pitchFamily="18" charset="0"/>
                                </a:rPr>
                              </m:ctrlPr>
                            </m:radPr>
                            <m:deg/>
                            <m:e>
                              <m:r>
                                <a:rPr lang="en-US" altLang="ko-KR" sz="1400" i="1">
                                  <a:latin typeface="Cambria Math" panose="02040503050406030204" pitchFamily="18" charset="0"/>
                                </a:rPr>
                                <m:t>2</m:t>
                              </m:r>
                            </m:e>
                          </m:rad>
                        </m:den>
                      </m:f>
                      <m:r>
                        <a:rPr lang="en-US" altLang="ko-KR" sz="1400" i="1">
                          <a:latin typeface="Cambria Math" panose="02040503050406030204" pitchFamily="18" charset="0"/>
                        </a:rPr>
                        <m:t>[</m:t>
                      </m:r>
                      <m:f>
                        <m:fPr>
                          <m:ctrlPr>
                            <a:rPr lang="en-US" altLang="ko-KR" sz="1400" i="1">
                              <a:latin typeface="Cambria Math" panose="02040503050406030204" pitchFamily="18" charset="0"/>
                            </a:rPr>
                          </m:ctrlPr>
                        </m:fPr>
                        <m:num>
                          <m:r>
                            <a:rPr lang="en-US" altLang="ko-KR" sz="1400" i="1">
                              <a:latin typeface="Cambria Math" panose="02040503050406030204" pitchFamily="18" charset="0"/>
                            </a:rPr>
                            <m:t>1</m:t>
                          </m:r>
                        </m:num>
                        <m:den>
                          <m:r>
                            <a:rPr lang="en-US" altLang="ko-KR" sz="1400" i="1">
                              <a:latin typeface="Cambria Math" panose="02040503050406030204" pitchFamily="18" charset="0"/>
                            </a:rPr>
                            <m:t>&lt;</m:t>
                          </m:r>
                          <m:r>
                            <a:rPr lang="en-US" altLang="ko-KR" sz="1400" i="1">
                              <a:latin typeface="Cambria Math" panose="02040503050406030204" pitchFamily="18" charset="0"/>
                            </a:rPr>
                            <m:t>𝑛</m:t>
                          </m:r>
                          <m:sSup>
                            <m:sSupPr>
                              <m:ctrlPr>
                                <a:rPr lang="en-US" altLang="ko-KR" sz="1400" i="1">
                                  <a:latin typeface="Cambria Math" panose="02040503050406030204" pitchFamily="18" charset="0"/>
                                </a:rPr>
                              </m:ctrlPr>
                            </m:sSupPr>
                            <m:e>
                              <m:r>
                                <a:rPr lang="en-US" altLang="ko-KR" sz="1400" i="1">
                                  <a:latin typeface="Cambria Math" panose="02040503050406030204" pitchFamily="18" charset="0"/>
                                </a:rPr>
                                <m:t>&gt;</m:t>
                              </m:r>
                            </m:e>
                            <m:sup>
                              <m:r>
                                <a:rPr lang="en-US" altLang="ko-KR" sz="1400" i="1">
                                  <a:latin typeface="Cambria Math" panose="02040503050406030204" pitchFamily="18" charset="0"/>
                                </a:rPr>
                                <m:t>2</m:t>
                              </m:r>
                            </m:sup>
                          </m:sSup>
                          <m:r>
                            <a:rPr lang="en-US" altLang="ko-KR" sz="1400" i="1">
                              <a:latin typeface="Cambria Math" panose="02040503050406030204" pitchFamily="18" charset="0"/>
                            </a:rPr>
                            <m:t>+&lt;</m:t>
                          </m:r>
                          <m:r>
                            <a:rPr lang="en-US" altLang="ko-KR" sz="1400" i="1">
                              <a:latin typeface="Cambria Math" panose="02040503050406030204" pitchFamily="18" charset="0"/>
                            </a:rPr>
                            <m:t>𝑛</m:t>
                          </m:r>
                          <m:r>
                            <a:rPr lang="en-US" altLang="ko-KR" sz="1400" i="1">
                              <a:latin typeface="Cambria Math" panose="02040503050406030204" pitchFamily="18" charset="0"/>
                            </a:rPr>
                            <m:t>&gt;</m:t>
                          </m:r>
                        </m:den>
                      </m:f>
                      <m:sSup>
                        <m:sSupPr>
                          <m:ctrlPr>
                            <a:rPr lang="en-US" altLang="ko-KR" sz="1400" i="1">
                              <a:latin typeface="Cambria Math" panose="02040503050406030204" pitchFamily="18" charset="0"/>
                            </a:rPr>
                          </m:ctrlPr>
                        </m:sSupPr>
                        <m:e>
                          <m:r>
                            <a:rPr lang="en-US" altLang="ko-KR" sz="1400" i="1">
                              <a:latin typeface="Cambria Math" panose="02040503050406030204" pitchFamily="18" charset="0"/>
                            </a:rPr>
                            <m:t>]</m:t>
                          </m:r>
                        </m:e>
                        <m:sup>
                          <m:r>
                            <a:rPr lang="en-US" altLang="ko-KR" sz="1400" i="1">
                              <a:latin typeface="Cambria Math" panose="02040503050406030204" pitchFamily="18" charset="0"/>
                            </a:rPr>
                            <m:t>1/2</m:t>
                          </m:r>
                        </m:sup>
                      </m:sSup>
                    </m:oMath>
                  </m:oMathPara>
                </a14:m>
                <a:endParaRPr lang="ko-KR" altLang="en-US" sz="1400" dirty="0"/>
              </a:p>
            </p:txBody>
          </p:sp>
        </mc:Choice>
        <mc:Fallback xmlns="">
          <p:sp>
            <p:nvSpPr>
              <p:cNvPr id="11" name="TextBox 10">
                <a:extLst>
                  <a:ext uri="{FF2B5EF4-FFF2-40B4-BE49-F238E27FC236}">
                    <a16:creationId xmlns:a16="http://schemas.microsoft.com/office/drawing/2014/main" id="{01D73B58-B6AB-482F-9AB8-8B08F0172FC2}"/>
                  </a:ext>
                </a:extLst>
              </p:cNvPr>
              <p:cNvSpPr txBox="1">
                <a:spLocks noRot="1" noChangeAspect="1" noMove="1" noResize="1" noEditPoints="1" noAdjustHandles="1" noChangeArrowheads="1" noChangeShapeType="1" noTextEdit="1"/>
              </p:cNvSpPr>
              <p:nvPr/>
            </p:nvSpPr>
            <p:spPr>
              <a:xfrm>
                <a:off x="6649071" y="4599252"/>
                <a:ext cx="4445649" cy="537327"/>
              </a:xfrm>
              <a:prstGeom prst="rect">
                <a:avLst/>
              </a:prstGeom>
              <a:blipFill>
                <a:blip r:embed="rId6"/>
                <a:stretch>
                  <a:fillRect/>
                </a:stretch>
              </a:blipFill>
            </p:spPr>
            <p:txBody>
              <a:bodyPr/>
              <a:lstStyle/>
              <a:p>
                <a:r>
                  <a:rPr lang="ko-KR" altLang="en-US">
                    <a:noFill/>
                  </a:rPr>
                  <a:t> </a:t>
                </a:r>
              </a:p>
            </p:txBody>
          </p:sp>
        </mc:Fallback>
      </mc:AlternateContent>
      <p:pic>
        <p:nvPicPr>
          <p:cNvPr id="12" name="내용 개체 틀 6" descr="텍스트, 시계이(가) 표시된 사진&#10;&#10;자동 생성된 설명">
            <a:extLst>
              <a:ext uri="{FF2B5EF4-FFF2-40B4-BE49-F238E27FC236}">
                <a16:creationId xmlns:a16="http://schemas.microsoft.com/office/drawing/2014/main" id="{A341DE22-605E-41F5-B3E2-81127A97F6B7}"/>
              </a:ext>
            </a:extLst>
          </p:cNvPr>
          <p:cNvPicPr>
            <a:picLocks noGrp="1" noChangeAspect="1"/>
          </p:cNvPicPr>
          <p:nvPr>
            <p:ph sz="half" idx="1"/>
          </p:nvPr>
        </p:nvPicPr>
        <p:blipFill>
          <a:blip r:embed="rId7">
            <a:extLst>
              <a:ext uri="{28A0092B-C50C-407E-A947-70E740481C1C}">
                <a14:useLocalDpi xmlns:a14="http://schemas.microsoft.com/office/drawing/2010/main" val="0"/>
              </a:ext>
            </a:extLst>
          </a:blip>
          <a:stretch>
            <a:fillRect/>
          </a:stretch>
        </p:blipFill>
        <p:spPr>
          <a:xfrm>
            <a:off x="4900741" y="4708417"/>
            <a:ext cx="1628647" cy="1054548"/>
          </a:xfrm>
          <a:noFill/>
        </p:spPr>
      </p:pic>
      <p:sp>
        <p:nvSpPr>
          <p:cNvPr id="13" name="TextBox 12">
            <a:extLst>
              <a:ext uri="{FF2B5EF4-FFF2-40B4-BE49-F238E27FC236}">
                <a16:creationId xmlns:a16="http://schemas.microsoft.com/office/drawing/2014/main" id="{748A2AC4-9E54-435E-99B8-1A52B44167F7}"/>
              </a:ext>
            </a:extLst>
          </p:cNvPr>
          <p:cNvSpPr txBox="1"/>
          <p:nvPr/>
        </p:nvSpPr>
        <p:spPr>
          <a:xfrm>
            <a:off x="5014352" y="5911675"/>
            <a:ext cx="4490644" cy="507831"/>
          </a:xfrm>
          <a:prstGeom prst="rect">
            <a:avLst/>
          </a:prstGeom>
          <a:noFill/>
        </p:spPr>
        <p:txBody>
          <a:bodyPr wrap="square" rtlCol="0">
            <a:spAutoFit/>
          </a:bodyPr>
          <a:lstStyle/>
          <a:p>
            <a:pPr algn="l"/>
            <a:r>
              <a:rPr lang="en-US" altLang="ko-KR" sz="900" b="0" i="0" u="none" strike="noStrike" baseline="0" dirty="0">
                <a:latin typeface="+mj-lt"/>
              </a:rPr>
              <a:t>Vittorio Giovannetti. (2004) Quantum-Enhanced Measurements:</a:t>
            </a:r>
          </a:p>
          <a:p>
            <a:pPr algn="l"/>
            <a:r>
              <a:rPr lang="en-US" altLang="ko-KR" sz="900" b="0" i="0" u="none" strike="noStrike" baseline="0" dirty="0">
                <a:latin typeface="+mj-lt"/>
              </a:rPr>
              <a:t>Beating the Standard Quantum Limit</a:t>
            </a:r>
          </a:p>
          <a:p>
            <a:pPr algn="l"/>
            <a:endParaRPr lang="ko-KR" altLang="en-US" sz="900" dirty="0">
              <a:latin typeface="+mj-lt"/>
            </a:endParaRPr>
          </a:p>
        </p:txBody>
      </p:sp>
    </p:spTree>
    <p:extLst>
      <p:ext uri="{BB962C8B-B14F-4D97-AF65-F5344CB8AC3E}">
        <p14:creationId xmlns:p14="http://schemas.microsoft.com/office/powerpoint/2010/main" val="604999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6F54E66-5139-4DCC-BE06-D63C5FD1EB23}"/>
              </a:ext>
            </a:extLst>
          </p:cNvPr>
          <p:cNvSpPr>
            <a:spLocks noGrp="1"/>
          </p:cNvSpPr>
          <p:nvPr>
            <p:ph type="title"/>
          </p:nvPr>
        </p:nvSpPr>
        <p:spPr>
          <a:xfrm>
            <a:off x="1097280" y="286603"/>
            <a:ext cx="10058400" cy="1450757"/>
          </a:xfrm>
        </p:spPr>
        <p:txBody>
          <a:bodyPr anchor="b">
            <a:normAutofit/>
          </a:bodyPr>
          <a:lstStyle/>
          <a:p>
            <a:r>
              <a:rPr lang="en-US" altLang="ko-KR" dirty="0"/>
              <a:t>4. Application Ex: LIGO </a:t>
            </a:r>
            <a:endParaRPr lang="ko-KR" altLang="en-US" dirty="0"/>
          </a:p>
        </p:txBody>
      </p:sp>
      <p:pic>
        <p:nvPicPr>
          <p:cNvPr id="8" name="내용 개체 틀 7">
            <a:extLst>
              <a:ext uri="{FF2B5EF4-FFF2-40B4-BE49-F238E27FC236}">
                <a16:creationId xmlns:a16="http://schemas.microsoft.com/office/drawing/2014/main" id="{7C5CE698-FCFF-4AF7-8A73-B8072E9A6C1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42288" y="2120900"/>
            <a:ext cx="6787630" cy="2715051"/>
          </a:xfrm>
          <a:noFill/>
        </p:spPr>
      </p:pic>
      <p:sp>
        <p:nvSpPr>
          <p:cNvPr id="13" name="Content Placeholder 3">
            <a:extLst>
              <a:ext uri="{FF2B5EF4-FFF2-40B4-BE49-F238E27FC236}">
                <a16:creationId xmlns:a16="http://schemas.microsoft.com/office/drawing/2014/main" id="{DE3A335B-B59F-4C26-AEE0-7142BAF98916}"/>
              </a:ext>
            </a:extLst>
          </p:cNvPr>
          <p:cNvSpPr>
            <a:spLocks noGrp="1"/>
          </p:cNvSpPr>
          <p:nvPr>
            <p:ph sz="half" idx="2"/>
          </p:nvPr>
        </p:nvSpPr>
        <p:spPr>
          <a:xfrm>
            <a:off x="8177613" y="2423821"/>
            <a:ext cx="654338" cy="355367"/>
          </a:xfrm>
        </p:spPr>
        <p:txBody>
          <a:bodyPr>
            <a:normAutofit fontScale="92500" lnSpcReduction="20000"/>
          </a:bodyPr>
          <a:lstStyle/>
          <a:p>
            <a:r>
              <a:rPr lang="en-US" dirty="0"/>
              <a:t>6dB</a:t>
            </a:r>
          </a:p>
        </p:txBody>
      </p:sp>
      <p:sp>
        <p:nvSpPr>
          <p:cNvPr id="6" name="날짜 개체 틀 3">
            <a:extLst>
              <a:ext uri="{FF2B5EF4-FFF2-40B4-BE49-F238E27FC236}">
                <a16:creationId xmlns:a16="http://schemas.microsoft.com/office/drawing/2014/main" id="{F558EEFC-6432-4029-B24A-0A6B49D09C26}"/>
              </a:ext>
            </a:extLst>
          </p:cNvPr>
          <p:cNvSpPr>
            <a:spLocks noGrp="1"/>
          </p:cNvSpPr>
          <p:nvPr>
            <p:ph type="dt" sz="half" idx="10"/>
          </p:nvPr>
        </p:nvSpPr>
        <p:spPr>
          <a:xfrm>
            <a:off x="8218426" y="6446838"/>
            <a:ext cx="2584850" cy="365125"/>
          </a:xfrm>
        </p:spPr>
        <p:txBody>
          <a:bodyPr anchor="ctr">
            <a:normAutofit/>
          </a:bodyPr>
          <a:lstStyle/>
          <a:p>
            <a:pPr>
              <a:lnSpc>
                <a:spcPct val="90000"/>
              </a:lnSpc>
              <a:spcAft>
                <a:spcPts val="600"/>
              </a:spcAft>
            </a:pPr>
            <a:r>
              <a:rPr lang="en-US" altLang="ko-KR" sz="600" b="0" i="0">
                <a:effectLst/>
              </a:rPr>
              <a:t>Your passion for (AMO-)physics: What are you curious about?</a:t>
            </a:r>
          </a:p>
          <a:p>
            <a:pPr>
              <a:lnSpc>
                <a:spcPct val="90000"/>
              </a:lnSpc>
              <a:spcAft>
                <a:spcPts val="600"/>
              </a:spcAft>
            </a:pPr>
            <a:r>
              <a:rPr lang="en-US" altLang="ko-KR" sz="600"/>
              <a:t>Junhee Lee </a:t>
            </a:r>
            <a:fld id="{0928AFF6-6AB7-414D-9F63-AFAC896DC2A1}" type="datetime1">
              <a:rPr lang="ko-KR" altLang="en-US" sz="600" smtClean="0"/>
              <a:pPr>
                <a:lnSpc>
                  <a:spcPct val="90000"/>
                </a:lnSpc>
                <a:spcAft>
                  <a:spcPts val="600"/>
                </a:spcAft>
              </a:pPr>
              <a:t>2021-06-15</a:t>
            </a:fld>
            <a:endParaRPr lang="en-US" sz="600"/>
          </a:p>
        </p:txBody>
      </p:sp>
      <p:cxnSp>
        <p:nvCxnSpPr>
          <p:cNvPr id="10" name="직선 화살표 연결선 9">
            <a:extLst>
              <a:ext uri="{FF2B5EF4-FFF2-40B4-BE49-F238E27FC236}">
                <a16:creationId xmlns:a16="http://schemas.microsoft.com/office/drawing/2014/main" id="{82B6D966-57F8-4CEF-B773-AB4054433E0D}"/>
              </a:ext>
            </a:extLst>
          </p:cNvPr>
          <p:cNvCxnSpPr>
            <a:cxnSpLocks/>
          </p:cNvCxnSpPr>
          <p:nvPr/>
        </p:nvCxnSpPr>
        <p:spPr>
          <a:xfrm>
            <a:off x="8103765" y="2474752"/>
            <a:ext cx="0" cy="25350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F143B30-530B-4DAD-9DE1-BA4C3ACBAC5D}"/>
              </a:ext>
            </a:extLst>
          </p:cNvPr>
          <p:cNvSpPr txBox="1"/>
          <p:nvPr/>
        </p:nvSpPr>
        <p:spPr>
          <a:xfrm>
            <a:off x="1242288" y="4935975"/>
            <a:ext cx="4001549" cy="369332"/>
          </a:xfrm>
          <a:prstGeom prst="rect">
            <a:avLst/>
          </a:prstGeom>
          <a:noFill/>
        </p:spPr>
        <p:txBody>
          <a:bodyPr wrap="square" rtlCol="0">
            <a:spAutoFit/>
          </a:bodyPr>
          <a:lstStyle/>
          <a:p>
            <a:pPr algn="l"/>
            <a:r>
              <a:rPr lang="en-US" altLang="ko-KR" sz="900" dirty="0" err="1">
                <a:latin typeface="+mj-lt"/>
              </a:rPr>
              <a:t>L.Barsotti</a:t>
            </a:r>
            <a:r>
              <a:rPr lang="en-US" altLang="ko-KR" sz="900" dirty="0">
                <a:latin typeface="+mj-lt"/>
              </a:rPr>
              <a:t> (2017) Quantum noise reduction in the LIGO gravitational wave interferometer with squeezed states of light</a:t>
            </a:r>
          </a:p>
        </p:txBody>
      </p:sp>
      <p:cxnSp>
        <p:nvCxnSpPr>
          <p:cNvPr id="16" name="직선 화살표 연결선 15">
            <a:extLst>
              <a:ext uri="{FF2B5EF4-FFF2-40B4-BE49-F238E27FC236}">
                <a16:creationId xmlns:a16="http://schemas.microsoft.com/office/drawing/2014/main" id="{DF99AA04-E25A-46F9-997F-D5F3D7A667E0}"/>
              </a:ext>
            </a:extLst>
          </p:cNvPr>
          <p:cNvCxnSpPr/>
          <p:nvPr/>
        </p:nvCxnSpPr>
        <p:spPr>
          <a:xfrm>
            <a:off x="6096000" y="2306972"/>
            <a:ext cx="193391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FC31C77-4A81-40B2-B0AF-54F6367F4EB1}"/>
              </a:ext>
            </a:extLst>
          </p:cNvPr>
          <p:cNvSpPr txBox="1"/>
          <p:nvPr/>
        </p:nvSpPr>
        <p:spPr>
          <a:xfrm>
            <a:off x="6441347" y="1937640"/>
            <a:ext cx="1243224" cy="369332"/>
          </a:xfrm>
          <a:prstGeom prst="rect">
            <a:avLst/>
          </a:prstGeom>
          <a:noFill/>
        </p:spPr>
        <p:txBody>
          <a:bodyPr wrap="square" rtlCol="0">
            <a:spAutoFit/>
          </a:bodyPr>
          <a:lstStyle/>
          <a:p>
            <a:r>
              <a:rPr lang="en-US" altLang="ko-KR" dirty="0"/>
              <a:t>Shot noise</a:t>
            </a:r>
            <a:endParaRPr lang="ko-KR" altLang="en-US" dirty="0"/>
          </a:p>
        </p:txBody>
      </p:sp>
    </p:spTree>
    <p:extLst>
      <p:ext uri="{BB962C8B-B14F-4D97-AF65-F5344CB8AC3E}">
        <p14:creationId xmlns:p14="http://schemas.microsoft.com/office/powerpoint/2010/main" val="208677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F1A9F2C-2BE2-44E4-B358-24297C3BF886}"/>
              </a:ext>
            </a:extLst>
          </p:cNvPr>
          <p:cNvSpPr>
            <a:spLocks noGrp="1"/>
          </p:cNvSpPr>
          <p:nvPr>
            <p:ph type="title"/>
          </p:nvPr>
        </p:nvSpPr>
        <p:spPr/>
        <p:txBody>
          <a:bodyPr/>
          <a:lstStyle/>
          <a:p>
            <a:r>
              <a:rPr lang="en-US" altLang="ko-KR" dirty="0"/>
              <a:t>Outline</a:t>
            </a:r>
            <a:endParaRPr lang="ko-KR" altLang="en-US" dirty="0"/>
          </a:p>
        </p:txBody>
      </p:sp>
      <p:sp>
        <p:nvSpPr>
          <p:cNvPr id="3" name="내용 개체 틀 2">
            <a:extLst>
              <a:ext uri="{FF2B5EF4-FFF2-40B4-BE49-F238E27FC236}">
                <a16:creationId xmlns:a16="http://schemas.microsoft.com/office/drawing/2014/main" id="{BCBDD662-BDD1-43E7-AA89-B6CA6A16B4EB}"/>
              </a:ext>
            </a:extLst>
          </p:cNvPr>
          <p:cNvSpPr>
            <a:spLocks noGrp="1"/>
          </p:cNvSpPr>
          <p:nvPr>
            <p:ph idx="1"/>
          </p:nvPr>
        </p:nvSpPr>
        <p:spPr>
          <a:xfrm>
            <a:off x="1097280" y="2108201"/>
            <a:ext cx="10058400" cy="4158375"/>
          </a:xfrm>
        </p:spPr>
        <p:txBody>
          <a:bodyPr>
            <a:normAutofit/>
          </a:bodyPr>
          <a:lstStyle/>
          <a:p>
            <a:r>
              <a:rPr lang="en-US" altLang="ko-KR" dirty="0"/>
              <a:t>1. Measurements Limits </a:t>
            </a:r>
          </a:p>
          <a:p>
            <a:pPr lvl="1"/>
            <a:r>
              <a:rPr lang="en-US" altLang="ko-KR" dirty="0"/>
              <a:t>Familiar limit: Rayleigh’s criteria.  </a:t>
            </a:r>
          </a:p>
          <a:p>
            <a:pPr lvl="1"/>
            <a:r>
              <a:rPr lang="en-US" altLang="ko-KR" dirty="0"/>
              <a:t>Heisenberg uncertainty &amp;</a:t>
            </a:r>
            <a:r>
              <a:rPr lang="en-US" altLang="ko-KR" dirty="0">
                <a:sym typeface="Wingdings" panose="05000000000000000000" pitchFamily="2" charset="2"/>
              </a:rPr>
              <a:t> Standard Quantum limit</a:t>
            </a:r>
            <a:endParaRPr lang="en-US" altLang="ko-KR" dirty="0"/>
          </a:p>
          <a:p>
            <a:r>
              <a:rPr lang="en-US" altLang="ko-KR" dirty="0"/>
              <a:t>2. Standard Quantum Limit</a:t>
            </a:r>
          </a:p>
          <a:p>
            <a:pPr lvl="1"/>
            <a:r>
              <a:rPr lang="en-US" altLang="ko-KR" dirty="0"/>
              <a:t>Definition</a:t>
            </a:r>
          </a:p>
          <a:p>
            <a:pPr lvl="1"/>
            <a:r>
              <a:rPr lang="en-US" altLang="ko-KR" dirty="0"/>
              <a:t>Typical Example in Optical Experiment set up</a:t>
            </a:r>
          </a:p>
          <a:p>
            <a:r>
              <a:rPr lang="en-US" altLang="ko-KR" dirty="0"/>
              <a:t>3. Classical Measurement Scheme</a:t>
            </a:r>
          </a:p>
          <a:p>
            <a:pPr lvl="1"/>
            <a:r>
              <a:rPr lang="en-US" altLang="ko-KR" dirty="0"/>
              <a:t>Mach-Zehnder Interferometer</a:t>
            </a:r>
          </a:p>
          <a:p>
            <a:pPr marL="201168" lvl="1" indent="0">
              <a:buNone/>
            </a:pPr>
            <a:endParaRPr lang="en-US" altLang="ko-KR" dirty="0"/>
          </a:p>
          <a:p>
            <a:pPr lvl="1"/>
            <a:endParaRPr lang="en-US" altLang="ko-KR" dirty="0"/>
          </a:p>
          <a:p>
            <a:pPr lvl="1"/>
            <a:endParaRPr lang="ko-KR" altLang="en-US" dirty="0"/>
          </a:p>
        </p:txBody>
      </p:sp>
      <p:sp>
        <p:nvSpPr>
          <p:cNvPr id="4" name="날짜 개체 틀 3">
            <a:extLst>
              <a:ext uri="{FF2B5EF4-FFF2-40B4-BE49-F238E27FC236}">
                <a16:creationId xmlns:a16="http://schemas.microsoft.com/office/drawing/2014/main" id="{BD2ECECA-9C3F-45AB-AEAC-886539884AA8}"/>
              </a:ext>
            </a:extLst>
          </p:cNvPr>
          <p:cNvSpPr>
            <a:spLocks noGrp="1"/>
          </p:cNvSpPr>
          <p:nvPr>
            <p:ph type="dt" sz="half" idx="10"/>
          </p:nvPr>
        </p:nvSpPr>
        <p:spPr>
          <a:xfrm>
            <a:off x="7810150" y="6446838"/>
            <a:ext cx="2993126" cy="365125"/>
          </a:xfrm>
        </p:spPr>
        <p:txBody>
          <a:bodyPr/>
          <a:lstStyle/>
          <a:p>
            <a:r>
              <a:rPr lang="en-US" altLang="ko-KR" b="0" i="0" dirty="0">
                <a:solidFill>
                  <a:schemeClr val="bg1"/>
                </a:solidFill>
                <a:effectLst/>
                <a:latin typeface="Arial" panose="020B0604020202020204" pitchFamily="34" charset="0"/>
              </a:rPr>
              <a:t>Your passion for (AMO-)physics: What are you curious about?</a:t>
            </a:r>
          </a:p>
          <a:p>
            <a:r>
              <a:rPr lang="en-US" altLang="ko-KR" dirty="0">
                <a:solidFill>
                  <a:schemeClr val="bg1"/>
                </a:solidFill>
              </a:rPr>
              <a:t>Junhee Lee </a:t>
            </a:r>
            <a:fld id="{0928AFF6-6AB7-414D-9F63-AFAC896DC2A1}" type="datetime1">
              <a:rPr lang="ko-KR" altLang="en-US" smtClean="0">
                <a:solidFill>
                  <a:schemeClr val="bg1"/>
                </a:solidFill>
              </a:rPr>
              <a:t>2021-06-15</a:t>
            </a:fld>
            <a:endParaRPr lang="en-US" dirty="0">
              <a:solidFill>
                <a:schemeClr val="bg1"/>
              </a:solidFill>
            </a:endParaRPr>
          </a:p>
        </p:txBody>
      </p:sp>
    </p:spTree>
    <p:extLst>
      <p:ext uri="{BB962C8B-B14F-4D97-AF65-F5344CB8AC3E}">
        <p14:creationId xmlns:p14="http://schemas.microsoft.com/office/powerpoint/2010/main" val="2402002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8246E6A-2868-4F22-91AC-72AB901EFE94}"/>
              </a:ext>
            </a:extLst>
          </p:cNvPr>
          <p:cNvSpPr>
            <a:spLocks noGrp="1"/>
          </p:cNvSpPr>
          <p:nvPr>
            <p:ph type="title"/>
          </p:nvPr>
        </p:nvSpPr>
        <p:spPr>
          <a:xfrm>
            <a:off x="1097280" y="286603"/>
            <a:ext cx="10058400" cy="1450757"/>
          </a:xfrm>
        </p:spPr>
        <p:txBody>
          <a:bodyPr anchor="b">
            <a:normAutofit/>
          </a:bodyPr>
          <a:lstStyle/>
          <a:p>
            <a:r>
              <a:rPr lang="en-US" altLang="ko-KR" dirty="0"/>
              <a:t>5. N00N State</a:t>
            </a:r>
            <a:endParaRPr lang="ko-KR" altLang="en-US" dirty="0"/>
          </a:p>
        </p:txBody>
      </p:sp>
      <p:sp>
        <p:nvSpPr>
          <p:cNvPr id="8" name="사각형: 둥근 모서리 7">
            <a:extLst>
              <a:ext uri="{FF2B5EF4-FFF2-40B4-BE49-F238E27FC236}">
                <a16:creationId xmlns:a16="http://schemas.microsoft.com/office/drawing/2014/main" id="{A7DD401D-AFD4-48F3-AAA6-B4D9C884D0B0}"/>
              </a:ext>
            </a:extLst>
          </p:cNvPr>
          <p:cNvSpPr/>
          <p:nvPr/>
        </p:nvSpPr>
        <p:spPr>
          <a:xfrm>
            <a:off x="1213505" y="2214554"/>
            <a:ext cx="2646225" cy="638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ko-KR" dirty="0"/>
              <a:t> Definition</a:t>
            </a:r>
            <a:endParaRPr lang="ko-KR" altLang="en-US" dirty="0"/>
          </a:p>
        </p:txBody>
      </p:sp>
      <p:sp>
        <p:nvSpPr>
          <p:cNvPr id="10" name="TextBox 9">
            <a:extLst>
              <a:ext uri="{FF2B5EF4-FFF2-40B4-BE49-F238E27FC236}">
                <a16:creationId xmlns:a16="http://schemas.microsoft.com/office/drawing/2014/main" id="{0793DCC7-EA74-406E-9C15-853460D39952}"/>
              </a:ext>
            </a:extLst>
          </p:cNvPr>
          <p:cNvSpPr txBox="1"/>
          <p:nvPr/>
        </p:nvSpPr>
        <p:spPr>
          <a:xfrm>
            <a:off x="1213505" y="3768933"/>
            <a:ext cx="4186268" cy="1477328"/>
          </a:xfrm>
          <a:prstGeom prst="rect">
            <a:avLst/>
          </a:prstGeom>
          <a:noFill/>
        </p:spPr>
        <p:txBody>
          <a:bodyPr wrap="square">
            <a:spAutoFit/>
          </a:bodyPr>
          <a:lstStyle/>
          <a:p>
            <a:pPr marL="285750" indent="-285750">
              <a:buFont typeface="Arial" panose="020B0604020202020204" pitchFamily="34" charset="0"/>
              <a:buChar char="•"/>
            </a:pPr>
            <a:r>
              <a:rPr lang="en-US" altLang="ko-KR" dirty="0"/>
              <a:t>A superposition of N particles in one mode A with zero particles in another mode </a:t>
            </a:r>
            <a:r>
              <a:rPr lang="en-US" altLang="ko-KR" i="1" dirty="0">
                <a:latin typeface="Arial" panose="020B0604020202020204" pitchFamily="34" charset="0"/>
              </a:rPr>
              <a:t>B</a:t>
            </a:r>
            <a:br>
              <a:rPr lang="en-US" altLang="ko-KR" b="0" i="1" dirty="0">
                <a:effectLst/>
                <a:latin typeface="Arial" panose="020B0604020202020204" pitchFamily="34" charset="0"/>
              </a:rPr>
            </a:br>
            <a:endParaRPr lang="en-US" altLang="ko-KR" b="0" i="1" dirty="0">
              <a:effectLst/>
              <a:latin typeface="Arial" panose="020B0604020202020204" pitchFamily="34" charset="0"/>
            </a:endParaRPr>
          </a:p>
          <a:p>
            <a:pPr marL="285750" indent="-285750">
              <a:buFont typeface="Arial" panose="020B0604020202020204" pitchFamily="34" charset="0"/>
              <a:buChar char="•"/>
            </a:pPr>
            <a:r>
              <a:rPr lang="en-US" altLang="ko-KR" i="1" dirty="0">
                <a:latin typeface="Arial" panose="020B0604020202020204" pitchFamily="34" charset="0"/>
              </a:rPr>
              <a:t>Usually, particles are photons</a:t>
            </a:r>
            <a:endParaRPr lang="ko-KR" alt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8DBCCB4-D090-4D8B-84C7-6EAC417BBB02}"/>
                  </a:ext>
                </a:extLst>
              </p:cNvPr>
              <p:cNvSpPr txBox="1"/>
              <p:nvPr/>
            </p:nvSpPr>
            <p:spPr>
              <a:xfrm>
                <a:off x="1213505" y="3147051"/>
                <a:ext cx="6097604" cy="369332"/>
              </a:xfrm>
              <a:prstGeom prst="rect">
                <a:avLst/>
              </a:prstGeom>
              <a:noFill/>
            </p:spPr>
            <p:txBody>
              <a:bodyPr wrap="square">
                <a:spAutoFit/>
              </a:bodyPr>
              <a:lstStyle/>
              <a:p>
                <a14:m>
                  <m:oMath xmlns:m="http://schemas.openxmlformats.org/officeDocument/2006/math">
                    <m:r>
                      <a:rPr lang="en-US" altLang="ko-KR" b="0" i="1" smtClean="0">
                        <a:latin typeface="Cambria Math" panose="02040503050406030204" pitchFamily="18" charset="0"/>
                      </a:rPr>
                      <m:t>|</m:t>
                    </m:r>
                    <m:r>
                      <a:rPr lang="en-US" altLang="ko-KR" b="0" i="1" smtClean="0">
                        <a:latin typeface="Cambria Math" panose="02040503050406030204" pitchFamily="18" charset="0"/>
                      </a:rPr>
                      <m:t>𝑁</m:t>
                    </m:r>
                    <m:r>
                      <a:rPr lang="en-US" altLang="ko-KR" b="0" i="1" smtClean="0">
                        <a:latin typeface="Cambria Math" panose="02040503050406030204" pitchFamily="18" charset="0"/>
                      </a:rPr>
                      <m:t>00</m:t>
                    </m:r>
                    <m:r>
                      <a:rPr lang="en-US" altLang="ko-KR" b="0" i="1" smtClean="0">
                        <a:latin typeface="Cambria Math" panose="02040503050406030204" pitchFamily="18" charset="0"/>
                      </a:rPr>
                      <m:t>𝑁</m:t>
                    </m:r>
                    <m:r>
                      <a:rPr lang="en-US" altLang="ko-KR" i="1" smtClean="0">
                        <a:latin typeface="Cambria Math" panose="02040503050406030204" pitchFamily="18" charset="0"/>
                      </a:rPr>
                      <m:t>&gt;</m:t>
                    </m:r>
                    <m:r>
                      <a:rPr lang="en-US" altLang="ko-KR" b="0" i="1" smtClean="0">
                        <a:latin typeface="Cambria Math" panose="02040503050406030204" pitchFamily="18" charset="0"/>
                      </a:rPr>
                      <m:t>=</m:t>
                    </m:r>
                    <m:d>
                      <m:dPr>
                        <m:begChr m:val="|"/>
                        <m:endChr m:val="|"/>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𝑁</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&gt;</m:t>
                            </m:r>
                          </m:e>
                          <m:sub>
                            <m:r>
                              <a:rPr lang="en-US" altLang="ko-KR" b="0" i="1" smtClean="0">
                                <a:latin typeface="Cambria Math" panose="02040503050406030204" pitchFamily="18" charset="0"/>
                              </a:rPr>
                              <m:t>𝐴</m:t>
                            </m:r>
                          </m:sub>
                        </m:sSub>
                      </m:e>
                    </m:d>
                    <m:r>
                      <a:rPr lang="en-US" altLang="ko-KR" b="0" i="1" smtClean="0">
                        <a:latin typeface="Cambria Math" panose="02040503050406030204" pitchFamily="18" charset="0"/>
                      </a:rPr>
                      <m:t>0</m:t>
                    </m:r>
                    <m:sSub>
                      <m:sSubPr>
                        <m:ctrlPr>
                          <a:rPr lang="en-US" altLang="ko-KR" i="1">
                            <a:latin typeface="Cambria Math" panose="02040503050406030204" pitchFamily="18" charset="0"/>
                          </a:rPr>
                        </m:ctrlPr>
                      </m:sSubPr>
                      <m:e>
                        <m:r>
                          <a:rPr lang="en-US" altLang="ko-KR" i="1">
                            <a:latin typeface="Cambria Math" panose="02040503050406030204" pitchFamily="18" charset="0"/>
                          </a:rPr>
                          <m:t>&gt;</m:t>
                        </m:r>
                      </m:e>
                      <m:sub>
                        <m:r>
                          <a:rPr lang="en-US" altLang="ko-KR" b="0" i="1" smtClean="0">
                            <a:latin typeface="Cambria Math" panose="02040503050406030204" pitchFamily="18" charset="0"/>
                          </a:rPr>
                          <m:t>𝐵</m:t>
                        </m:r>
                      </m:sub>
                    </m:sSub>
                    <m:r>
                      <a:rPr lang="en-US" altLang="ko-KR" b="0" i="1" smtClean="0">
                        <a:latin typeface="Cambria Math" panose="02040503050406030204" pitchFamily="18" charset="0"/>
                      </a:rPr>
                      <m:t>+</m:t>
                    </m:r>
                  </m:oMath>
                </a14:m>
                <a:r>
                  <a:rPr lang="en-US" altLang="ko-KR" dirty="0"/>
                  <a:t> </a:t>
                </a:r>
                <a14:m>
                  <m:oMath xmlns:m="http://schemas.openxmlformats.org/officeDocument/2006/math">
                    <m:d>
                      <m:dPr>
                        <m:begChr m:val="|"/>
                        <m:endChr m:val="|"/>
                        <m:ctrlPr>
                          <a:rPr lang="en-US" altLang="ko-KR" i="1">
                            <a:latin typeface="Cambria Math" panose="02040503050406030204" pitchFamily="18" charset="0"/>
                          </a:rPr>
                        </m:ctrlPr>
                      </m:dPr>
                      <m:e>
                        <m:r>
                          <a:rPr lang="en-US" altLang="ko-KR" b="0" i="1" smtClean="0">
                            <a:latin typeface="Cambria Math" panose="02040503050406030204" pitchFamily="18" charset="0"/>
                          </a:rPr>
                          <m:t>0</m:t>
                        </m:r>
                        <m:sSub>
                          <m:sSubPr>
                            <m:ctrlPr>
                              <a:rPr lang="en-US" altLang="ko-KR" i="1">
                                <a:latin typeface="Cambria Math" panose="02040503050406030204" pitchFamily="18" charset="0"/>
                              </a:rPr>
                            </m:ctrlPr>
                          </m:sSubPr>
                          <m:e>
                            <m:r>
                              <a:rPr lang="en-US" altLang="ko-KR" i="1">
                                <a:latin typeface="Cambria Math" panose="02040503050406030204" pitchFamily="18" charset="0"/>
                              </a:rPr>
                              <m:t>&gt;</m:t>
                            </m:r>
                          </m:e>
                          <m:sub>
                            <m:r>
                              <a:rPr lang="en-US" altLang="ko-KR" i="1">
                                <a:latin typeface="Cambria Math" panose="02040503050406030204" pitchFamily="18" charset="0"/>
                              </a:rPr>
                              <m:t>𝐴</m:t>
                            </m:r>
                          </m:sub>
                        </m:sSub>
                      </m:e>
                    </m:d>
                    <m:r>
                      <a:rPr lang="en-US" altLang="ko-KR" b="0" i="1" smtClean="0">
                        <a:latin typeface="Cambria Math" panose="02040503050406030204" pitchFamily="18" charset="0"/>
                      </a:rPr>
                      <m:t>𝑁</m:t>
                    </m:r>
                    <m:sSub>
                      <m:sSubPr>
                        <m:ctrlPr>
                          <a:rPr lang="en-US" altLang="ko-KR" i="1">
                            <a:latin typeface="Cambria Math" panose="02040503050406030204" pitchFamily="18" charset="0"/>
                          </a:rPr>
                        </m:ctrlPr>
                      </m:sSubPr>
                      <m:e>
                        <m:r>
                          <a:rPr lang="en-US" altLang="ko-KR" i="1">
                            <a:latin typeface="Cambria Math" panose="02040503050406030204" pitchFamily="18" charset="0"/>
                          </a:rPr>
                          <m:t>&gt;</m:t>
                        </m:r>
                      </m:e>
                      <m:sub>
                        <m:r>
                          <a:rPr lang="en-US" altLang="ko-KR" i="1">
                            <a:latin typeface="Cambria Math" panose="02040503050406030204" pitchFamily="18" charset="0"/>
                          </a:rPr>
                          <m:t>𝐵</m:t>
                        </m:r>
                      </m:sub>
                    </m:sSub>
                  </m:oMath>
                </a14:m>
                <a:endParaRPr lang="ko-KR" altLang="en-US" dirty="0"/>
              </a:p>
            </p:txBody>
          </p:sp>
        </mc:Choice>
        <mc:Fallback xmlns="">
          <p:sp>
            <p:nvSpPr>
              <p:cNvPr id="12" name="TextBox 11">
                <a:extLst>
                  <a:ext uri="{FF2B5EF4-FFF2-40B4-BE49-F238E27FC236}">
                    <a16:creationId xmlns:a16="http://schemas.microsoft.com/office/drawing/2014/main" id="{C8DBCCB4-D090-4D8B-84C7-6EAC417BBB02}"/>
                  </a:ext>
                </a:extLst>
              </p:cNvPr>
              <p:cNvSpPr txBox="1">
                <a:spLocks noRot="1" noChangeAspect="1" noMove="1" noResize="1" noEditPoints="1" noAdjustHandles="1" noChangeArrowheads="1" noChangeShapeType="1" noTextEdit="1"/>
              </p:cNvSpPr>
              <p:nvPr/>
            </p:nvSpPr>
            <p:spPr>
              <a:xfrm>
                <a:off x="1213505" y="3147051"/>
                <a:ext cx="6097604" cy="369332"/>
              </a:xfrm>
              <a:prstGeom prst="rect">
                <a:avLst/>
              </a:prstGeom>
              <a:blipFill>
                <a:blip r:embed="rId2"/>
                <a:stretch>
                  <a:fillRect l="-300" b="-14754"/>
                </a:stretch>
              </a:blipFill>
            </p:spPr>
            <p:txBody>
              <a:bodyPr/>
              <a:lstStyle/>
              <a:p>
                <a:r>
                  <a:rPr lang="ko-KR" altLang="en-US">
                    <a:noFill/>
                  </a:rPr>
                  <a:t> </a:t>
                </a:r>
              </a:p>
            </p:txBody>
          </p:sp>
        </mc:Fallback>
      </mc:AlternateContent>
      <p:sp>
        <p:nvSpPr>
          <p:cNvPr id="13" name="사각형: 둥근 모서리 12">
            <a:extLst>
              <a:ext uri="{FF2B5EF4-FFF2-40B4-BE49-F238E27FC236}">
                <a16:creationId xmlns:a16="http://schemas.microsoft.com/office/drawing/2014/main" id="{139C89B7-545F-4E6C-990D-FC680D84F5E6}"/>
              </a:ext>
            </a:extLst>
          </p:cNvPr>
          <p:cNvSpPr/>
          <p:nvPr/>
        </p:nvSpPr>
        <p:spPr>
          <a:xfrm>
            <a:off x="6263905" y="2214555"/>
            <a:ext cx="2646225" cy="638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ko-KR" dirty="0"/>
              <a:t>Realization (low N) </a:t>
            </a:r>
            <a:endParaRPr lang="ko-KR" altLang="en-US" dirty="0"/>
          </a:p>
        </p:txBody>
      </p:sp>
      <p:grpSp>
        <p:nvGrpSpPr>
          <p:cNvPr id="28" name="그룹 27">
            <a:extLst>
              <a:ext uri="{FF2B5EF4-FFF2-40B4-BE49-F238E27FC236}">
                <a16:creationId xmlns:a16="http://schemas.microsoft.com/office/drawing/2014/main" id="{5A9F5F42-1A6D-42AE-9B44-E1561A858295}"/>
              </a:ext>
            </a:extLst>
          </p:cNvPr>
          <p:cNvGrpSpPr/>
          <p:nvPr/>
        </p:nvGrpSpPr>
        <p:grpSpPr>
          <a:xfrm>
            <a:off x="6263359" y="3150852"/>
            <a:ext cx="2577483" cy="2495440"/>
            <a:chOff x="6825334" y="3189487"/>
            <a:chExt cx="2577483" cy="2495440"/>
          </a:xfrm>
        </p:grpSpPr>
        <p:cxnSp>
          <p:nvCxnSpPr>
            <p:cNvPr id="18" name="직선 화살표 연결선 17">
              <a:extLst>
                <a:ext uri="{FF2B5EF4-FFF2-40B4-BE49-F238E27FC236}">
                  <a16:creationId xmlns:a16="http://schemas.microsoft.com/office/drawing/2014/main" id="{F54DF0BA-895A-48BA-B861-83E67475DB0F}"/>
                </a:ext>
              </a:extLst>
            </p:cNvPr>
            <p:cNvCxnSpPr>
              <a:cxnSpLocks/>
            </p:cNvCxnSpPr>
            <p:nvPr/>
          </p:nvCxnSpPr>
          <p:spPr>
            <a:xfrm>
              <a:off x="7009159" y="4389120"/>
              <a:ext cx="808522"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직선 화살표 연결선 19">
              <a:extLst>
                <a:ext uri="{FF2B5EF4-FFF2-40B4-BE49-F238E27FC236}">
                  <a16:creationId xmlns:a16="http://schemas.microsoft.com/office/drawing/2014/main" id="{B454EB09-6B81-4AB4-9A5A-C7334F4C884E}"/>
                </a:ext>
              </a:extLst>
            </p:cNvPr>
            <p:cNvCxnSpPr>
              <a:cxnSpLocks/>
            </p:cNvCxnSpPr>
            <p:nvPr/>
          </p:nvCxnSpPr>
          <p:spPr>
            <a:xfrm rot="16200000">
              <a:off x="7540976" y="4969262"/>
              <a:ext cx="80852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사각형: 둥근 모서리 20">
              <a:extLst>
                <a:ext uri="{FF2B5EF4-FFF2-40B4-BE49-F238E27FC236}">
                  <a16:creationId xmlns:a16="http://schemas.microsoft.com/office/drawing/2014/main" id="{C5CA8678-388C-41F2-A415-61057E5BDF96}"/>
                </a:ext>
              </a:extLst>
            </p:cNvPr>
            <p:cNvSpPr/>
            <p:nvPr/>
          </p:nvSpPr>
          <p:spPr>
            <a:xfrm rot="2700000">
              <a:off x="7247129" y="4330655"/>
              <a:ext cx="1308672" cy="7172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endParaRPr lang="ko-KR" altLang="en-US" dirty="0"/>
            </a:p>
          </p:txBody>
        </p:sp>
        <p:cxnSp>
          <p:nvCxnSpPr>
            <p:cNvPr id="22" name="직선 화살표 연결선 21">
              <a:extLst>
                <a:ext uri="{FF2B5EF4-FFF2-40B4-BE49-F238E27FC236}">
                  <a16:creationId xmlns:a16="http://schemas.microsoft.com/office/drawing/2014/main" id="{406F9F43-35AE-48C1-B58B-7D2CDA8F91BD}"/>
                </a:ext>
              </a:extLst>
            </p:cNvPr>
            <p:cNvCxnSpPr>
              <a:cxnSpLocks/>
            </p:cNvCxnSpPr>
            <p:nvPr/>
          </p:nvCxnSpPr>
          <p:spPr>
            <a:xfrm>
              <a:off x="8148993" y="4359572"/>
              <a:ext cx="808522" cy="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직선 화살표 연결선 22">
              <a:extLst>
                <a:ext uri="{FF2B5EF4-FFF2-40B4-BE49-F238E27FC236}">
                  <a16:creationId xmlns:a16="http://schemas.microsoft.com/office/drawing/2014/main" id="{3E60DFA3-2DD8-4B88-838A-ADFB945BC9F9}"/>
                </a:ext>
              </a:extLst>
            </p:cNvPr>
            <p:cNvCxnSpPr>
              <a:cxnSpLocks/>
            </p:cNvCxnSpPr>
            <p:nvPr/>
          </p:nvCxnSpPr>
          <p:spPr>
            <a:xfrm rot="16200000">
              <a:off x="7569551" y="3821703"/>
              <a:ext cx="808522" cy="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10C0A4D-E729-4A97-AD86-C86DA9349CB6}"/>
                    </a:ext>
                  </a:extLst>
                </p:cNvPr>
                <p:cNvSpPr txBox="1"/>
                <p:nvPr/>
              </p:nvSpPr>
              <p:spPr>
                <a:xfrm>
                  <a:off x="6825334" y="4487514"/>
                  <a:ext cx="48577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𝐴</m:t>
                            </m:r>
                          </m:e>
                          <m:sub>
                            <m:r>
                              <a:rPr lang="en-US" altLang="ko-KR" b="0" i="1" smtClean="0">
                                <a:latin typeface="Cambria Math" panose="02040503050406030204" pitchFamily="18" charset="0"/>
                              </a:rPr>
                              <m:t>𝑖𝑛</m:t>
                            </m:r>
                          </m:sub>
                        </m:sSub>
                      </m:oMath>
                    </m:oMathPara>
                  </a14:m>
                  <a:endParaRPr lang="ko-KR" altLang="en-US" dirty="0"/>
                </a:p>
              </p:txBody>
            </p:sp>
          </mc:Choice>
          <mc:Fallback xmlns="">
            <p:sp>
              <p:nvSpPr>
                <p:cNvPr id="24" name="TextBox 23">
                  <a:extLst>
                    <a:ext uri="{FF2B5EF4-FFF2-40B4-BE49-F238E27FC236}">
                      <a16:creationId xmlns:a16="http://schemas.microsoft.com/office/drawing/2014/main" id="{910C0A4D-E729-4A97-AD86-C86DA9349CB6}"/>
                    </a:ext>
                  </a:extLst>
                </p:cNvPr>
                <p:cNvSpPr txBox="1">
                  <a:spLocks noRot="1" noChangeAspect="1" noMove="1" noResize="1" noEditPoints="1" noAdjustHandles="1" noChangeArrowheads="1" noChangeShapeType="1" noTextEdit="1"/>
                </p:cNvSpPr>
                <p:nvPr/>
              </p:nvSpPr>
              <p:spPr>
                <a:xfrm>
                  <a:off x="6825334" y="4487514"/>
                  <a:ext cx="485775" cy="369332"/>
                </a:xfrm>
                <a:prstGeom prst="rect">
                  <a:avLst/>
                </a:prstGeom>
                <a:blipFill>
                  <a:blip r:embed="rId3"/>
                  <a:stretch>
                    <a:fillRect b="-3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65F9CC9-9DA7-4A28-B7D7-E7F4B26775E6}"/>
                    </a:ext>
                  </a:extLst>
                </p:cNvPr>
                <p:cNvSpPr txBox="1"/>
                <p:nvPr/>
              </p:nvSpPr>
              <p:spPr>
                <a:xfrm>
                  <a:off x="7975538" y="5315595"/>
                  <a:ext cx="48577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𝐵</m:t>
                            </m:r>
                          </m:e>
                          <m:sub>
                            <m:r>
                              <a:rPr lang="en-US" altLang="ko-KR" b="0" i="1" smtClean="0">
                                <a:latin typeface="Cambria Math" panose="02040503050406030204" pitchFamily="18" charset="0"/>
                              </a:rPr>
                              <m:t>𝑖𝑛</m:t>
                            </m:r>
                          </m:sub>
                        </m:sSub>
                      </m:oMath>
                    </m:oMathPara>
                  </a14:m>
                  <a:endParaRPr lang="ko-KR" altLang="en-US" dirty="0"/>
                </a:p>
              </p:txBody>
            </p:sp>
          </mc:Choice>
          <mc:Fallback xmlns="">
            <p:sp>
              <p:nvSpPr>
                <p:cNvPr id="25" name="TextBox 24">
                  <a:extLst>
                    <a:ext uri="{FF2B5EF4-FFF2-40B4-BE49-F238E27FC236}">
                      <a16:creationId xmlns:a16="http://schemas.microsoft.com/office/drawing/2014/main" id="{D65F9CC9-9DA7-4A28-B7D7-E7F4B26775E6}"/>
                    </a:ext>
                  </a:extLst>
                </p:cNvPr>
                <p:cNvSpPr txBox="1">
                  <a:spLocks noRot="1" noChangeAspect="1" noMove="1" noResize="1" noEditPoints="1" noAdjustHandles="1" noChangeArrowheads="1" noChangeShapeType="1" noTextEdit="1"/>
                </p:cNvSpPr>
                <p:nvPr/>
              </p:nvSpPr>
              <p:spPr>
                <a:xfrm>
                  <a:off x="7975538" y="5315595"/>
                  <a:ext cx="485775" cy="369332"/>
                </a:xfrm>
                <a:prstGeom prst="rect">
                  <a:avLst/>
                </a:prstGeom>
                <a:blipFill>
                  <a:blip r:embed="rId4"/>
                  <a:stretch>
                    <a:fillRect b="-3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66A7076-EF39-4EA2-AF73-BABED93FE001}"/>
                    </a:ext>
                  </a:extLst>
                </p:cNvPr>
                <p:cNvSpPr txBox="1"/>
                <p:nvPr/>
              </p:nvSpPr>
              <p:spPr>
                <a:xfrm>
                  <a:off x="7346269" y="3189487"/>
                  <a:ext cx="48577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𝐴</m:t>
                            </m:r>
                          </m:e>
                          <m:sub>
                            <m:r>
                              <a:rPr lang="en-US" altLang="ko-KR" b="0" i="1" smtClean="0">
                                <a:latin typeface="Cambria Math" panose="02040503050406030204" pitchFamily="18" charset="0"/>
                              </a:rPr>
                              <m:t>𝑜𝑢𝑡</m:t>
                            </m:r>
                          </m:sub>
                        </m:sSub>
                      </m:oMath>
                    </m:oMathPara>
                  </a14:m>
                  <a:endParaRPr lang="ko-KR" altLang="en-US" dirty="0"/>
                </a:p>
              </p:txBody>
            </p:sp>
          </mc:Choice>
          <mc:Fallback xmlns="">
            <p:sp>
              <p:nvSpPr>
                <p:cNvPr id="26" name="TextBox 25">
                  <a:extLst>
                    <a:ext uri="{FF2B5EF4-FFF2-40B4-BE49-F238E27FC236}">
                      <a16:creationId xmlns:a16="http://schemas.microsoft.com/office/drawing/2014/main" id="{E66A7076-EF39-4EA2-AF73-BABED93FE001}"/>
                    </a:ext>
                  </a:extLst>
                </p:cNvPr>
                <p:cNvSpPr txBox="1">
                  <a:spLocks noRot="1" noChangeAspect="1" noMove="1" noResize="1" noEditPoints="1" noAdjustHandles="1" noChangeArrowheads="1" noChangeShapeType="1" noTextEdit="1"/>
                </p:cNvSpPr>
                <p:nvPr/>
              </p:nvSpPr>
              <p:spPr>
                <a:xfrm>
                  <a:off x="7346269" y="3189487"/>
                  <a:ext cx="485775" cy="369332"/>
                </a:xfrm>
                <a:prstGeom prst="rect">
                  <a:avLst/>
                </a:prstGeom>
                <a:blipFill>
                  <a:blip r:embed="rId5"/>
                  <a:stretch>
                    <a:fillRect r="-175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950D430-3E9D-47B6-8A55-71EACA7858BA}"/>
                    </a:ext>
                  </a:extLst>
                </p:cNvPr>
                <p:cNvSpPr txBox="1"/>
                <p:nvPr/>
              </p:nvSpPr>
              <p:spPr>
                <a:xfrm>
                  <a:off x="8917042" y="4380334"/>
                  <a:ext cx="48577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𝐵</m:t>
                            </m:r>
                          </m:e>
                          <m:sub>
                            <m:r>
                              <a:rPr lang="en-US" altLang="ko-KR" b="0" i="1" smtClean="0">
                                <a:latin typeface="Cambria Math" panose="02040503050406030204" pitchFamily="18" charset="0"/>
                              </a:rPr>
                              <m:t>𝑜𝑢𝑡</m:t>
                            </m:r>
                          </m:sub>
                        </m:sSub>
                      </m:oMath>
                    </m:oMathPara>
                  </a14:m>
                  <a:endParaRPr lang="ko-KR" altLang="en-US" dirty="0"/>
                </a:p>
              </p:txBody>
            </p:sp>
          </mc:Choice>
          <mc:Fallback xmlns="">
            <p:sp>
              <p:nvSpPr>
                <p:cNvPr id="27" name="TextBox 26">
                  <a:extLst>
                    <a:ext uri="{FF2B5EF4-FFF2-40B4-BE49-F238E27FC236}">
                      <a16:creationId xmlns:a16="http://schemas.microsoft.com/office/drawing/2014/main" id="{8950D430-3E9D-47B6-8A55-71EACA7858BA}"/>
                    </a:ext>
                  </a:extLst>
                </p:cNvPr>
                <p:cNvSpPr txBox="1">
                  <a:spLocks noRot="1" noChangeAspect="1" noMove="1" noResize="1" noEditPoints="1" noAdjustHandles="1" noChangeArrowheads="1" noChangeShapeType="1" noTextEdit="1"/>
                </p:cNvSpPr>
                <p:nvPr/>
              </p:nvSpPr>
              <p:spPr>
                <a:xfrm>
                  <a:off x="8917042" y="4380334"/>
                  <a:ext cx="485775" cy="369332"/>
                </a:xfrm>
                <a:prstGeom prst="rect">
                  <a:avLst/>
                </a:prstGeom>
                <a:blipFill>
                  <a:blip r:embed="rId6"/>
                  <a:stretch>
                    <a:fillRect r="-17722"/>
                  </a:stretch>
                </a:blipFill>
              </p:spPr>
              <p:txBody>
                <a:bodyPr/>
                <a:lstStyle/>
                <a:p>
                  <a:r>
                    <a:rPr lang="ko-KR" altLang="en-US">
                      <a:noFill/>
                    </a:rPr>
                    <a:t> </a:t>
                  </a:r>
                </a:p>
              </p:txBody>
            </p:sp>
          </mc:Fallback>
        </mc:AlternateContent>
      </p:grpSp>
      <p:cxnSp>
        <p:nvCxnSpPr>
          <p:cNvPr id="30" name="연결선: 꺾임 29">
            <a:extLst>
              <a:ext uri="{FF2B5EF4-FFF2-40B4-BE49-F238E27FC236}">
                <a16:creationId xmlns:a16="http://schemas.microsoft.com/office/drawing/2014/main" id="{C7CB6EB5-09D8-4078-8150-B739D0C77CD1}"/>
              </a:ext>
            </a:extLst>
          </p:cNvPr>
          <p:cNvCxnSpPr>
            <a:cxnSpLocks/>
            <a:stCxn id="21" idx="3"/>
            <a:endCxn id="31" idx="0"/>
          </p:cNvCxnSpPr>
          <p:nvPr/>
        </p:nvCxnSpPr>
        <p:spPr>
          <a:xfrm rot="16200000" flipH="1">
            <a:off x="7533519" y="5059223"/>
            <a:ext cx="1095882" cy="55857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2C38A9E-D64E-4992-9D6C-C19FCC2615EF}"/>
              </a:ext>
            </a:extLst>
          </p:cNvPr>
          <p:cNvSpPr txBox="1"/>
          <p:nvPr/>
        </p:nvSpPr>
        <p:spPr>
          <a:xfrm>
            <a:off x="7587017" y="5886450"/>
            <a:ext cx="1547458" cy="276999"/>
          </a:xfrm>
          <a:prstGeom prst="rect">
            <a:avLst/>
          </a:prstGeom>
          <a:noFill/>
        </p:spPr>
        <p:txBody>
          <a:bodyPr wrap="square" rtlCol="0">
            <a:spAutoFit/>
          </a:bodyPr>
          <a:lstStyle/>
          <a:p>
            <a:r>
              <a:rPr lang="en-US" altLang="ko-KR" sz="1200" dirty="0"/>
              <a:t>50:50 Beam Splitter</a:t>
            </a:r>
            <a:endParaRPr lang="ko-KR" altLang="en-US" sz="1200" dirty="0"/>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C97BE9D-4876-4BB3-A6EE-96F252018F16}"/>
                  </a:ext>
                </a:extLst>
              </p:cNvPr>
              <p:cNvSpPr txBox="1"/>
              <p:nvPr/>
            </p:nvSpPr>
            <p:spPr>
              <a:xfrm>
                <a:off x="9134475" y="3244334"/>
                <a:ext cx="2486024" cy="579133"/>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d>
                      <m:dPr>
                        <m:begChr m:val="|"/>
                        <m:endChr m:val="|"/>
                        <m:ctrlPr>
                          <a:rPr lang="en-US" altLang="ko-KR" sz="1600" i="1" smtClean="0">
                            <a:latin typeface="Cambria Math" panose="02040503050406030204" pitchFamily="18" charset="0"/>
                          </a:rPr>
                        </m:ctrlPr>
                      </m:dPr>
                      <m:e>
                        <m:r>
                          <a:rPr lang="en-US" altLang="ko-KR" sz="1600" i="1">
                            <a:latin typeface="Cambria Math" panose="02040503050406030204" pitchFamily="18" charset="0"/>
                          </a:rPr>
                          <m:t>1</m:t>
                        </m:r>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&gt;</m:t>
                            </m:r>
                          </m:e>
                          <m:sub>
                            <m:r>
                              <a:rPr lang="en-US" altLang="ko-KR" sz="1600" i="1">
                                <a:latin typeface="Cambria Math" panose="02040503050406030204" pitchFamily="18" charset="0"/>
                              </a:rPr>
                              <m:t>𝐴</m:t>
                            </m:r>
                          </m:sub>
                        </m:sSub>
                      </m:e>
                    </m:d>
                    <m:r>
                      <a:rPr lang="en-US" altLang="ko-KR" sz="1600" i="1">
                        <a:latin typeface="Cambria Math" panose="02040503050406030204" pitchFamily="18" charset="0"/>
                      </a:rPr>
                      <m:t>0</m:t>
                    </m:r>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&gt;</m:t>
                        </m:r>
                      </m:e>
                      <m:sub>
                        <m:r>
                          <a:rPr lang="en-US" altLang="ko-KR" sz="1600" i="1">
                            <a:latin typeface="Cambria Math" panose="02040503050406030204" pitchFamily="18" charset="0"/>
                          </a:rPr>
                          <m:t>𝐵</m:t>
                        </m:r>
                      </m:sub>
                    </m:sSub>
                    <m:r>
                      <a:rPr lang="en-US" altLang="ko-KR" sz="1600" i="1">
                        <a:latin typeface="Cambria Math" panose="02040503050406030204" pitchFamily="18" charset="0"/>
                      </a:rPr>
                      <m:t> </m:t>
                    </m:r>
                    <m:r>
                      <a:rPr lang="en-US" altLang="ko-KR" sz="1600" b="0" i="1" smtClean="0">
                        <a:latin typeface="Cambria Math" panose="02040503050406030204" pitchFamily="18" charset="0"/>
                      </a:rPr>
                      <m:t>=</m:t>
                    </m:r>
                    <m:d>
                      <m:dPr>
                        <m:begChr m:val="|"/>
                        <m:endChr m:val="|"/>
                        <m:ctrlPr>
                          <a:rPr lang="en-US" altLang="ko-KR" sz="1600" b="0" i="1" smtClean="0">
                            <a:latin typeface="Cambria Math" panose="02040503050406030204" pitchFamily="18" charset="0"/>
                          </a:rPr>
                        </m:ctrlPr>
                      </m:dPr>
                      <m:e>
                        <m:r>
                          <a:rPr lang="en-US" altLang="ko-KR" sz="1600" b="0" i="1" smtClean="0">
                            <a:latin typeface="Cambria Math" panose="02040503050406030204" pitchFamily="18" charset="0"/>
                          </a:rPr>
                          <m:t>1</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&gt;</m:t>
                            </m:r>
                          </m:e>
                          <m:sub>
                            <m:r>
                              <a:rPr lang="en-US" altLang="ko-KR" sz="1600" b="0" i="1" smtClean="0">
                                <a:latin typeface="Cambria Math" panose="02040503050406030204" pitchFamily="18" charset="0"/>
                              </a:rPr>
                              <m:t>𝐴</m:t>
                            </m:r>
                            <m:r>
                              <a:rPr lang="en-US" altLang="ko-KR" sz="1600" b="0" i="1" smtClean="0">
                                <a:latin typeface="Cambria Math" panose="02040503050406030204" pitchFamily="18" charset="0"/>
                              </a:rPr>
                              <m:t>′</m:t>
                            </m:r>
                          </m:sub>
                        </m:sSub>
                      </m:e>
                    </m:d>
                    <m:r>
                      <a:rPr lang="en-US" altLang="ko-KR" sz="1600" b="0" i="1" smtClean="0">
                        <a:latin typeface="Cambria Math" panose="02040503050406030204" pitchFamily="18" charset="0"/>
                      </a:rPr>
                      <m:t>0</m:t>
                    </m:r>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&gt;</m:t>
                        </m:r>
                      </m:e>
                      <m:sub>
                        <m:r>
                          <a:rPr lang="en-US" altLang="ko-KR" sz="1600" b="0" i="1" smtClean="0">
                            <a:latin typeface="Cambria Math" panose="02040503050406030204" pitchFamily="18" charset="0"/>
                          </a:rPr>
                          <m:t>𝐵</m:t>
                        </m:r>
                        <m:r>
                          <a:rPr lang="en-US" altLang="ko-KR" sz="1600" b="0" i="1" smtClean="0">
                            <a:latin typeface="Cambria Math" panose="02040503050406030204" pitchFamily="18" charset="0"/>
                          </a:rPr>
                          <m:t>′</m:t>
                        </m:r>
                      </m:sub>
                    </m:sSub>
                    <m:r>
                      <a:rPr lang="en-US" altLang="ko-KR" sz="1600" b="0" i="1" smtClean="0">
                        <a:latin typeface="Cambria Math" panose="02040503050406030204" pitchFamily="18" charset="0"/>
                      </a:rPr>
                      <m:t>+</m:t>
                    </m:r>
                    <m:d>
                      <m:dPr>
                        <m:begChr m:val="|"/>
                        <m:endChr m:val="|"/>
                        <m:ctrlPr>
                          <a:rPr lang="en-US" altLang="ko-KR" sz="1600" i="1">
                            <a:latin typeface="Cambria Math" panose="02040503050406030204" pitchFamily="18" charset="0"/>
                          </a:rPr>
                        </m:ctrlPr>
                      </m:dPr>
                      <m:e>
                        <m:r>
                          <a:rPr lang="en-US" altLang="ko-KR" sz="1600" b="0" i="1" smtClean="0">
                            <a:latin typeface="Cambria Math" panose="02040503050406030204" pitchFamily="18" charset="0"/>
                          </a:rPr>
                          <m:t>0</m:t>
                        </m:r>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&gt;</m:t>
                            </m:r>
                          </m:e>
                          <m:sub>
                            <m:r>
                              <a:rPr lang="en-US" altLang="ko-KR" sz="1600" i="1">
                                <a:latin typeface="Cambria Math" panose="02040503050406030204" pitchFamily="18" charset="0"/>
                              </a:rPr>
                              <m:t>𝐴</m:t>
                            </m:r>
                            <m:r>
                              <a:rPr lang="en-US" altLang="ko-KR" sz="1600" i="1">
                                <a:latin typeface="Cambria Math" panose="02040503050406030204" pitchFamily="18" charset="0"/>
                              </a:rPr>
                              <m:t>′</m:t>
                            </m:r>
                          </m:sub>
                        </m:sSub>
                      </m:e>
                    </m:d>
                    <m:r>
                      <a:rPr lang="en-US" altLang="ko-KR" sz="1600" b="0" i="1" smtClean="0">
                        <a:latin typeface="Cambria Math" panose="02040503050406030204" pitchFamily="18" charset="0"/>
                      </a:rPr>
                      <m:t>1</m:t>
                    </m:r>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&gt;</m:t>
                        </m:r>
                      </m:e>
                      <m:sub>
                        <m:r>
                          <a:rPr lang="en-US" altLang="ko-KR" sz="1600" i="1">
                            <a:latin typeface="Cambria Math" panose="02040503050406030204" pitchFamily="18" charset="0"/>
                          </a:rPr>
                          <m:t>𝐵</m:t>
                        </m:r>
                        <m:r>
                          <a:rPr lang="en-US" altLang="ko-KR" sz="1600" i="1">
                            <a:latin typeface="Cambria Math" panose="02040503050406030204" pitchFamily="18" charset="0"/>
                          </a:rPr>
                          <m:t>′</m:t>
                        </m:r>
                      </m:sub>
                    </m:sSub>
                  </m:oMath>
                </a14:m>
                <a:endParaRPr lang="ko-KR" altLang="en-US" sz="1600" dirty="0"/>
              </a:p>
            </p:txBody>
          </p:sp>
        </mc:Choice>
        <mc:Fallback xmlns="">
          <p:sp>
            <p:nvSpPr>
              <p:cNvPr id="35" name="TextBox 34">
                <a:extLst>
                  <a:ext uri="{FF2B5EF4-FFF2-40B4-BE49-F238E27FC236}">
                    <a16:creationId xmlns:a16="http://schemas.microsoft.com/office/drawing/2014/main" id="{9C97BE9D-4876-4BB3-A6EE-96F252018F16}"/>
                  </a:ext>
                </a:extLst>
              </p:cNvPr>
              <p:cNvSpPr txBox="1">
                <a:spLocks noRot="1" noChangeAspect="1" noMove="1" noResize="1" noEditPoints="1" noAdjustHandles="1" noChangeArrowheads="1" noChangeShapeType="1" noTextEdit="1"/>
              </p:cNvSpPr>
              <p:nvPr/>
            </p:nvSpPr>
            <p:spPr>
              <a:xfrm>
                <a:off x="9134475" y="3244334"/>
                <a:ext cx="2486024" cy="579133"/>
              </a:xfrm>
              <a:prstGeom prst="rect">
                <a:avLst/>
              </a:prstGeom>
              <a:blipFill>
                <a:blip r:embed="rId7"/>
                <a:stretch>
                  <a:fillRect l="-980" r="-1225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891276B-A23F-40C1-A6D6-DF86A2B53149}"/>
                  </a:ext>
                </a:extLst>
              </p:cNvPr>
              <p:cNvSpPr txBox="1"/>
              <p:nvPr/>
            </p:nvSpPr>
            <p:spPr>
              <a:xfrm>
                <a:off x="9131113" y="4285198"/>
                <a:ext cx="2486024" cy="579133"/>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d>
                      <m:dPr>
                        <m:begChr m:val="|"/>
                        <m:endChr m:val="|"/>
                        <m:ctrlPr>
                          <a:rPr lang="en-US" altLang="ko-KR" sz="1600" i="1" smtClean="0">
                            <a:latin typeface="Cambria Math" panose="02040503050406030204" pitchFamily="18" charset="0"/>
                          </a:rPr>
                        </m:ctrlPr>
                      </m:dPr>
                      <m:e>
                        <m:r>
                          <a:rPr lang="en-US" altLang="ko-KR" sz="1600" b="0" i="1" smtClean="0">
                            <a:latin typeface="Cambria Math" panose="02040503050406030204" pitchFamily="18" charset="0"/>
                          </a:rPr>
                          <m:t>1</m:t>
                        </m:r>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&gt;</m:t>
                            </m:r>
                          </m:e>
                          <m:sub>
                            <m:r>
                              <a:rPr lang="en-US" altLang="ko-KR" sz="1600" i="1">
                                <a:latin typeface="Cambria Math" panose="02040503050406030204" pitchFamily="18" charset="0"/>
                              </a:rPr>
                              <m:t>𝐴</m:t>
                            </m:r>
                          </m:sub>
                        </m:sSub>
                      </m:e>
                    </m:d>
                    <m:r>
                      <a:rPr lang="en-US" altLang="ko-KR" sz="1600" b="0" i="1" smtClean="0">
                        <a:latin typeface="Cambria Math" panose="02040503050406030204" pitchFamily="18" charset="0"/>
                      </a:rPr>
                      <m:t>1</m:t>
                    </m:r>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&gt;</m:t>
                        </m:r>
                      </m:e>
                      <m:sub>
                        <m:r>
                          <a:rPr lang="en-US" altLang="ko-KR" sz="1600" i="1">
                            <a:latin typeface="Cambria Math" panose="02040503050406030204" pitchFamily="18" charset="0"/>
                          </a:rPr>
                          <m:t>𝐵</m:t>
                        </m:r>
                      </m:sub>
                    </m:sSub>
                    <m:r>
                      <a:rPr lang="en-US" altLang="ko-KR" sz="1600" i="1">
                        <a:latin typeface="Cambria Math" panose="02040503050406030204" pitchFamily="18" charset="0"/>
                      </a:rPr>
                      <m:t> </m:t>
                    </m:r>
                    <m:r>
                      <a:rPr lang="en-US" altLang="ko-KR" sz="1600" b="0" i="1" smtClean="0">
                        <a:latin typeface="Cambria Math" panose="02040503050406030204" pitchFamily="18" charset="0"/>
                      </a:rPr>
                      <m:t>=</m:t>
                    </m:r>
                    <m:d>
                      <m:dPr>
                        <m:begChr m:val="|"/>
                        <m:endChr m:val="|"/>
                        <m:ctrlPr>
                          <a:rPr lang="en-US" altLang="ko-KR" sz="1600" b="0" i="1" smtClean="0">
                            <a:latin typeface="Cambria Math" panose="02040503050406030204" pitchFamily="18" charset="0"/>
                          </a:rPr>
                        </m:ctrlPr>
                      </m:dPr>
                      <m:e>
                        <m:r>
                          <a:rPr lang="en-US" altLang="ko-KR" sz="1600" b="0" i="1" smtClean="0">
                            <a:latin typeface="Cambria Math" panose="02040503050406030204" pitchFamily="18" charset="0"/>
                          </a:rPr>
                          <m:t>2</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&gt;</m:t>
                            </m:r>
                          </m:e>
                          <m:sub>
                            <m:r>
                              <a:rPr lang="en-US" altLang="ko-KR" sz="1600" b="0" i="1" smtClean="0">
                                <a:latin typeface="Cambria Math" panose="02040503050406030204" pitchFamily="18" charset="0"/>
                              </a:rPr>
                              <m:t>𝐴</m:t>
                            </m:r>
                            <m:r>
                              <a:rPr lang="en-US" altLang="ko-KR" sz="1600" b="0" i="1" smtClean="0">
                                <a:latin typeface="Cambria Math" panose="02040503050406030204" pitchFamily="18" charset="0"/>
                              </a:rPr>
                              <m:t>′</m:t>
                            </m:r>
                          </m:sub>
                        </m:sSub>
                      </m:e>
                    </m:d>
                    <m:r>
                      <a:rPr lang="en-US" altLang="ko-KR" sz="1600" b="0" i="1" smtClean="0">
                        <a:latin typeface="Cambria Math" panose="02040503050406030204" pitchFamily="18" charset="0"/>
                      </a:rPr>
                      <m:t>0</m:t>
                    </m:r>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&gt;</m:t>
                        </m:r>
                      </m:e>
                      <m:sub>
                        <m:r>
                          <a:rPr lang="en-US" altLang="ko-KR" sz="1600" b="0" i="1" smtClean="0">
                            <a:latin typeface="Cambria Math" panose="02040503050406030204" pitchFamily="18" charset="0"/>
                          </a:rPr>
                          <m:t>𝐵</m:t>
                        </m:r>
                        <m:r>
                          <a:rPr lang="en-US" altLang="ko-KR" sz="1600" b="0" i="1" smtClean="0">
                            <a:latin typeface="Cambria Math" panose="02040503050406030204" pitchFamily="18" charset="0"/>
                          </a:rPr>
                          <m:t>′</m:t>
                        </m:r>
                      </m:sub>
                    </m:sSub>
                    <m:r>
                      <a:rPr lang="en-US" altLang="ko-KR" sz="1600" b="0" i="1" smtClean="0">
                        <a:latin typeface="Cambria Math" panose="02040503050406030204" pitchFamily="18" charset="0"/>
                      </a:rPr>
                      <m:t>+</m:t>
                    </m:r>
                    <m:d>
                      <m:dPr>
                        <m:begChr m:val="|"/>
                        <m:endChr m:val="|"/>
                        <m:ctrlPr>
                          <a:rPr lang="en-US" altLang="ko-KR" sz="1600" i="1">
                            <a:latin typeface="Cambria Math" panose="02040503050406030204" pitchFamily="18" charset="0"/>
                          </a:rPr>
                        </m:ctrlPr>
                      </m:dPr>
                      <m:e>
                        <m:r>
                          <a:rPr lang="en-US" altLang="ko-KR" sz="1600" b="0" i="1" smtClean="0">
                            <a:latin typeface="Cambria Math" panose="02040503050406030204" pitchFamily="18" charset="0"/>
                          </a:rPr>
                          <m:t>0</m:t>
                        </m:r>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&gt;</m:t>
                            </m:r>
                          </m:e>
                          <m:sub>
                            <m:r>
                              <a:rPr lang="en-US" altLang="ko-KR" sz="1600" i="1">
                                <a:latin typeface="Cambria Math" panose="02040503050406030204" pitchFamily="18" charset="0"/>
                              </a:rPr>
                              <m:t>𝐴</m:t>
                            </m:r>
                            <m:r>
                              <a:rPr lang="en-US" altLang="ko-KR" sz="1600" i="1">
                                <a:latin typeface="Cambria Math" panose="02040503050406030204" pitchFamily="18" charset="0"/>
                              </a:rPr>
                              <m:t>′</m:t>
                            </m:r>
                          </m:sub>
                        </m:sSub>
                      </m:e>
                    </m:d>
                    <m:r>
                      <a:rPr lang="en-US" altLang="ko-KR" sz="1600" b="0" i="1" smtClean="0">
                        <a:latin typeface="Cambria Math" panose="02040503050406030204" pitchFamily="18" charset="0"/>
                      </a:rPr>
                      <m:t>2</m:t>
                    </m:r>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&gt;</m:t>
                        </m:r>
                      </m:e>
                      <m:sub>
                        <m:r>
                          <a:rPr lang="en-US" altLang="ko-KR" sz="1600" i="1">
                            <a:latin typeface="Cambria Math" panose="02040503050406030204" pitchFamily="18" charset="0"/>
                          </a:rPr>
                          <m:t>𝐵</m:t>
                        </m:r>
                        <m:r>
                          <a:rPr lang="en-US" altLang="ko-KR" sz="1600" i="1">
                            <a:latin typeface="Cambria Math" panose="02040503050406030204" pitchFamily="18" charset="0"/>
                          </a:rPr>
                          <m:t>′</m:t>
                        </m:r>
                      </m:sub>
                    </m:sSub>
                  </m:oMath>
                </a14:m>
                <a:endParaRPr lang="ko-KR" altLang="en-US" sz="1600" dirty="0"/>
              </a:p>
            </p:txBody>
          </p:sp>
        </mc:Choice>
        <mc:Fallback xmlns="">
          <p:sp>
            <p:nvSpPr>
              <p:cNvPr id="36" name="TextBox 35">
                <a:extLst>
                  <a:ext uri="{FF2B5EF4-FFF2-40B4-BE49-F238E27FC236}">
                    <a16:creationId xmlns:a16="http://schemas.microsoft.com/office/drawing/2014/main" id="{4891276B-A23F-40C1-A6D6-DF86A2B53149}"/>
                  </a:ext>
                </a:extLst>
              </p:cNvPr>
              <p:cNvSpPr txBox="1">
                <a:spLocks noRot="1" noChangeAspect="1" noMove="1" noResize="1" noEditPoints="1" noAdjustHandles="1" noChangeArrowheads="1" noChangeShapeType="1" noTextEdit="1"/>
              </p:cNvSpPr>
              <p:nvPr/>
            </p:nvSpPr>
            <p:spPr>
              <a:xfrm>
                <a:off x="9131113" y="4285198"/>
                <a:ext cx="2486024" cy="579133"/>
              </a:xfrm>
              <a:prstGeom prst="rect">
                <a:avLst/>
              </a:prstGeom>
              <a:blipFill>
                <a:blip r:embed="rId8"/>
                <a:stretch>
                  <a:fillRect l="-980" r="-12255"/>
                </a:stretch>
              </a:blipFill>
            </p:spPr>
            <p:txBody>
              <a:bodyPr/>
              <a:lstStyle/>
              <a:p>
                <a:r>
                  <a:rPr lang="ko-KR" altLang="en-US">
                    <a:noFill/>
                  </a:rPr>
                  <a:t> </a:t>
                </a:r>
              </a:p>
            </p:txBody>
          </p:sp>
        </mc:Fallback>
      </mc:AlternateContent>
      <p:sp>
        <p:nvSpPr>
          <p:cNvPr id="29" name="날짜 개체 틀 3">
            <a:extLst>
              <a:ext uri="{FF2B5EF4-FFF2-40B4-BE49-F238E27FC236}">
                <a16:creationId xmlns:a16="http://schemas.microsoft.com/office/drawing/2014/main" id="{E4A10372-9AE2-45BA-AC77-6A6A2025235B}"/>
              </a:ext>
            </a:extLst>
          </p:cNvPr>
          <p:cNvSpPr>
            <a:spLocks noGrp="1"/>
          </p:cNvSpPr>
          <p:nvPr>
            <p:ph type="dt" sz="half" idx="10"/>
          </p:nvPr>
        </p:nvSpPr>
        <p:spPr>
          <a:xfrm>
            <a:off x="7810150" y="6446838"/>
            <a:ext cx="2993126" cy="365125"/>
          </a:xfrm>
        </p:spPr>
        <p:txBody>
          <a:bodyPr/>
          <a:lstStyle/>
          <a:p>
            <a:r>
              <a:rPr lang="en-US" altLang="ko-KR" b="0" i="0" dirty="0">
                <a:solidFill>
                  <a:schemeClr val="bg1"/>
                </a:solidFill>
                <a:effectLst/>
                <a:latin typeface="Arial" panose="020B0604020202020204" pitchFamily="34" charset="0"/>
              </a:rPr>
              <a:t>Your passion for (AMO-)physics: What are you curious about?</a:t>
            </a:r>
          </a:p>
          <a:p>
            <a:r>
              <a:rPr lang="en-US" altLang="ko-KR" dirty="0">
                <a:solidFill>
                  <a:schemeClr val="bg1"/>
                </a:solidFill>
              </a:rPr>
              <a:t>Junhee Lee </a:t>
            </a:r>
            <a:fld id="{0928AFF6-6AB7-414D-9F63-AFAC896DC2A1}" type="datetime1">
              <a:rPr lang="ko-KR" altLang="en-US" smtClean="0">
                <a:solidFill>
                  <a:schemeClr val="bg1"/>
                </a:solidFill>
              </a:rPr>
              <a:t>2021-06-15</a:t>
            </a:fld>
            <a:endParaRPr lang="en-US" dirty="0">
              <a:solidFill>
                <a:schemeClr val="bg1"/>
              </a:solidFill>
            </a:endParaRPr>
          </a:p>
        </p:txBody>
      </p:sp>
    </p:spTree>
    <p:extLst>
      <p:ext uri="{BB962C8B-B14F-4D97-AF65-F5344CB8AC3E}">
        <p14:creationId xmlns:p14="http://schemas.microsoft.com/office/powerpoint/2010/main" val="573242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8246E6A-2868-4F22-91AC-72AB901EFE94}"/>
              </a:ext>
            </a:extLst>
          </p:cNvPr>
          <p:cNvSpPr>
            <a:spLocks noGrp="1"/>
          </p:cNvSpPr>
          <p:nvPr>
            <p:ph type="title"/>
          </p:nvPr>
        </p:nvSpPr>
        <p:spPr>
          <a:xfrm>
            <a:off x="1097280" y="286603"/>
            <a:ext cx="10058400" cy="1450757"/>
          </a:xfrm>
        </p:spPr>
        <p:txBody>
          <a:bodyPr anchor="b">
            <a:normAutofit/>
          </a:bodyPr>
          <a:lstStyle/>
          <a:p>
            <a:r>
              <a:rPr lang="en-US" altLang="ko-KR" dirty="0"/>
              <a:t>5. N00N state (Entangled states)</a:t>
            </a:r>
            <a:endParaRPr lang="ko-KR" altLang="en-US" dirty="0"/>
          </a:p>
        </p:txBody>
      </p:sp>
      <p:pic>
        <p:nvPicPr>
          <p:cNvPr id="7" name="내용 개체 틀 6" descr="텍스트, 시계이(가) 표시된 사진&#10;&#10;자동 생성된 설명">
            <a:extLst>
              <a:ext uri="{FF2B5EF4-FFF2-40B4-BE49-F238E27FC236}">
                <a16:creationId xmlns:a16="http://schemas.microsoft.com/office/drawing/2014/main" id="{186465CE-E69A-4E67-A327-6E7102F8F78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02077" y="1900345"/>
            <a:ext cx="1628647" cy="1054548"/>
          </a:xfrm>
          <a:noFill/>
        </p:spPr>
      </p:pic>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3597807A-D2B8-4B5F-AFCA-54D39E9BD6FB}"/>
                  </a:ext>
                </a:extLst>
              </p:cNvPr>
              <p:cNvSpPr>
                <a:spLocks noGrp="1"/>
              </p:cNvSpPr>
              <p:nvPr>
                <p:ph sz="half" idx="2"/>
              </p:nvPr>
            </p:nvSpPr>
            <p:spPr>
              <a:xfrm>
                <a:off x="6289441" y="2101085"/>
                <a:ext cx="5771014" cy="3645374"/>
              </a:xfrm>
            </p:spPr>
            <p:txBody>
              <a:bodyPr>
                <a:normAutofit lnSpcReduction="10000"/>
              </a:bodyPr>
              <a:lstStyle/>
              <a:p>
                <a14:m>
                  <m:oMath xmlns:m="http://schemas.openxmlformats.org/officeDocument/2006/math">
                    <m:r>
                      <a:rPr lang="en-US" altLang="ko-KR" sz="2000" i="1" smtClean="0">
                        <a:latin typeface="Cambria Math" panose="02040503050406030204" pitchFamily="18" charset="0"/>
                      </a:rPr>
                      <m:t>|</m:t>
                    </m:r>
                    <m:r>
                      <a:rPr lang="en-US" altLang="ko-KR" sz="2000" i="1" smtClean="0">
                        <a:latin typeface="Cambria Math" panose="02040503050406030204" pitchFamily="18" charset="0"/>
                      </a:rPr>
                      <m:t>𝑁</m:t>
                    </m:r>
                    <m:r>
                      <a:rPr lang="en-US" altLang="ko-KR" sz="2000" i="1" smtClean="0">
                        <a:latin typeface="Cambria Math" panose="02040503050406030204" pitchFamily="18" charset="0"/>
                      </a:rPr>
                      <m:t>00</m:t>
                    </m:r>
                    <m:r>
                      <a:rPr lang="en-US" altLang="ko-KR" sz="2000" i="1" smtClean="0">
                        <a:latin typeface="Cambria Math" panose="02040503050406030204" pitchFamily="18" charset="0"/>
                      </a:rPr>
                      <m:t>𝑁</m:t>
                    </m:r>
                    <m:r>
                      <a:rPr lang="en-US" altLang="ko-KR" sz="2000" b="0" i="1" smtClean="0">
                        <a:latin typeface="Cambria Math" panose="02040503050406030204" pitchFamily="18" charset="0"/>
                      </a:rPr>
                      <m:t>&gt;</m:t>
                    </m:r>
                    <m:r>
                      <a:rPr lang="en-US" altLang="ko-KR" sz="2000" i="1">
                        <a:latin typeface="Cambria Math" panose="02040503050406030204" pitchFamily="18" charset="0"/>
                      </a:rPr>
                      <m:t>=</m:t>
                    </m:r>
                    <m:d>
                      <m:dPr>
                        <m:begChr m:val="|"/>
                        <m:endChr m:val="|"/>
                        <m:ctrlPr>
                          <a:rPr lang="en-US" altLang="ko-KR" sz="2000" i="1">
                            <a:latin typeface="Cambria Math" panose="02040503050406030204" pitchFamily="18" charset="0"/>
                          </a:rPr>
                        </m:ctrlPr>
                      </m:dPr>
                      <m:e>
                        <m:r>
                          <a:rPr lang="en-US" altLang="ko-KR" sz="2000" i="1">
                            <a:latin typeface="Cambria Math" panose="02040503050406030204" pitchFamily="18" charset="0"/>
                          </a:rPr>
                          <m:t>𝑁</m:t>
                        </m:r>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&gt;</m:t>
                            </m:r>
                          </m:e>
                          <m:sub>
                            <m:r>
                              <a:rPr lang="en-US" altLang="ko-KR" sz="2000" i="1">
                                <a:latin typeface="Cambria Math" panose="02040503050406030204" pitchFamily="18" charset="0"/>
                              </a:rPr>
                              <m:t>𝐴</m:t>
                            </m:r>
                          </m:sub>
                        </m:sSub>
                      </m:e>
                    </m:d>
                    <m:r>
                      <a:rPr lang="en-US" altLang="ko-KR" sz="2000" i="1">
                        <a:latin typeface="Cambria Math" panose="02040503050406030204" pitchFamily="18" charset="0"/>
                      </a:rPr>
                      <m:t>0</m:t>
                    </m:r>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&gt;</m:t>
                        </m:r>
                      </m:e>
                      <m:sub>
                        <m:r>
                          <a:rPr lang="en-US" altLang="ko-KR" sz="2000" i="1">
                            <a:latin typeface="Cambria Math" panose="02040503050406030204" pitchFamily="18" charset="0"/>
                          </a:rPr>
                          <m:t>𝐵</m:t>
                        </m:r>
                      </m:sub>
                    </m:sSub>
                    <m:r>
                      <a:rPr lang="en-US" altLang="ko-KR" sz="2000" i="1">
                        <a:latin typeface="Cambria Math" panose="02040503050406030204" pitchFamily="18" charset="0"/>
                      </a:rPr>
                      <m:t>+</m:t>
                    </m:r>
                  </m:oMath>
                </a14:m>
                <a:r>
                  <a:rPr lang="en-US" altLang="ko-KR" sz="2000" dirty="0"/>
                  <a:t> </a:t>
                </a:r>
                <a14:m>
                  <m:oMath xmlns:m="http://schemas.openxmlformats.org/officeDocument/2006/math">
                    <m:d>
                      <m:dPr>
                        <m:begChr m:val="|"/>
                        <m:endChr m:val="|"/>
                        <m:ctrlPr>
                          <a:rPr lang="en-US" altLang="ko-KR" sz="2000" i="1">
                            <a:latin typeface="Cambria Math" panose="02040503050406030204" pitchFamily="18" charset="0"/>
                          </a:rPr>
                        </m:ctrlPr>
                      </m:dPr>
                      <m:e>
                        <m:r>
                          <a:rPr lang="en-US" altLang="ko-KR" sz="2000" i="1">
                            <a:latin typeface="Cambria Math" panose="02040503050406030204" pitchFamily="18" charset="0"/>
                          </a:rPr>
                          <m:t>0</m:t>
                        </m:r>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&gt;</m:t>
                            </m:r>
                          </m:e>
                          <m:sub>
                            <m:r>
                              <a:rPr lang="en-US" altLang="ko-KR" sz="2000" i="1">
                                <a:latin typeface="Cambria Math" panose="02040503050406030204" pitchFamily="18" charset="0"/>
                              </a:rPr>
                              <m:t>𝐴</m:t>
                            </m:r>
                          </m:sub>
                        </m:sSub>
                      </m:e>
                    </m:d>
                    <m:r>
                      <a:rPr lang="en-US" altLang="ko-KR" sz="2000" i="1">
                        <a:latin typeface="Cambria Math" panose="02040503050406030204" pitchFamily="18" charset="0"/>
                      </a:rPr>
                      <m:t>𝑁</m:t>
                    </m:r>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&gt;</m:t>
                        </m:r>
                      </m:e>
                      <m:sub>
                        <m:r>
                          <a:rPr lang="en-US" altLang="ko-KR" sz="2000" i="1">
                            <a:latin typeface="Cambria Math" panose="02040503050406030204" pitchFamily="18" charset="0"/>
                          </a:rPr>
                          <m:t>𝐵</m:t>
                        </m:r>
                      </m:sub>
                    </m:sSub>
                  </m:oMath>
                </a14:m>
                <a:endParaRPr lang="en-US" altLang="ko-KR" sz="2000" b="0" i="1" dirty="0">
                  <a:latin typeface="Cambria Math" panose="02040503050406030204" pitchFamily="18" charset="0"/>
                </a:endParaRPr>
              </a:p>
              <a:p>
                <a:br>
                  <a:rPr lang="en-US" altLang="ko-KR" sz="1100" b="0" i="1" dirty="0">
                    <a:latin typeface="Cambria Math" panose="02040503050406030204" pitchFamily="18" charset="0"/>
                  </a:rPr>
                </a:br>
                <a14:m>
                  <m:oMath xmlns:m="http://schemas.openxmlformats.org/officeDocument/2006/math">
                    <m:r>
                      <a:rPr lang="en-US" altLang="ko-KR" sz="2000" b="0" i="1" smtClean="0">
                        <a:latin typeface="Cambria Math" panose="02040503050406030204" pitchFamily="18" charset="0"/>
                      </a:rPr>
                      <m:t>|</m:t>
                    </m:r>
                    <m:r>
                      <a:rPr lang="en-US" altLang="ko-KR" sz="2000" b="0" i="1" smtClean="0">
                        <a:latin typeface="Cambria Math" panose="02040503050406030204" pitchFamily="18" charset="0"/>
                      </a:rPr>
                      <m:t>𝑁</m:t>
                    </m:r>
                    <m:r>
                      <a:rPr lang="en-US" altLang="ko-KR" sz="2000" b="0" i="1" smtClean="0">
                        <a:latin typeface="Cambria Math" panose="02040503050406030204" pitchFamily="18" charset="0"/>
                      </a:rPr>
                      <m:t>00</m:t>
                    </m:r>
                    <m:r>
                      <a:rPr lang="en-US" altLang="ko-KR" sz="2000" b="0" i="1" smtClean="0">
                        <a:latin typeface="Cambria Math" panose="02040503050406030204" pitchFamily="18" charset="0"/>
                      </a:rPr>
                      <m:t>𝑁</m:t>
                    </m:r>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&gt;</m:t>
                        </m:r>
                      </m:e>
                      <m:sub>
                        <m:r>
                          <a:rPr lang="en-US" altLang="ko-KR" sz="2000" b="0" i="1" smtClean="0">
                            <a:latin typeface="Cambria Math" panose="02040503050406030204" pitchFamily="18" charset="0"/>
                          </a:rPr>
                          <m:t>𝑠𝑖𝑔</m:t>
                        </m:r>
                      </m:sub>
                    </m:sSub>
                    <m:r>
                      <a:rPr lang="en-US" altLang="ko-KR" sz="2000" b="0" i="1" smtClean="0">
                        <a:latin typeface="Cambria Math" panose="02040503050406030204" pitchFamily="18" charset="0"/>
                      </a:rPr>
                      <m:t>=</m:t>
                    </m:r>
                    <m:sSup>
                      <m:sSupPr>
                        <m:ctrlPr>
                          <a:rPr lang="en-US" altLang="ko-KR" sz="2000" i="1">
                            <a:highlight>
                              <a:srgbClr val="FFFF00"/>
                            </a:highlight>
                            <a:latin typeface="Cambria Math" panose="02040503050406030204" pitchFamily="18" charset="0"/>
                          </a:rPr>
                        </m:ctrlPr>
                      </m:sSupPr>
                      <m:e>
                        <m:r>
                          <a:rPr lang="en-US" altLang="ko-KR" sz="2000" i="1">
                            <a:highlight>
                              <a:srgbClr val="FFFF00"/>
                            </a:highlight>
                            <a:latin typeface="Cambria Math" panose="02040503050406030204" pitchFamily="18" charset="0"/>
                          </a:rPr>
                          <m:t>𝑒</m:t>
                        </m:r>
                      </m:e>
                      <m:sup>
                        <m:r>
                          <a:rPr lang="en-US" altLang="ko-KR" sz="2000" i="1">
                            <a:highlight>
                              <a:srgbClr val="FFFF00"/>
                            </a:highlight>
                            <a:latin typeface="Cambria Math" panose="02040503050406030204" pitchFamily="18" charset="0"/>
                          </a:rPr>
                          <m:t>𝑖𝑁</m:t>
                        </m:r>
                        <m:r>
                          <a:rPr lang="ko-KR" altLang="en-US" sz="2000" i="1">
                            <a:highlight>
                              <a:srgbClr val="FFFF00"/>
                            </a:highlight>
                            <a:latin typeface="Cambria Math" panose="02040503050406030204" pitchFamily="18" charset="0"/>
                          </a:rPr>
                          <m:t>𝜑</m:t>
                        </m:r>
                      </m:sup>
                    </m:sSup>
                    <m:d>
                      <m:dPr>
                        <m:begChr m:val="|"/>
                        <m:endChr m:val="|"/>
                        <m:ctrlPr>
                          <a:rPr lang="en-US" altLang="ko-KR" sz="2000" b="0" i="1" smtClean="0">
                            <a:latin typeface="Cambria Math" panose="02040503050406030204" pitchFamily="18" charset="0"/>
                          </a:rPr>
                        </m:ctrlPr>
                      </m:dPr>
                      <m:e>
                        <m:r>
                          <a:rPr lang="en-US" altLang="ko-KR" sz="2000" b="0" i="1" smtClean="0">
                            <a:latin typeface="Cambria Math" panose="02040503050406030204" pitchFamily="18" charset="0"/>
                          </a:rPr>
                          <m:t>𝑁</m:t>
                        </m:r>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&gt;</m:t>
                            </m:r>
                          </m:e>
                          <m:sub>
                            <m:r>
                              <a:rPr lang="en-US" altLang="ko-KR" sz="2000" b="0" i="1" smtClean="0">
                                <a:latin typeface="Cambria Math" panose="02040503050406030204" pitchFamily="18" charset="0"/>
                              </a:rPr>
                              <m:t>𝐴</m:t>
                            </m:r>
                          </m:sub>
                        </m:sSub>
                      </m:e>
                    </m:d>
                    <m:r>
                      <a:rPr lang="en-US" altLang="ko-KR" sz="2000" b="0" i="1" smtClean="0">
                        <a:latin typeface="Cambria Math" panose="02040503050406030204" pitchFamily="18" charset="0"/>
                      </a:rPr>
                      <m:t>0</m:t>
                    </m:r>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&gt;</m:t>
                        </m:r>
                      </m:e>
                      <m:sub>
                        <m:r>
                          <a:rPr lang="en-US" altLang="ko-KR" sz="2000" b="0" i="1" smtClean="0">
                            <a:latin typeface="Cambria Math" panose="02040503050406030204" pitchFamily="18" charset="0"/>
                          </a:rPr>
                          <m:t>𝐵</m:t>
                        </m:r>
                      </m:sub>
                    </m:sSub>
                    <m:r>
                      <a:rPr lang="en-US" altLang="ko-KR" sz="2000" b="0" i="1" smtClean="0">
                        <a:latin typeface="Cambria Math" panose="02040503050406030204" pitchFamily="18" charset="0"/>
                      </a:rPr>
                      <m:t>+</m:t>
                    </m:r>
                  </m:oMath>
                </a14:m>
                <a:r>
                  <a:rPr lang="en-US" altLang="ko-KR" sz="2000" dirty="0"/>
                  <a:t> </a:t>
                </a:r>
                <a14:m>
                  <m:oMath xmlns:m="http://schemas.openxmlformats.org/officeDocument/2006/math">
                    <m:d>
                      <m:dPr>
                        <m:begChr m:val="|"/>
                        <m:endChr m:val="|"/>
                        <m:ctrlPr>
                          <a:rPr lang="en-US" altLang="ko-KR" sz="2000" i="1">
                            <a:latin typeface="Cambria Math" panose="02040503050406030204" pitchFamily="18" charset="0"/>
                          </a:rPr>
                        </m:ctrlPr>
                      </m:dPr>
                      <m:e>
                        <m:r>
                          <a:rPr lang="en-US" altLang="ko-KR" sz="2000" b="0" i="1" smtClean="0">
                            <a:latin typeface="Cambria Math" panose="02040503050406030204" pitchFamily="18" charset="0"/>
                          </a:rPr>
                          <m:t>0</m:t>
                        </m:r>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&gt;</m:t>
                            </m:r>
                          </m:e>
                          <m:sub>
                            <m:r>
                              <a:rPr lang="en-US" altLang="ko-KR" sz="2000" i="1">
                                <a:latin typeface="Cambria Math" panose="02040503050406030204" pitchFamily="18" charset="0"/>
                              </a:rPr>
                              <m:t>𝐴</m:t>
                            </m:r>
                          </m:sub>
                        </m:sSub>
                      </m:e>
                    </m:d>
                    <m:r>
                      <a:rPr lang="en-US" altLang="ko-KR" sz="2000" b="0" i="1" smtClean="0">
                        <a:latin typeface="Cambria Math" panose="02040503050406030204" pitchFamily="18" charset="0"/>
                      </a:rPr>
                      <m:t>𝑁</m:t>
                    </m:r>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&gt;</m:t>
                        </m:r>
                      </m:e>
                      <m:sub>
                        <m:r>
                          <a:rPr lang="en-US" altLang="ko-KR" sz="2000" i="1">
                            <a:latin typeface="Cambria Math" panose="02040503050406030204" pitchFamily="18" charset="0"/>
                          </a:rPr>
                          <m:t>𝐵</m:t>
                        </m:r>
                      </m:sub>
                    </m:sSub>
                  </m:oMath>
                </a14:m>
                <a:endParaRPr lang="en-US" altLang="ko-KR" sz="2000" dirty="0"/>
              </a:p>
              <a:p>
                <a:endParaRPr lang="en-US" altLang="ko-KR" sz="2000" dirty="0"/>
              </a:p>
              <a:p>
                <a14:m>
                  <m:oMath xmlns:m="http://schemas.openxmlformats.org/officeDocument/2006/math">
                    <m:r>
                      <a:rPr lang="en-US" altLang="ko-KR" sz="2000" i="1">
                        <a:latin typeface="Cambria Math" panose="02040503050406030204" pitchFamily="18" charset="0"/>
                      </a:rPr>
                      <m:t>|</m:t>
                    </m:r>
                    <m:r>
                      <a:rPr lang="ko-KR" altLang="en-US" sz="2000" i="1">
                        <a:latin typeface="Cambria Math" panose="02040503050406030204" pitchFamily="18" charset="0"/>
                      </a:rPr>
                      <m:t>𝜑</m:t>
                    </m:r>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&gt;</m:t>
                        </m:r>
                      </m:e>
                      <m:sub>
                        <m:r>
                          <a:rPr lang="en-US" altLang="ko-KR" sz="2000" i="1">
                            <a:latin typeface="Cambria Math" panose="02040503050406030204" pitchFamily="18" charset="0"/>
                          </a:rPr>
                          <m:t>𝐴</m:t>
                        </m:r>
                        <m:r>
                          <a:rPr lang="en-US" altLang="ko-KR" sz="2000" b="0" i="1" smtClean="0">
                            <a:latin typeface="Cambria Math" panose="02040503050406030204" pitchFamily="18" charset="0"/>
                          </a:rPr>
                          <m:t> </m:t>
                        </m:r>
                        <m:r>
                          <a:rPr lang="en-US" altLang="ko-KR" sz="2000" b="0" i="1" smtClean="0">
                            <a:latin typeface="Cambria Math" panose="02040503050406030204" pitchFamily="18" charset="0"/>
                          </a:rPr>
                          <m:t>𝑜𝑟</m:t>
                        </m:r>
                        <m:r>
                          <a:rPr lang="en-US" altLang="ko-KR" sz="2000" b="0" i="1" smtClean="0">
                            <a:latin typeface="Cambria Math" panose="02040503050406030204" pitchFamily="18" charset="0"/>
                          </a:rPr>
                          <m:t> </m:t>
                        </m:r>
                        <m:r>
                          <a:rPr lang="en-US" altLang="ko-KR" sz="2000" b="0" i="1" smtClean="0">
                            <a:latin typeface="Cambria Math" panose="02040503050406030204" pitchFamily="18" charset="0"/>
                          </a:rPr>
                          <m:t>𝐵</m:t>
                        </m:r>
                      </m:sub>
                    </m:sSub>
                    <m:r>
                      <a:rPr lang="en-US" altLang="ko-KR" sz="2000" b="0" i="1" smtClean="0">
                        <a:latin typeface="Cambria Math" panose="02040503050406030204" pitchFamily="18" charset="0"/>
                      </a:rPr>
                      <m:t> =</m:t>
                    </m:r>
                  </m:oMath>
                </a14:m>
                <a:r>
                  <a:rPr lang="en-US" altLang="ko-KR" sz="2000" b="0" i="1" dirty="0">
                    <a:latin typeface="Cambria Math" panose="02040503050406030204" pitchFamily="18" charset="0"/>
                  </a:rPr>
                  <a:t> </a:t>
                </a:r>
                <a14:m>
                  <m:oMath xmlns:m="http://schemas.openxmlformats.org/officeDocument/2006/math">
                    <m:acc>
                      <m:accPr>
                        <m:chr m:val="̂"/>
                        <m:ctrlPr>
                          <a:rPr lang="en-US" altLang="ko-KR" sz="2000" b="0" i="1" dirty="0" smtClean="0">
                            <a:latin typeface="Cambria Math" panose="02040503050406030204" pitchFamily="18" charset="0"/>
                          </a:rPr>
                        </m:ctrlPr>
                      </m:accPr>
                      <m:e>
                        <m:r>
                          <a:rPr lang="en-US" altLang="ko-KR" sz="2000" b="0" i="1" dirty="0" smtClean="0">
                            <a:latin typeface="Cambria Math" panose="02040503050406030204" pitchFamily="18" charset="0"/>
                          </a:rPr>
                          <m:t>𝐻𝑂𝑀</m:t>
                        </m:r>
                      </m:e>
                    </m:acc>
                    <m:r>
                      <a:rPr lang="en-US" altLang="ko-KR" sz="2000" b="0" i="1" dirty="0" smtClean="0">
                        <a:latin typeface="Cambria Math" panose="02040503050406030204" pitchFamily="18" charset="0"/>
                      </a:rPr>
                      <m:t>  </m:t>
                    </m:r>
                    <m:r>
                      <a:rPr lang="en-US" altLang="ko-KR" sz="2000" i="1">
                        <a:latin typeface="Cambria Math" panose="02040503050406030204" pitchFamily="18" charset="0"/>
                      </a:rPr>
                      <m:t>|</m:t>
                    </m:r>
                    <m:r>
                      <a:rPr lang="en-US" altLang="ko-KR" sz="2000" i="1">
                        <a:latin typeface="Cambria Math" panose="02040503050406030204" pitchFamily="18" charset="0"/>
                      </a:rPr>
                      <m:t>𝑁</m:t>
                    </m:r>
                    <m:r>
                      <a:rPr lang="en-US" altLang="ko-KR" sz="2000" i="1">
                        <a:latin typeface="Cambria Math" panose="02040503050406030204" pitchFamily="18" charset="0"/>
                      </a:rPr>
                      <m:t>00</m:t>
                    </m:r>
                    <m:r>
                      <a:rPr lang="en-US" altLang="ko-KR" sz="2000" i="1">
                        <a:latin typeface="Cambria Math" panose="02040503050406030204" pitchFamily="18" charset="0"/>
                      </a:rPr>
                      <m:t>𝑁</m:t>
                    </m:r>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&gt;</m:t>
                        </m:r>
                      </m:e>
                      <m:sub>
                        <m:r>
                          <a:rPr lang="en-US" altLang="ko-KR" sz="2000" i="1">
                            <a:latin typeface="Cambria Math" panose="02040503050406030204" pitchFamily="18" charset="0"/>
                          </a:rPr>
                          <m:t>𝑠𝑖𝑔</m:t>
                        </m:r>
                      </m:sub>
                    </m:sSub>
                  </m:oMath>
                </a14:m>
                <a:br>
                  <a:rPr lang="en-US" altLang="ko-KR" sz="2000" b="0" i="1" dirty="0">
                    <a:latin typeface="Cambria Math" panose="02040503050406030204" pitchFamily="18" charset="0"/>
                  </a:rPr>
                </a:br>
                <a:endParaRPr lang="en-US" altLang="ko-KR" sz="2000" b="0" i="1" dirty="0">
                  <a:latin typeface="Cambria Math" panose="02040503050406030204" pitchFamily="18" charset="0"/>
                </a:endParaRPr>
              </a:p>
              <a:p>
                <a:pPr>
                  <a:buFont typeface="Arial" panose="020B0604020202020204" pitchFamily="34" charset="0"/>
                  <a:buChar char="•"/>
                </a:pPr>
                <a14:m>
                  <m:oMath xmlns:m="http://schemas.openxmlformats.org/officeDocument/2006/math">
                    <m:r>
                      <a:rPr lang="en-US" altLang="ko-KR" sz="2000" b="0" i="1" smtClean="0">
                        <a:latin typeface="Cambria Math" panose="02040503050406030204" pitchFamily="18" charset="0"/>
                      </a:rPr>
                      <m:t>   |</m:t>
                    </m:r>
                    <m:r>
                      <a:rPr lang="ko-KR" altLang="en-US" sz="2000" b="0" i="1" smtClean="0">
                        <a:latin typeface="Cambria Math" panose="02040503050406030204" pitchFamily="18" charset="0"/>
                      </a:rPr>
                      <m:t>𝜑</m:t>
                    </m:r>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&gt;</m:t>
                        </m:r>
                      </m:e>
                      <m:sub>
                        <m:r>
                          <a:rPr lang="en-US" altLang="ko-KR" sz="2000" b="0" i="1" smtClean="0">
                            <a:latin typeface="Cambria Math" panose="02040503050406030204" pitchFamily="18" charset="0"/>
                          </a:rPr>
                          <m:t>𝐴</m:t>
                        </m:r>
                      </m:sub>
                    </m:sSub>
                    <m:r>
                      <a:rPr lang="en-US" altLang="ko-KR" sz="2000" b="0" i="1" smtClean="0">
                        <a:latin typeface="Cambria Math" panose="02040503050406030204" pitchFamily="18" charset="0"/>
                      </a:rPr>
                      <m:t>=</m:t>
                    </m:r>
                    <m:sSup>
                      <m:sSupPr>
                        <m:ctrlPr>
                          <a:rPr lang="en-US" altLang="ko-KR" sz="2000" i="1">
                            <a:latin typeface="Cambria Math" panose="02040503050406030204" pitchFamily="18" charset="0"/>
                          </a:rPr>
                        </m:ctrlPr>
                      </m:sSupPr>
                      <m:e>
                        <m:r>
                          <a:rPr lang="en-US" altLang="ko-KR" sz="2000" i="1">
                            <a:latin typeface="Cambria Math" panose="02040503050406030204" pitchFamily="18" charset="0"/>
                          </a:rPr>
                          <m:t>𝑒</m:t>
                        </m:r>
                      </m:e>
                      <m:sup>
                        <m:r>
                          <a:rPr lang="en-US" altLang="ko-KR" sz="2000" i="1">
                            <a:latin typeface="Cambria Math" panose="02040503050406030204" pitchFamily="18" charset="0"/>
                          </a:rPr>
                          <m:t>𝑖𝑁</m:t>
                        </m:r>
                        <m:r>
                          <a:rPr lang="ko-KR" altLang="en-US" sz="2000" i="1">
                            <a:latin typeface="Cambria Math" panose="02040503050406030204" pitchFamily="18" charset="0"/>
                          </a:rPr>
                          <m:t>𝜑</m:t>
                        </m:r>
                      </m:sup>
                    </m:sSup>
                    <m:d>
                      <m:dPr>
                        <m:begChr m:val="|"/>
                        <m:endChr m:val="|"/>
                        <m:ctrlPr>
                          <a:rPr lang="en-US" altLang="ko-KR" sz="2000" b="0" i="1" smtClean="0">
                            <a:latin typeface="Cambria Math" panose="02040503050406030204" pitchFamily="18" charset="0"/>
                          </a:rPr>
                        </m:ctrlPr>
                      </m:dPr>
                      <m:e>
                        <m:r>
                          <a:rPr lang="en-US" altLang="ko-KR" sz="2000" b="0" i="1" smtClean="0">
                            <a:latin typeface="Cambria Math" panose="02040503050406030204" pitchFamily="18" charset="0"/>
                          </a:rPr>
                          <m:t>𝑁</m:t>
                        </m:r>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&gt;</m:t>
                            </m:r>
                          </m:e>
                          <m:sub>
                            <m:r>
                              <a:rPr lang="en-US" altLang="ko-KR" sz="2000" b="0" i="1" smtClean="0">
                                <a:latin typeface="Cambria Math" panose="02040503050406030204" pitchFamily="18" charset="0"/>
                              </a:rPr>
                              <m:t>𝐴</m:t>
                            </m:r>
                          </m:sub>
                        </m:sSub>
                      </m:e>
                    </m:d>
                    <m:r>
                      <a:rPr lang="en-US" altLang="ko-KR" sz="2000" b="0" i="1" smtClean="0">
                        <a:latin typeface="Cambria Math" panose="02040503050406030204" pitchFamily="18" charset="0"/>
                      </a:rPr>
                      <m:t>0</m:t>
                    </m:r>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&gt;</m:t>
                        </m:r>
                      </m:e>
                      <m:sub>
                        <m:r>
                          <a:rPr lang="en-US" altLang="ko-KR" sz="2000" b="0" i="1" smtClean="0">
                            <a:latin typeface="Cambria Math" panose="02040503050406030204" pitchFamily="18" charset="0"/>
                          </a:rPr>
                          <m:t>𝐵</m:t>
                        </m:r>
                      </m:sub>
                    </m:sSub>
                    <m:r>
                      <a:rPr lang="en-US" altLang="ko-KR" sz="2000" b="0" i="1" smtClean="0">
                        <a:latin typeface="Cambria Math" panose="02040503050406030204" pitchFamily="18" charset="0"/>
                      </a:rPr>
                      <m:t>+</m:t>
                    </m:r>
                  </m:oMath>
                </a14:m>
                <a:r>
                  <a:rPr lang="en-US" altLang="ko-KR" sz="2000" dirty="0"/>
                  <a:t> </a:t>
                </a:r>
                <a14:m>
                  <m:oMath xmlns:m="http://schemas.openxmlformats.org/officeDocument/2006/math">
                    <m:d>
                      <m:dPr>
                        <m:begChr m:val="|"/>
                        <m:endChr m:val="|"/>
                        <m:ctrlPr>
                          <a:rPr lang="en-US" altLang="ko-KR" sz="2000" i="1">
                            <a:latin typeface="Cambria Math" panose="02040503050406030204" pitchFamily="18" charset="0"/>
                          </a:rPr>
                        </m:ctrlPr>
                      </m:dPr>
                      <m:e>
                        <m:r>
                          <a:rPr lang="en-US" altLang="ko-KR" sz="2000" b="0" i="1" smtClean="0">
                            <a:latin typeface="Cambria Math" panose="02040503050406030204" pitchFamily="18" charset="0"/>
                          </a:rPr>
                          <m:t>0</m:t>
                        </m:r>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&gt;</m:t>
                            </m:r>
                          </m:e>
                          <m:sub>
                            <m:r>
                              <a:rPr lang="en-US" altLang="ko-KR" sz="2000" i="1">
                                <a:latin typeface="Cambria Math" panose="02040503050406030204" pitchFamily="18" charset="0"/>
                              </a:rPr>
                              <m:t>𝐴</m:t>
                            </m:r>
                          </m:sub>
                        </m:sSub>
                      </m:e>
                    </m:d>
                    <m:r>
                      <a:rPr lang="en-US" altLang="ko-KR" sz="2000" b="0" i="1" smtClean="0">
                        <a:latin typeface="Cambria Math" panose="02040503050406030204" pitchFamily="18" charset="0"/>
                      </a:rPr>
                      <m:t>𝑁</m:t>
                    </m:r>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&gt;</m:t>
                        </m:r>
                      </m:e>
                      <m:sub>
                        <m:r>
                          <a:rPr lang="en-US" altLang="ko-KR" sz="2000" i="1">
                            <a:latin typeface="Cambria Math" panose="02040503050406030204" pitchFamily="18" charset="0"/>
                          </a:rPr>
                          <m:t>𝐵</m:t>
                        </m:r>
                      </m:sub>
                    </m:sSub>
                  </m:oMath>
                </a14:m>
                <a:endParaRPr lang="en-US" altLang="ko-KR" sz="2000" i="1" dirty="0">
                  <a:latin typeface="Cambria Math" panose="02040503050406030204" pitchFamily="18" charset="0"/>
                </a:endParaRPr>
              </a:p>
              <a:p>
                <a:pPr>
                  <a:buFont typeface="Arial" panose="020B0604020202020204" pitchFamily="34" charset="0"/>
                  <a:buChar char="•"/>
                </a:pPr>
                <a14:m>
                  <m:oMath xmlns:m="http://schemas.openxmlformats.org/officeDocument/2006/math">
                    <m:r>
                      <a:rPr lang="en-US" altLang="ko-KR" sz="2000" b="0" i="1" smtClean="0">
                        <a:latin typeface="Cambria Math" panose="02040503050406030204" pitchFamily="18" charset="0"/>
                      </a:rPr>
                      <m:t>   |</m:t>
                    </m:r>
                    <m:r>
                      <a:rPr lang="ko-KR" altLang="en-US" sz="2000" b="0" i="1" smtClean="0">
                        <a:latin typeface="Cambria Math" panose="02040503050406030204" pitchFamily="18" charset="0"/>
                      </a:rPr>
                      <m:t>𝜑</m:t>
                    </m:r>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&gt;</m:t>
                        </m:r>
                      </m:e>
                      <m:sub>
                        <m:r>
                          <a:rPr lang="en-US" altLang="ko-KR" sz="2000" b="0" i="1" smtClean="0">
                            <a:latin typeface="Cambria Math" panose="02040503050406030204" pitchFamily="18" charset="0"/>
                          </a:rPr>
                          <m:t>𝐵</m:t>
                        </m:r>
                      </m:sub>
                    </m:sSub>
                    <m:r>
                      <a:rPr lang="en-US" altLang="ko-KR" sz="2000" b="0" i="1" smtClean="0">
                        <a:latin typeface="Cambria Math" panose="02040503050406030204" pitchFamily="18" charset="0"/>
                      </a:rPr>
                      <m:t>=</m:t>
                    </m:r>
                    <m:sSup>
                      <m:sSupPr>
                        <m:ctrlPr>
                          <a:rPr lang="en-US" altLang="ko-KR" sz="2000" i="1">
                            <a:latin typeface="Cambria Math" panose="02040503050406030204" pitchFamily="18" charset="0"/>
                          </a:rPr>
                        </m:ctrlPr>
                      </m:sSupPr>
                      <m:e>
                        <m:r>
                          <a:rPr lang="en-US" altLang="ko-KR" sz="2000" i="1">
                            <a:latin typeface="Cambria Math" panose="02040503050406030204" pitchFamily="18" charset="0"/>
                          </a:rPr>
                          <m:t>𝑒</m:t>
                        </m:r>
                      </m:e>
                      <m:sup>
                        <m:r>
                          <a:rPr lang="en-US" altLang="ko-KR" sz="2000" i="1">
                            <a:latin typeface="Cambria Math" panose="02040503050406030204" pitchFamily="18" charset="0"/>
                          </a:rPr>
                          <m:t>𝑖𝑁</m:t>
                        </m:r>
                        <m:r>
                          <a:rPr lang="ko-KR" altLang="en-US" sz="2000" i="1">
                            <a:latin typeface="Cambria Math" panose="02040503050406030204" pitchFamily="18" charset="0"/>
                          </a:rPr>
                          <m:t>𝜑</m:t>
                        </m:r>
                      </m:sup>
                    </m:sSup>
                    <m:d>
                      <m:dPr>
                        <m:begChr m:val="|"/>
                        <m:endChr m:val="|"/>
                        <m:ctrlPr>
                          <a:rPr lang="en-US" altLang="ko-KR" sz="2000" b="0" i="1" smtClean="0">
                            <a:latin typeface="Cambria Math" panose="02040503050406030204" pitchFamily="18" charset="0"/>
                          </a:rPr>
                        </m:ctrlPr>
                      </m:dPr>
                      <m:e>
                        <m:r>
                          <a:rPr lang="en-US" altLang="ko-KR" sz="2000" b="0" i="1" smtClean="0">
                            <a:latin typeface="Cambria Math" panose="02040503050406030204" pitchFamily="18" charset="0"/>
                          </a:rPr>
                          <m:t>𝑁</m:t>
                        </m:r>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&gt;</m:t>
                            </m:r>
                          </m:e>
                          <m:sub>
                            <m:r>
                              <a:rPr lang="en-US" altLang="ko-KR" sz="2000" b="0" i="1" smtClean="0">
                                <a:latin typeface="Cambria Math" panose="02040503050406030204" pitchFamily="18" charset="0"/>
                              </a:rPr>
                              <m:t>𝐴</m:t>
                            </m:r>
                          </m:sub>
                        </m:sSub>
                      </m:e>
                    </m:d>
                    <m:r>
                      <a:rPr lang="en-US" altLang="ko-KR" sz="2000" b="0" i="1" smtClean="0">
                        <a:latin typeface="Cambria Math" panose="02040503050406030204" pitchFamily="18" charset="0"/>
                      </a:rPr>
                      <m:t>0</m:t>
                    </m:r>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&gt;</m:t>
                        </m:r>
                      </m:e>
                      <m:sub>
                        <m:r>
                          <a:rPr lang="en-US" altLang="ko-KR" sz="2000" b="0" i="1" smtClean="0">
                            <a:latin typeface="Cambria Math" panose="02040503050406030204" pitchFamily="18" charset="0"/>
                          </a:rPr>
                          <m:t>𝐵</m:t>
                        </m:r>
                      </m:sub>
                    </m:sSub>
                    <m:r>
                      <a:rPr lang="en-US" altLang="ko-KR" sz="2000" b="0" i="1" smtClean="0">
                        <a:latin typeface="Cambria Math" panose="02040503050406030204" pitchFamily="18" charset="0"/>
                      </a:rPr>
                      <m:t>−</m:t>
                    </m:r>
                  </m:oMath>
                </a14:m>
                <a:r>
                  <a:rPr lang="en-US" altLang="ko-KR" sz="2000" dirty="0"/>
                  <a:t> </a:t>
                </a:r>
                <a14:m>
                  <m:oMath xmlns:m="http://schemas.openxmlformats.org/officeDocument/2006/math">
                    <m:d>
                      <m:dPr>
                        <m:begChr m:val="|"/>
                        <m:endChr m:val="|"/>
                        <m:ctrlPr>
                          <a:rPr lang="en-US" altLang="ko-KR" sz="2000" i="1">
                            <a:latin typeface="Cambria Math" panose="02040503050406030204" pitchFamily="18" charset="0"/>
                          </a:rPr>
                        </m:ctrlPr>
                      </m:dPr>
                      <m:e>
                        <m:r>
                          <a:rPr lang="en-US" altLang="ko-KR" sz="2000" b="0" i="1" smtClean="0">
                            <a:latin typeface="Cambria Math" panose="02040503050406030204" pitchFamily="18" charset="0"/>
                          </a:rPr>
                          <m:t>0</m:t>
                        </m:r>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&gt;</m:t>
                            </m:r>
                          </m:e>
                          <m:sub>
                            <m:r>
                              <a:rPr lang="en-US" altLang="ko-KR" sz="2000" i="1">
                                <a:latin typeface="Cambria Math" panose="02040503050406030204" pitchFamily="18" charset="0"/>
                              </a:rPr>
                              <m:t>𝐴</m:t>
                            </m:r>
                          </m:sub>
                        </m:sSub>
                      </m:e>
                    </m:d>
                    <m:r>
                      <a:rPr lang="en-US" altLang="ko-KR" sz="2000" b="0" i="1" smtClean="0">
                        <a:latin typeface="Cambria Math" panose="02040503050406030204" pitchFamily="18" charset="0"/>
                      </a:rPr>
                      <m:t>𝑁</m:t>
                    </m:r>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&gt;</m:t>
                        </m:r>
                      </m:e>
                      <m:sub>
                        <m:r>
                          <a:rPr lang="en-US" altLang="ko-KR" sz="2000" i="1">
                            <a:latin typeface="Cambria Math" panose="02040503050406030204" pitchFamily="18" charset="0"/>
                          </a:rPr>
                          <m:t>𝐵</m:t>
                        </m:r>
                      </m:sub>
                    </m:sSub>
                  </m:oMath>
                </a14:m>
                <a:endParaRPr lang="en-US" altLang="ko-KR" sz="2000" dirty="0"/>
              </a:p>
              <a:p>
                <a:endParaRPr lang="en-US" altLang="ko-KR" sz="2000" b="0" dirty="0">
                  <a:ea typeface="Cambria Math" panose="02040503050406030204" pitchFamily="18" charset="0"/>
                </a:endParaRPr>
              </a:p>
              <a:p>
                <a:endParaRPr lang="en-US" altLang="ko-KR" sz="2000" dirty="0"/>
              </a:p>
            </p:txBody>
          </p:sp>
        </mc:Choice>
        <mc:Fallback xmlns="">
          <p:sp>
            <p:nvSpPr>
              <p:cNvPr id="3" name="내용 개체 틀 2">
                <a:extLst>
                  <a:ext uri="{FF2B5EF4-FFF2-40B4-BE49-F238E27FC236}">
                    <a16:creationId xmlns:a16="http://schemas.microsoft.com/office/drawing/2014/main" id="{3597807A-D2B8-4B5F-AFCA-54D39E9BD6FB}"/>
                  </a:ext>
                </a:extLst>
              </p:cNvPr>
              <p:cNvSpPr>
                <a:spLocks noGrp="1" noRot="1" noChangeAspect="1" noMove="1" noResize="1" noEditPoints="1" noAdjustHandles="1" noChangeArrowheads="1" noChangeShapeType="1" noTextEdit="1"/>
              </p:cNvSpPr>
              <p:nvPr>
                <p:ph sz="half" idx="2"/>
              </p:nvPr>
            </p:nvSpPr>
            <p:spPr>
              <a:xfrm>
                <a:off x="6289441" y="2101085"/>
                <a:ext cx="5771014" cy="3645374"/>
              </a:xfrm>
              <a:blipFill>
                <a:blip r:embed="rId3"/>
                <a:stretch>
                  <a:fillRect l="-2748" t="-1003"/>
                </a:stretch>
              </a:blipFill>
            </p:spPr>
            <p:txBody>
              <a:bodyPr/>
              <a:lstStyle/>
              <a:p>
                <a:r>
                  <a:rPr lang="ko-KR" altLang="en-US">
                    <a:noFill/>
                  </a:rPr>
                  <a:t> </a:t>
                </a:r>
              </a:p>
            </p:txBody>
          </p:sp>
        </mc:Fallback>
      </mc:AlternateContent>
      <p:sp>
        <p:nvSpPr>
          <p:cNvPr id="13" name="TextBox 12">
            <a:extLst>
              <a:ext uri="{FF2B5EF4-FFF2-40B4-BE49-F238E27FC236}">
                <a16:creationId xmlns:a16="http://schemas.microsoft.com/office/drawing/2014/main" id="{FED99111-041F-47EC-B018-1655C9D91014}"/>
              </a:ext>
            </a:extLst>
          </p:cNvPr>
          <p:cNvSpPr txBox="1"/>
          <p:nvPr/>
        </p:nvSpPr>
        <p:spPr>
          <a:xfrm>
            <a:off x="1028684" y="4794973"/>
            <a:ext cx="4490644" cy="784830"/>
          </a:xfrm>
          <a:prstGeom prst="rect">
            <a:avLst/>
          </a:prstGeom>
          <a:noFill/>
        </p:spPr>
        <p:txBody>
          <a:bodyPr wrap="square" rtlCol="0">
            <a:spAutoFit/>
          </a:bodyPr>
          <a:lstStyle/>
          <a:p>
            <a:pPr algn="l"/>
            <a:r>
              <a:rPr lang="en-US" altLang="ko-KR" sz="900" b="0" i="0" u="none" strike="noStrike" baseline="0" dirty="0">
                <a:latin typeface="+mj-lt"/>
              </a:rPr>
              <a:t>(Above) Vittorio Giovannetti. (2004) Quantum-Enhanced Measurements:</a:t>
            </a:r>
          </a:p>
          <a:p>
            <a:pPr algn="l"/>
            <a:r>
              <a:rPr lang="en-US" altLang="ko-KR" sz="900" b="0" i="0" u="none" strike="noStrike" baseline="0" dirty="0">
                <a:latin typeface="+mj-lt"/>
              </a:rPr>
              <a:t>Beating the Standard Quantum Limit</a:t>
            </a:r>
          </a:p>
          <a:p>
            <a:r>
              <a:rPr lang="en-US" altLang="ko-KR" sz="900" dirty="0">
                <a:latin typeface="+mj-lt"/>
              </a:rPr>
              <a:t>(Below) </a:t>
            </a:r>
            <a:r>
              <a:rPr lang="en-US" altLang="ko-KR" sz="900" dirty="0"/>
              <a:t>Michael A. Taylor (2016) Quantum metrology and its application in biology</a:t>
            </a:r>
            <a:endParaRPr lang="ko-KR" altLang="en-US" sz="900" dirty="0"/>
          </a:p>
          <a:p>
            <a:pPr algn="l"/>
            <a:endParaRPr lang="en-US" altLang="ko-KR" sz="900" b="0" i="0" u="none" strike="noStrike" baseline="0" dirty="0">
              <a:latin typeface="+mj-lt"/>
            </a:endParaRPr>
          </a:p>
          <a:p>
            <a:pPr algn="l"/>
            <a:endParaRPr lang="ko-KR" altLang="en-US" sz="900" dirty="0">
              <a:latin typeface="+mj-lt"/>
            </a:endParaRPr>
          </a:p>
        </p:txBody>
      </p:sp>
      <p:pic>
        <p:nvPicPr>
          <p:cNvPr id="6" name="그림 5">
            <a:extLst>
              <a:ext uri="{FF2B5EF4-FFF2-40B4-BE49-F238E27FC236}">
                <a16:creationId xmlns:a16="http://schemas.microsoft.com/office/drawing/2014/main" id="{2BD170B3-4970-4D69-ABF0-F39F3431C0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604" y="2954893"/>
            <a:ext cx="5040805" cy="1768906"/>
          </a:xfrm>
          <a:prstGeom prst="rect">
            <a:avLst/>
          </a:prstGeom>
        </p:spPr>
      </p:pic>
      <p:sp>
        <p:nvSpPr>
          <p:cNvPr id="8" name="사각형: 둥근 모서리 7">
            <a:extLst>
              <a:ext uri="{FF2B5EF4-FFF2-40B4-BE49-F238E27FC236}">
                <a16:creationId xmlns:a16="http://schemas.microsoft.com/office/drawing/2014/main" id="{70D0440C-9DA6-41E4-B641-9564C750795B}"/>
              </a:ext>
            </a:extLst>
          </p:cNvPr>
          <p:cNvSpPr/>
          <p:nvPr/>
        </p:nvSpPr>
        <p:spPr>
          <a:xfrm>
            <a:off x="1097279" y="3162757"/>
            <a:ext cx="1655545" cy="19645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날짜 개체 틀 3">
            <a:extLst>
              <a:ext uri="{FF2B5EF4-FFF2-40B4-BE49-F238E27FC236}">
                <a16:creationId xmlns:a16="http://schemas.microsoft.com/office/drawing/2014/main" id="{DE50F1CE-131F-4D04-90EE-ECF5036DAFC6}"/>
              </a:ext>
            </a:extLst>
          </p:cNvPr>
          <p:cNvSpPr>
            <a:spLocks noGrp="1"/>
          </p:cNvSpPr>
          <p:nvPr>
            <p:ph type="dt" sz="half" idx="10"/>
          </p:nvPr>
        </p:nvSpPr>
        <p:spPr>
          <a:xfrm>
            <a:off x="7810150" y="6446838"/>
            <a:ext cx="2993126" cy="365125"/>
          </a:xfrm>
        </p:spPr>
        <p:txBody>
          <a:bodyPr/>
          <a:lstStyle/>
          <a:p>
            <a:r>
              <a:rPr lang="en-US" altLang="ko-KR" b="0" i="0" dirty="0">
                <a:solidFill>
                  <a:schemeClr val="bg1"/>
                </a:solidFill>
                <a:effectLst/>
                <a:latin typeface="Arial" panose="020B0604020202020204" pitchFamily="34" charset="0"/>
              </a:rPr>
              <a:t>Your passion for (AMO-)physics: What are you curious about?</a:t>
            </a:r>
          </a:p>
          <a:p>
            <a:r>
              <a:rPr lang="en-US" altLang="ko-KR" dirty="0">
                <a:solidFill>
                  <a:schemeClr val="bg1"/>
                </a:solidFill>
              </a:rPr>
              <a:t>Junhee Lee </a:t>
            </a:r>
            <a:fld id="{0928AFF6-6AB7-414D-9F63-AFAC896DC2A1}" type="datetime1">
              <a:rPr lang="ko-KR" altLang="en-US" smtClean="0">
                <a:solidFill>
                  <a:schemeClr val="bg1"/>
                </a:solidFill>
              </a:rPr>
              <a:t>2021-06-15</a:t>
            </a:fld>
            <a:endParaRPr lang="en-US" dirty="0">
              <a:solidFill>
                <a:schemeClr val="bg1"/>
              </a:solidFill>
            </a:endParaRPr>
          </a:p>
        </p:txBody>
      </p:sp>
      <p:sp>
        <p:nvSpPr>
          <p:cNvPr id="4" name="화살표: 오른쪽으로 구부러짐 3">
            <a:extLst>
              <a:ext uri="{FF2B5EF4-FFF2-40B4-BE49-F238E27FC236}">
                <a16:creationId xmlns:a16="http://schemas.microsoft.com/office/drawing/2014/main" id="{609A2F00-D787-4E4A-8106-E09C9F40B4CD}"/>
              </a:ext>
            </a:extLst>
          </p:cNvPr>
          <p:cNvSpPr/>
          <p:nvPr/>
        </p:nvSpPr>
        <p:spPr>
          <a:xfrm>
            <a:off x="5794409" y="2298583"/>
            <a:ext cx="495032" cy="86417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6" name="화살표: 오른쪽으로 구부러짐 15">
            <a:extLst>
              <a:ext uri="{FF2B5EF4-FFF2-40B4-BE49-F238E27FC236}">
                <a16:creationId xmlns:a16="http://schemas.microsoft.com/office/drawing/2014/main" id="{E8F12FB6-72E8-4E3B-890E-84E51725C722}"/>
              </a:ext>
            </a:extLst>
          </p:cNvPr>
          <p:cNvSpPr/>
          <p:nvPr/>
        </p:nvSpPr>
        <p:spPr>
          <a:xfrm>
            <a:off x="5794409" y="3925994"/>
            <a:ext cx="495032" cy="12667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515360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8246E6A-2868-4F22-91AC-72AB901EFE94}"/>
              </a:ext>
            </a:extLst>
          </p:cNvPr>
          <p:cNvSpPr>
            <a:spLocks noGrp="1"/>
          </p:cNvSpPr>
          <p:nvPr>
            <p:ph type="title"/>
          </p:nvPr>
        </p:nvSpPr>
        <p:spPr>
          <a:xfrm>
            <a:off x="1097280" y="286603"/>
            <a:ext cx="10058400" cy="1450757"/>
          </a:xfrm>
        </p:spPr>
        <p:txBody>
          <a:bodyPr anchor="b">
            <a:normAutofit/>
          </a:bodyPr>
          <a:lstStyle/>
          <a:p>
            <a:r>
              <a:rPr lang="en-US" altLang="ko-KR" dirty="0"/>
              <a:t>5. N00N state (Entangled states)</a:t>
            </a:r>
            <a:endParaRPr lang="ko-KR" altLang="en-US" dirty="0"/>
          </a:p>
        </p:txBody>
      </p:sp>
      <p:pic>
        <p:nvPicPr>
          <p:cNvPr id="7" name="내용 개체 틀 6" descr="텍스트, 시계이(가) 표시된 사진&#10;&#10;자동 생성된 설명">
            <a:extLst>
              <a:ext uri="{FF2B5EF4-FFF2-40B4-BE49-F238E27FC236}">
                <a16:creationId xmlns:a16="http://schemas.microsoft.com/office/drawing/2014/main" id="{186465CE-E69A-4E67-A327-6E7102F8F78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02077" y="1900345"/>
            <a:ext cx="1628647" cy="1054548"/>
          </a:xfrm>
          <a:noFill/>
        </p:spPr>
      </p:pic>
      <p:sp>
        <p:nvSpPr>
          <p:cNvPr id="13" name="TextBox 12">
            <a:extLst>
              <a:ext uri="{FF2B5EF4-FFF2-40B4-BE49-F238E27FC236}">
                <a16:creationId xmlns:a16="http://schemas.microsoft.com/office/drawing/2014/main" id="{FED99111-041F-47EC-B018-1655C9D91014}"/>
              </a:ext>
            </a:extLst>
          </p:cNvPr>
          <p:cNvSpPr txBox="1"/>
          <p:nvPr/>
        </p:nvSpPr>
        <p:spPr>
          <a:xfrm>
            <a:off x="1028684" y="4794973"/>
            <a:ext cx="4490644" cy="784830"/>
          </a:xfrm>
          <a:prstGeom prst="rect">
            <a:avLst/>
          </a:prstGeom>
          <a:noFill/>
        </p:spPr>
        <p:txBody>
          <a:bodyPr wrap="square" rtlCol="0">
            <a:spAutoFit/>
          </a:bodyPr>
          <a:lstStyle/>
          <a:p>
            <a:pPr algn="l"/>
            <a:r>
              <a:rPr lang="en-US" altLang="ko-KR" sz="900" b="0" i="0" u="none" strike="noStrike" baseline="0" dirty="0">
                <a:latin typeface="+mj-lt"/>
              </a:rPr>
              <a:t>(Above) Vittorio Giovannetti. (2004) Quantum-Enhanced Measurements:</a:t>
            </a:r>
          </a:p>
          <a:p>
            <a:pPr algn="l"/>
            <a:r>
              <a:rPr lang="en-US" altLang="ko-KR" sz="900" b="0" i="0" u="none" strike="noStrike" baseline="0" dirty="0">
                <a:latin typeface="+mj-lt"/>
              </a:rPr>
              <a:t>Beating the Standard Quantum Limit</a:t>
            </a:r>
          </a:p>
          <a:p>
            <a:r>
              <a:rPr lang="en-US" altLang="ko-KR" sz="900" dirty="0">
                <a:latin typeface="+mj-lt"/>
              </a:rPr>
              <a:t>(Below) </a:t>
            </a:r>
            <a:r>
              <a:rPr lang="en-US" altLang="ko-KR" sz="900" dirty="0"/>
              <a:t>Michael A. Taylor (2016) Quantum metrology and its application in biology</a:t>
            </a:r>
            <a:endParaRPr lang="ko-KR" altLang="en-US" sz="900" dirty="0"/>
          </a:p>
          <a:p>
            <a:pPr algn="l"/>
            <a:endParaRPr lang="en-US" altLang="ko-KR" sz="900" b="0" i="0" u="none" strike="noStrike" baseline="0" dirty="0">
              <a:latin typeface="+mj-lt"/>
            </a:endParaRPr>
          </a:p>
          <a:p>
            <a:pPr algn="l"/>
            <a:endParaRPr lang="ko-KR" altLang="en-US" sz="900" dirty="0">
              <a:latin typeface="+mj-lt"/>
            </a:endParaRPr>
          </a:p>
        </p:txBody>
      </p:sp>
      <p:pic>
        <p:nvPicPr>
          <p:cNvPr id="6" name="그림 5">
            <a:extLst>
              <a:ext uri="{FF2B5EF4-FFF2-40B4-BE49-F238E27FC236}">
                <a16:creationId xmlns:a16="http://schemas.microsoft.com/office/drawing/2014/main" id="{2BD170B3-4970-4D69-ABF0-F39F3431C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604" y="2954893"/>
            <a:ext cx="5040805" cy="1768906"/>
          </a:xfrm>
          <a:prstGeom prst="rect">
            <a:avLst/>
          </a:prstGeom>
        </p:spPr>
      </p:pic>
      <p:sp>
        <p:nvSpPr>
          <p:cNvPr id="8" name="사각형: 둥근 모서리 7">
            <a:extLst>
              <a:ext uri="{FF2B5EF4-FFF2-40B4-BE49-F238E27FC236}">
                <a16:creationId xmlns:a16="http://schemas.microsoft.com/office/drawing/2014/main" id="{70D0440C-9DA6-41E4-B641-9564C750795B}"/>
              </a:ext>
            </a:extLst>
          </p:cNvPr>
          <p:cNvSpPr/>
          <p:nvPr/>
        </p:nvSpPr>
        <p:spPr>
          <a:xfrm>
            <a:off x="1097279" y="3162757"/>
            <a:ext cx="1655545" cy="19645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5467DB4-0EB2-47B5-A820-BA11E3432419}"/>
                  </a:ext>
                </a:extLst>
              </p:cNvPr>
              <p:cNvSpPr txBox="1"/>
              <p:nvPr/>
            </p:nvSpPr>
            <p:spPr>
              <a:xfrm>
                <a:off x="6575230" y="4340727"/>
                <a:ext cx="2723950" cy="827984"/>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m:r>
                      <a:rPr lang="en-US" altLang="ko-KR" sz="2400" b="0" i="1" smtClean="0">
                        <a:latin typeface="Cambria Math" panose="02040503050406030204" pitchFamily="18" charset="0"/>
                        <a:ea typeface="Cambria Math" panose="02040503050406030204" pitchFamily="18" charset="0"/>
                      </a:rPr>
                      <m:t> </m:t>
                    </m:r>
                    <m:r>
                      <a:rPr lang="en-US" altLang="ko-KR" sz="2400" i="1" smtClean="0">
                        <a:latin typeface="Cambria Math" panose="02040503050406030204" pitchFamily="18" charset="0"/>
                        <a:ea typeface="Cambria Math" panose="02040503050406030204" pitchFamily="18" charset="0"/>
                      </a:rPr>
                      <m:t>∆</m:t>
                    </m:r>
                    <m:r>
                      <a:rPr lang="ko-KR" altLang="en-US" sz="2400" i="1">
                        <a:latin typeface="Cambria Math" panose="02040503050406030204" pitchFamily="18" charset="0"/>
                      </a:rPr>
                      <m:t>𝜑</m:t>
                    </m:r>
                    <m:r>
                      <a:rPr lang="en-US" altLang="ko-KR" sz="2400" i="1">
                        <a:latin typeface="Cambria Math" panose="02040503050406030204" pitchFamily="18" charset="0"/>
                        <a:ea typeface="Cambria Math" panose="02040503050406030204" pitchFamily="18" charset="0"/>
                      </a:rPr>
                      <m:t>=</m:t>
                    </m:r>
                    <m:f>
                      <m:fPr>
                        <m:ctrlPr>
                          <a:rPr lang="en-US" altLang="ko-KR" sz="2400" i="1">
                            <a:latin typeface="Cambria Math" panose="02040503050406030204" pitchFamily="18" charset="0"/>
                            <a:ea typeface="Cambria Math" panose="02040503050406030204" pitchFamily="18" charset="0"/>
                          </a:rPr>
                        </m:ctrlPr>
                      </m:fPr>
                      <m:num>
                        <m:r>
                          <a:rPr lang="en-US" altLang="ko-KR" sz="2400" i="1">
                            <a:latin typeface="Cambria Math" panose="02040503050406030204" pitchFamily="18" charset="0"/>
                            <a:ea typeface="Cambria Math" panose="02040503050406030204" pitchFamily="18" charset="0"/>
                          </a:rPr>
                          <m:t>∆</m:t>
                        </m:r>
                        <m:r>
                          <a:rPr lang="en-US" altLang="ko-KR" sz="2400" i="1">
                            <a:latin typeface="Cambria Math" panose="02040503050406030204" pitchFamily="18" charset="0"/>
                            <a:ea typeface="Cambria Math" panose="02040503050406030204" pitchFamily="18" charset="0"/>
                          </a:rPr>
                          <m:t>𝐼</m:t>
                        </m:r>
                      </m:num>
                      <m:den>
                        <m:f>
                          <m:fPr>
                            <m:ctrlPr>
                              <a:rPr lang="en-US" altLang="ko-KR" sz="2400" i="1">
                                <a:latin typeface="Cambria Math" panose="02040503050406030204" pitchFamily="18" charset="0"/>
                                <a:ea typeface="Cambria Math" panose="02040503050406030204" pitchFamily="18" charset="0"/>
                              </a:rPr>
                            </m:ctrlPr>
                          </m:fPr>
                          <m:num>
                            <m:r>
                              <a:rPr lang="en-US" altLang="ko-KR" sz="2400" i="1">
                                <a:latin typeface="Cambria Math" panose="02040503050406030204" pitchFamily="18" charset="0"/>
                                <a:ea typeface="Cambria Math" panose="02040503050406030204" pitchFamily="18" charset="0"/>
                              </a:rPr>
                              <m:t>𝜕</m:t>
                            </m:r>
                            <m:r>
                              <a:rPr lang="en-US" altLang="ko-KR" sz="2400" i="1">
                                <a:latin typeface="Cambria Math" panose="02040503050406030204" pitchFamily="18" charset="0"/>
                                <a:ea typeface="Cambria Math" panose="02040503050406030204" pitchFamily="18" charset="0"/>
                              </a:rPr>
                              <m:t>𝐼</m:t>
                            </m:r>
                          </m:num>
                          <m:den>
                            <m:r>
                              <a:rPr lang="en-US" altLang="ko-KR" sz="2400" i="1">
                                <a:latin typeface="Cambria Math" panose="02040503050406030204" pitchFamily="18" charset="0"/>
                                <a:ea typeface="Cambria Math" panose="02040503050406030204" pitchFamily="18" charset="0"/>
                              </a:rPr>
                              <m:t>𝜕</m:t>
                            </m:r>
                            <m:r>
                              <a:rPr lang="ko-KR" altLang="en-US" sz="2400" i="1">
                                <a:latin typeface="Cambria Math" panose="02040503050406030204" pitchFamily="18" charset="0"/>
                              </a:rPr>
                              <m:t>𝜑</m:t>
                            </m:r>
                          </m:den>
                        </m:f>
                      </m:den>
                    </m:f>
                    <m:r>
                      <a:rPr lang="en-US" altLang="ko-KR" sz="2400" i="1">
                        <a:latin typeface="Cambria Math" panose="02040503050406030204" pitchFamily="18" charset="0"/>
                        <a:ea typeface="Cambria Math" panose="02040503050406030204" pitchFamily="18" charset="0"/>
                      </a:rPr>
                      <m:t>=</m:t>
                    </m:r>
                    <m:f>
                      <m:fPr>
                        <m:ctrlPr>
                          <a:rPr lang="en-US" altLang="ko-KR" sz="2400" i="1" smtClean="0">
                            <a:latin typeface="Cambria Math" panose="02040503050406030204" pitchFamily="18" charset="0"/>
                            <a:ea typeface="Cambria Math" panose="02040503050406030204" pitchFamily="18" charset="0"/>
                          </a:rPr>
                        </m:ctrlPr>
                      </m:fPr>
                      <m:num>
                        <m:r>
                          <a:rPr lang="en-US" altLang="ko-KR" sz="2400" b="0" i="1" smtClean="0">
                            <a:latin typeface="Cambria Math" panose="02040503050406030204" pitchFamily="18" charset="0"/>
                            <a:ea typeface="Cambria Math" panose="02040503050406030204" pitchFamily="18" charset="0"/>
                          </a:rPr>
                          <m:t>1</m:t>
                        </m:r>
                      </m:num>
                      <m:den>
                        <m:r>
                          <a:rPr lang="en-US" altLang="ko-KR" sz="2400" b="0" i="1" smtClean="0">
                            <a:latin typeface="Cambria Math" panose="02040503050406030204" pitchFamily="18" charset="0"/>
                            <a:ea typeface="Cambria Math" panose="02040503050406030204" pitchFamily="18" charset="0"/>
                          </a:rPr>
                          <m:t>𝑁</m:t>
                        </m:r>
                      </m:den>
                    </m:f>
                  </m:oMath>
                </a14:m>
                <a:endParaRPr lang="en-US" altLang="ko-KR" sz="2400" dirty="0"/>
              </a:p>
            </p:txBody>
          </p:sp>
        </mc:Choice>
        <mc:Fallback xmlns="">
          <p:sp>
            <p:nvSpPr>
              <p:cNvPr id="11" name="TextBox 10">
                <a:extLst>
                  <a:ext uri="{FF2B5EF4-FFF2-40B4-BE49-F238E27FC236}">
                    <a16:creationId xmlns:a16="http://schemas.microsoft.com/office/drawing/2014/main" id="{65467DB4-0EB2-47B5-A820-BA11E3432419}"/>
                  </a:ext>
                </a:extLst>
              </p:cNvPr>
              <p:cNvSpPr txBox="1">
                <a:spLocks noRot="1" noChangeAspect="1" noMove="1" noResize="1" noEditPoints="1" noAdjustHandles="1" noChangeArrowheads="1" noChangeShapeType="1" noTextEdit="1"/>
              </p:cNvSpPr>
              <p:nvPr/>
            </p:nvSpPr>
            <p:spPr>
              <a:xfrm>
                <a:off x="6575230" y="4340727"/>
                <a:ext cx="2723950" cy="827984"/>
              </a:xfrm>
              <a:prstGeom prst="rect">
                <a:avLst/>
              </a:prstGeom>
              <a:blipFill>
                <a:blip r:embed="rId4"/>
                <a:stretch>
                  <a:fillRect/>
                </a:stretch>
              </a:blipFill>
            </p:spPr>
            <p:txBody>
              <a:bodyPr/>
              <a:lstStyle/>
              <a:p>
                <a:r>
                  <a:rPr lang="ko-KR" altLang="en-US">
                    <a:noFill/>
                  </a:rPr>
                  <a:t> </a:t>
                </a:r>
              </a:p>
            </p:txBody>
          </p:sp>
        </mc:Fallback>
      </mc:AlternateContent>
      <p:sp>
        <p:nvSpPr>
          <p:cNvPr id="15" name="날짜 개체 틀 3">
            <a:extLst>
              <a:ext uri="{FF2B5EF4-FFF2-40B4-BE49-F238E27FC236}">
                <a16:creationId xmlns:a16="http://schemas.microsoft.com/office/drawing/2014/main" id="{DE50F1CE-131F-4D04-90EE-ECF5036DAFC6}"/>
              </a:ext>
            </a:extLst>
          </p:cNvPr>
          <p:cNvSpPr>
            <a:spLocks noGrp="1"/>
          </p:cNvSpPr>
          <p:nvPr>
            <p:ph type="dt" sz="half" idx="10"/>
          </p:nvPr>
        </p:nvSpPr>
        <p:spPr>
          <a:xfrm>
            <a:off x="7810150" y="6446838"/>
            <a:ext cx="2993126" cy="365125"/>
          </a:xfrm>
        </p:spPr>
        <p:txBody>
          <a:bodyPr/>
          <a:lstStyle/>
          <a:p>
            <a:r>
              <a:rPr lang="en-US" altLang="ko-KR" b="0" i="0" dirty="0">
                <a:solidFill>
                  <a:schemeClr val="bg1"/>
                </a:solidFill>
                <a:effectLst/>
                <a:latin typeface="Arial" panose="020B0604020202020204" pitchFamily="34" charset="0"/>
              </a:rPr>
              <a:t>Your passion for (AMO-)physics: What are you curious about?</a:t>
            </a:r>
          </a:p>
          <a:p>
            <a:r>
              <a:rPr lang="en-US" altLang="ko-KR" dirty="0">
                <a:solidFill>
                  <a:schemeClr val="bg1"/>
                </a:solidFill>
              </a:rPr>
              <a:t>Junhee Lee </a:t>
            </a:r>
            <a:fld id="{0928AFF6-6AB7-414D-9F63-AFAC896DC2A1}" type="datetime1">
              <a:rPr lang="ko-KR" altLang="en-US" smtClean="0">
                <a:solidFill>
                  <a:schemeClr val="bg1"/>
                </a:solidFill>
              </a:rPr>
              <a:t>2021-06-15</a:t>
            </a:fld>
            <a:endParaRPr lang="en-US" dirty="0">
              <a:solidFill>
                <a:schemeClr val="bg1"/>
              </a:solidFil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7AB2BD3-AE1F-46A4-AD62-F5401F26A0EB}"/>
                  </a:ext>
                </a:extLst>
              </p:cNvPr>
              <p:cNvSpPr txBox="1"/>
              <p:nvPr/>
            </p:nvSpPr>
            <p:spPr>
              <a:xfrm>
                <a:off x="6235101" y="2325716"/>
                <a:ext cx="6094602" cy="2190984"/>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sSub>
                      <m:sSubPr>
                        <m:ctrlPr>
                          <a:rPr lang="en-US" altLang="ko-KR" sz="1800" i="1" smtClean="0">
                            <a:latin typeface="Cambria Math" panose="02040503050406030204" pitchFamily="18" charset="0"/>
                            <a:ea typeface="Cambria Math" panose="02040503050406030204" pitchFamily="18" charset="0"/>
                          </a:rPr>
                        </m:ctrlPr>
                      </m:sSubPr>
                      <m:e>
                        <m:r>
                          <a:rPr lang="en-US" altLang="ko-KR" sz="1800" i="1">
                            <a:latin typeface="Cambria Math" panose="02040503050406030204" pitchFamily="18" charset="0"/>
                            <a:ea typeface="Cambria Math" panose="02040503050406030204" pitchFamily="18" charset="0"/>
                          </a:rPr>
                          <m:t>𝑝</m:t>
                        </m:r>
                      </m:e>
                      <m:sub>
                        <m:r>
                          <a:rPr lang="en-US" altLang="ko-KR" sz="1800" b="0" i="1" smtClean="0">
                            <a:latin typeface="Cambria Math" panose="02040503050406030204" pitchFamily="18" charset="0"/>
                            <a:ea typeface="Cambria Math" panose="02040503050406030204" pitchFamily="18" charset="0"/>
                          </a:rPr>
                          <m:t>𝐴</m:t>
                        </m:r>
                      </m:sub>
                    </m:sSub>
                  </m:oMath>
                </a14:m>
                <a:r>
                  <a:rPr lang="en-US" altLang="ko-KR" sz="1800" dirty="0">
                    <a:ea typeface="Cambria Math" panose="02040503050406030204" pitchFamily="18" charset="0"/>
                  </a:rPr>
                  <a:t>= </a:t>
                </a:r>
                <a14:m>
                  <m:oMath xmlns:m="http://schemas.openxmlformats.org/officeDocument/2006/math">
                    <m:d>
                      <m:dPr>
                        <m:begChr m:val="|"/>
                        <m:endChr m:val="|"/>
                        <m:ctrlPr>
                          <a:rPr lang="en-US" altLang="ko-KR" sz="1800" i="1">
                            <a:latin typeface="Cambria Math" panose="02040503050406030204" pitchFamily="18" charset="0"/>
                            <a:ea typeface="Cambria Math" panose="02040503050406030204" pitchFamily="18" charset="0"/>
                          </a:rPr>
                        </m:ctrlPr>
                      </m:dPr>
                      <m:e>
                        <m:r>
                          <a:rPr lang="en-US" altLang="ko-KR" sz="1800" i="1">
                            <a:latin typeface="Cambria Math" panose="02040503050406030204" pitchFamily="18" charset="0"/>
                            <a:ea typeface="Cambria Math" panose="02040503050406030204" pitchFamily="18" charset="0"/>
                          </a:rPr>
                          <m:t>&lt;</m:t>
                        </m:r>
                        <m:r>
                          <a:rPr lang="en-US" altLang="ko-KR" sz="1800" b="0" i="1" smtClean="0">
                            <a:latin typeface="Cambria Math" panose="02040503050406030204" pitchFamily="18" charset="0"/>
                            <a:ea typeface="Cambria Math" panose="02040503050406030204" pitchFamily="18" charset="0"/>
                          </a:rPr>
                          <m:t>𝑁</m:t>
                        </m:r>
                        <m:r>
                          <a:rPr lang="en-US" altLang="ko-KR" sz="1800" b="0" i="1" smtClean="0">
                            <a:latin typeface="Cambria Math" panose="02040503050406030204" pitchFamily="18" charset="0"/>
                            <a:ea typeface="Cambria Math" panose="02040503050406030204" pitchFamily="18" charset="0"/>
                          </a:rPr>
                          <m:t>00</m:t>
                        </m:r>
                        <m:r>
                          <a:rPr lang="en-US" altLang="ko-KR" sz="1800" b="0" i="1" smtClean="0">
                            <a:latin typeface="Cambria Math" panose="02040503050406030204" pitchFamily="18" charset="0"/>
                            <a:ea typeface="Cambria Math" panose="02040503050406030204" pitchFamily="18" charset="0"/>
                          </a:rPr>
                          <m:t>𝑁</m:t>
                        </m:r>
                      </m:e>
                    </m:d>
                    <m:r>
                      <a:rPr lang="ko-KR" altLang="en-US" sz="1800" i="1" smtClean="0">
                        <a:latin typeface="Cambria Math" panose="02040503050406030204" pitchFamily="18" charset="0"/>
                        <a:ea typeface="Cambria Math" panose="02040503050406030204" pitchFamily="18" charset="0"/>
                      </a:rPr>
                      <m:t>𝜑</m:t>
                    </m:r>
                    <m:sSub>
                      <m:sSubPr>
                        <m:ctrlPr>
                          <a:rPr lang="en-US" altLang="ko-KR" sz="1800" i="1" smtClean="0">
                            <a:latin typeface="Cambria Math" panose="02040503050406030204" pitchFamily="18" charset="0"/>
                            <a:ea typeface="Cambria Math" panose="02040503050406030204" pitchFamily="18" charset="0"/>
                          </a:rPr>
                        </m:ctrlPr>
                      </m:sSubPr>
                      <m:e>
                        <m:r>
                          <a:rPr lang="en-US" altLang="ko-KR" sz="1800" b="0" i="1" smtClean="0">
                            <a:latin typeface="Cambria Math" panose="02040503050406030204" pitchFamily="18" charset="0"/>
                            <a:ea typeface="Cambria Math" panose="02040503050406030204" pitchFamily="18" charset="0"/>
                          </a:rPr>
                          <m:t>&gt;</m:t>
                        </m:r>
                      </m:e>
                      <m:sub>
                        <m:r>
                          <a:rPr lang="en-US" altLang="ko-KR" sz="1800" b="0" i="1" smtClean="0">
                            <a:latin typeface="Cambria Math" panose="02040503050406030204" pitchFamily="18" charset="0"/>
                            <a:ea typeface="Cambria Math" panose="02040503050406030204" pitchFamily="18" charset="0"/>
                          </a:rPr>
                          <m:t>𝐴</m:t>
                        </m:r>
                      </m:sub>
                    </m:sSub>
                    <m:sSup>
                      <m:sSupPr>
                        <m:ctrlPr>
                          <a:rPr lang="en-US" altLang="ko-KR" sz="1800" i="1">
                            <a:latin typeface="Cambria Math" panose="02040503050406030204" pitchFamily="18" charset="0"/>
                            <a:ea typeface="Cambria Math" panose="02040503050406030204" pitchFamily="18" charset="0"/>
                          </a:rPr>
                        </m:ctrlPr>
                      </m:sSupPr>
                      <m:e>
                        <m:r>
                          <a:rPr lang="en-US" altLang="ko-KR" sz="1800" i="1">
                            <a:latin typeface="Cambria Math" panose="02040503050406030204" pitchFamily="18" charset="0"/>
                            <a:ea typeface="Cambria Math" panose="02040503050406030204" pitchFamily="18" charset="0"/>
                          </a:rPr>
                          <m:t>|</m:t>
                        </m:r>
                      </m:e>
                      <m:sup>
                        <m:r>
                          <a:rPr lang="en-US" altLang="ko-KR" sz="1800" i="1">
                            <a:latin typeface="Cambria Math" panose="02040503050406030204" pitchFamily="18" charset="0"/>
                            <a:ea typeface="Cambria Math" panose="02040503050406030204" pitchFamily="18" charset="0"/>
                          </a:rPr>
                          <m:t>2</m:t>
                        </m:r>
                      </m:sup>
                    </m:sSup>
                    <m:r>
                      <a:rPr lang="en-US" altLang="ko-KR" sz="1800" b="0" i="0" smtClean="0">
                        <a:latin typeface="Cambria Math" panose="02040503050406030204" pitchFamily="18" charset="0"/>
                        <a:ea typeface="Cambria Math" panose="02040503050406030204" pitchFamily="18" charset="0"/>
                      </a:rPr>
                      <m:t>=</m:t>
                    </m:r>
                    <m:sSup>
                      <m:sSupPr>
                        <m:ctrlPr>
                          <a:rPr lang="en-US" altLang="ko-KR" i="1" dirty="0">
                            <a:latin typeface="Cambria Math" panose="02040503050406030204" pitchFamily="18" charset="0"/>
                            <a:ea typeface="Cambria Math" panose="02040503050406030204" pitchFamily="18" charset="0"/>
                          </a:rPr>
                        </m:ctrlPr>
                      </m:sSupPr>
                      <m:e>
                        <m:r>
                          <a:rPr lang="en-US" altLang="ko-KR" i="1" dirty="0">
                            <a:latin typeface="Cambria Math" panose="02040503050406030204" pitchFamily="18" charset="0"/>
                            <a:ea typeface="Cambria Math" panose="02040503050406030204" pitchFamily="18" charset="0"/>
                          </a:rPr>
                          <m:t>𝑐𝑜𝑠</m:t>
                        </m:r>
                      </m:e>
                      <m:sup>
                        <m:r>
                          <a:rPr lang="en-US" altLang="ko-KR" i="1" dirty="0">
                            <a:latin typeface="Cambria Math" panose="02040503050406030204" pitchFamily="18" charset="0"/>
                            <a:ea typeface="Cambria Math" panose="02040503050406030204" pitchFamily="18" charset="0"/>
                          </a:rPr>
                          <m:t>2</m:t>
                        </m:r>
                      </m:sup>
                    </m:sSup>
                    <m:d>
                      <m:dPr>
                        <m:ctrlPr>
                          <a:rPr lang="en-US" altLang="ko-KR" i="1" dirty="0">
                            <a:latin typeface="Cambria Math" panose="02040503050406030204" pitchFamily="18" charset="0"/>
                            <a:ea typeface="Cambria Math" panose="02040503050406030204" pitchFamily="18" charset="0"/>
                          </a:rPr>
                        </m:ctrlPr>
                      </m:dPr>
                      <m:e>
                        <m:f>
                          <m:fPr>
                            <m:ctrlPr>
                              <a:rPr lang="en-US" altLang="ko-KR" i="1" dirty="0">
                                <a:latin typeface="Cambria Math" panose="02040503050406030204" pitchFamily="18" charset="0"/>
                                <a:ea typeface="Cambria Math" panose="02040503050406030204" pitchFamily="18" charset="0"/>
                              </a:rPr>
                            </m:ctrlPr>
                          </m:fPr>
                          <m:num>
                            <m:r>
                              <a:rPr lang="en-US" altLang="ko-KR" b="0" i="1" dirty="0" smtClean="0">
                                <a:latin typeface="Cambria Math" panose="02040503050406030204" pitchFamily="18" charset="0"/>
                                <a:ea typeface="Cambria Math" panose="02040503050406030204" pitchFamily="18" charset="0"/>
                              </a:rPr>
                              <m:t>𝑁</m:t>
                            </m:r>
                            <m:r>
                              <a:rPr lang="ko-KR" altLang="en-US" b="0" i="1" dirty="0" smtClean="0">
                                <a:latin typeface="Cambria Math" panose="02040503050406030204" pitchFamily="18" charset="0"/>
                                <a:ea typeface="Cambria Math" panose="02040503050406030204" pitchFamily="18" charset="0"/>
                              </a:rPr>
                              <m:t>𝜑</m:t>
                            </m:r>
                          </m:num>
                          <m:den>
                            <m:r>
                              <a:rPr lang="en-US" altLang="ko-KR" i="1" dirty="0">
                                <a:latin typeface="Cambria Math" panose="02040503050406030204" pitchFamily="18" charset="0"/>
                                <a:ea typeface="Cambria Math" panose="02040503050406030204" pitchFamily="18" charset="0"/>
                              </a:rPr>
                              <m:t>2</m:t>
                            </m:r>
                          </m:den>
                        </m:f>
                      </m:e>
                    </m:d>
                  </m:oMath>
                </a14:m>
                <a:br>
                  <a:rPr lang="en-US" altLang="ko-KR" dirty="0"/>
                </a:br>
                <a:endParaRPr lang="en-US" altLang="ko-KR" sz="1050" dirty="0"/>
              </a:p>
              <a:p>
                <a:pPr marL="285750" indent="-285750">
                  <a:buFont typeface="Arial" panose="020B0604020202020204" pitchFamily="34" charset="0"/>
                  <a:buChar char="•"/>
                </a:pPr>
                <a14:m>
                  <m:oMath xmlns:m="http://schemas.openxmlformats.org/officeDocument/2006/math">
                    <m:sSub>
                      <m:sSubPr>
                        <m:ctrlPr>
                          <a:rPr lang="en-US" altLang="ko-KR" sz="1800" i="1" smtClean="0">
                            <a:latin typeface="Cambria Math" panose="02040503050406030204" pitchFamily="18" charset="0"/>
                            <a:ea typeface="Cambria Math" panose="02040503050406030204" pitchFamily="18" charset="0"/>
                          </a:rPr>
                        </m:ctrlPr>
                      </m:sSubPr>
                      <m:e>
                        <m:r>
                          <a:rPr lang="en-US" altLang="ko-KR" sz="1800" i="1">
                            <a:latin typeface="Cambria Math" panose="02040503050406030204" pitchFamily="18" charset="0"/>
                            <a:ea typeface="Cambria Math" panose="02040503050406030204" pitchFamily="18" charset="0"/>
                          </a:rPr>
                          <m:t>𝑝</m:t>
                        </m:r>
                      </m:e>
                      <m:sub>
                        <m:r>
                          <a:rPr lang="en-US" altLang="ko-KR" sz="1800" b="0" i="1" smtClean="0">
                            <a:latin typeface="Cambria Math" panose="02040503050406030204" pitchFamily="18" charset="0"/>
                            <a:ea typeface="Cambria Math" panose="02040503050406030204" pitchFamily="18" charset="0"/>
                          </a:rPr>
                          <m:t>𝐵</m:t>
                        </m:r>
                      </m:sub>
                    </m:sSub>
                  </m:oMath>
                </a14:m>
                <a:r>
                  <a:rPr lang="en-US" altLang="ko-KR" sz="1800" dirty="0">
                    <a:ea typeface="Cambria Math" panose="02040503050406030204" pitchFamily="18" charset="0"/>
                  </a:rPr>
                  <a:t>= </a:t>
                </a:r>
                <a14:m>
                  <m:oMath xmlns:m="http://schemas.openxmlformats.org/officeDocument/2006/math">
                    <m:d>
                      <m:dPr>
                        <m:begChr m:val="|"/>
                        <m:endChr m:val="|"/>
                        <m:ctrlPr>
                          <a:rPr lang="en-US" altLang="ko-KR" sz="1800" i="1">
                            <a:latin typeface="Cambria Math" panose="02040503050406030204" pitchFamily="18" charset="0"/>
                            <a:ea typeface="Cambria Math" panose="02040503050406030204" pitchFamily="18" charset="0"/>
                          </a:rPr>
                        </m:ctrlPr>
                      </m:dPr>
                      <m:e>
                        <m:r>
                          <a:rPr lang="en-US" altLang="ko-KR" sz="1800" i="1">
                            <a:latin typeface="Cambria Math" panose="02040503050406030204" pitchFamily="18" charset="0"/>
                            <a:ea typeface="Cambria Math" panose="02040503050406030204" pitchFamily="18" charset="0"/>
                          </a:rPr>
                          <m:t>&lt;</m:t>
                        </m:r>
                        <m:r>
                          <a:rPr lang="en-US" altLang="ko-KR" sz="1800" b="0" i="1" smtClean="0">
                            <a:latin typeface="Cambria Math" panose="02040503050406030204" pitchFamily="18" charset="0"/>
                            <a:ea typeface="Cambria Math" panose="02040503050406030204" pitchFamily="18" charset="0"/>
                          </a:rPr>
                          <m:t>𝑁</m:t>
                        </m:r>
                        <m:r>
                          <a:rPr lang="en-US" altLang="ko-KR" sz="1800" b="0" i="1" smtClean="0">
                            <a:latin typeface="Cambria Math" panose="02040503050406030204" pitchFamily="18" charset="0"/>
                            <a:ea typeface="Cambria Math" panose="02040503050406030204" pitchFamily="18" charset="0"/>
                          </a:rPr>
                          <m:t>00</m:t>
                        </m:r>
                        <m:r>
                          <a:rPr lang="en-US" altLang="ko-KR" sz="1800" b="0" i="1" smtClean="0">
                            <a:latin typeface="Cambria Math" panose="02040503050406030204" pitchFamily="18" charset="0"/>
                            <a:ea typeface="Cambria Math" panose="02040503050406030204" pitchFamily="18" charset="0"/>
                          </a:rPr>
                          <m:t>𝑁</m:t>
                        </m:r>
                      </m:e>
                    </m:d>
                    <m:r>
                      <a:rPr lang="ko-KR" altLang="en-US" sz="1800" i="1" smtClean="0">
                        <a:latin typeface="Cambria Math" panose="02040503050406030204" pitchFamily="18" charset="0"/>
                        <a:ea typeface="Cambria Math" panose="02040503050406030204" pitchFamily="18" charset="0"/>
                      </a:rPr>
                      <m:t>𝜑</m:t>
                    </m:r>
                    <m:sSub>
                      <m:sSubPr>
                        <m:ctrlPr>
                          <a:rPr lang="en-US" altLang="ko-KR" sz="1800" i="1" smtClean="0">
                            <a:latin typeface="Cambria Math" panose="02040503050406030204" pitchFamily="18" charset="0"/>
                            <a:ea typeface="Cambria Math" panose="02040503050406030204" pitchFamily="18" charset="0"/>
                          </a:rPr>
                        </m:ctrlPr>
                      </m:sSubPr>
                      <m:e>
                        <m:r>
                          <a:rPr lang="en-US" altLang="ko-KR" sz="1800" b="0" i="1" smtClean="0">
                            <a:latin typeface="Cambria Math" panose="02040503050406030204" pitchFamily="18" charset="0"/>
                            <a:ea typeface="Cambria Math" panose="02040503050406030204" pitchFamily="18" charset="0"/>
                          </a:rPr>
                          <m:t>&gt;</m:t>
                        </m:r>
                      </m:e>
                      <m:sub>
                        <m:r>
                          <a:rPr lang="en-US" altLang="ko-KR" sz="1800" b="0" i="1" smtClean="0">
                            <a:latin typeface="Cambria Math" panose="02040503050406030204" pitchFamily="18" charset="0"/>
                            <a:ea typeface="Cambria Math" panose="02040503050406030204" pitchFamily="18" charset="0"/>
                          </a:rPr>
                          <m:t>𝐵</m:t>
                        </m:r>
                      </m:sub>
                    </m:sSub>
                    <m:sSup>
                      <m:sSupPr>
                        <m:ctrlPr>
                          <a:rPr lang="en-US" altLang="ko-KR" sz="1800" i="1">
                            <a:latin typeface="Cambria Math" panose="02040503050406030204" pitchFamily="18" charset="0"/>
                            <a:ea typeface="Cambria Math" panose="02040503050406030204" pitchFamily="18" charset="0"/>
                          </a:rPr>
                        </m:ctrlPr>
                      </m:sSupPr>
                      <m:e>
                        <m:r>
                          <a:rPr lang="en-US" altLang="ko-KR" sz="1800" i="1">
                            <a:latin typeface="Cambria Math" panose="02040503050406030204" pitchFamily="18" charset="0"/>
                            <a:ea typeface="Cambria Math" panose="02040503050406030204" pitchFamily="18" charset="0"/>
                          </a:rPr>
                          <m:t>|</m:t>
                        </m:r>
                      </m:e>
                      <m:sup>
                        <m:r>
                          <a:rPr lang="en-US" altLang="ko-KR" sz="1800" i="1">
                            <a:latin typeface="Cambria Math" panose="02040503050406030204" pitchFamily="18" charset="0"/>
                            <a:ea typeface="Cambria Math" panose="02040503050406030204" pitchFamily="18" charset="0"/>
                          </a:rPr>
                          <m:t>2</m:t>
                        </m:r>
                      </m:sup>
                    </m:sSup>
                    <m:r>
                      <a:rPr lang="en-US" altLang="ko-KR" sz="1800" b="0" i="0" smtClean="0">
                        <a:latin typeface="Cambria Math" panose="02040503050406030204" pitchFamily="18" charset="0"/>
                        <a:ea typeface="Cambria Math" panose="02040503050406030204" pitchFamily="18" charset="0"/>
                      </a:rPr>
                      <m:t>=</m:t>
                    </m:r>
                    <m:sSup>
                      <m:sSupPr>
                        <m:ctrlPr>
                          <a:rPr lang="en-US" altLang="ko-KR" i="1" dirty="0">
                            <a:latin typeface="Cambria Math" panose="02040503050406030204" pitchFamily="18" charset="0"/>
                            <a:ea typeface="Cambria Math" panose="02040503050406030204" pitchFamily="18" charset="0"/>
                          </a:rPr>
                        </m:ctrlPr>
                      </m:sSupPr>
                      <m:e>
                        <m:r>
                          <a:rPr lang="en-US" altLang="ko-KR" b="0" i="1" dirty="0" smtClean="0">
                            <a:latin typeface="Cambria Math" panose="02040503050406030204" pitchFamily="18" charset="0"/>
                            <a:ea typeface="Cambria Math" panose="02040503050406030204" pitchFamily="18" charset="0"/>
                          </a:rPr>
                          <m:t>𝑠𝑖𝑛</m:t>
                        </m:r>
                      </m:e>
                      <m:sup>
                        <m:r>
                          <a:rPr lang="en-US" altLang="ko-KR" i="1" dirty="0">
                            <a:latin typeface="Cambria Math" panose="02040503050406030204" pitchFamily="18" charset="0"/>
                            <a:ea typeface="Cambria Math" panose="02040503050406030204" pitchFamily="18" charset="0"/>
                          </a:rPr>
                          <m:t>2</m:t>
                        </m:r>
                      </m:sup>
                    </m:sSup>
                    <m:d>
                      <m:dPr>
                        <m:ctrlPr>
                          <a:rPr lang="en-US" altLang="ko-KR" i="1" dirty="0">
                            <a:latin typeface="Cambria Math" panose="02040503050406030204" pitchFamily="18" charset="0"/>
                            <a:ea typeface="Cambria Math" panose="02040503050406030204" pitchFamily="18" charset="0"/>
                          </a:rPr>
                        </m:ctrlPr>
                      </m:dPr>
                      <m:e>
                        <m:f>
                          <m:fPr>
                            <m:ctrlPr>
                              <a:rPr lang="en-US" altLang="ko-KR" i="1" dirty="0">
                                <a:latin typeface="Cambria Math" panose="02040503050406030204" pitchFamily="18" charset="0"/>
                                <a:ea typeface="Cambria Math" panose="02040503050406030204" pitchFamily="18" charset="0"/>
                              </a:rPr>
                            </m:ctrlPr>
                          </m:fPr>
                          <m:num>
                            <m:r>
                              <a:rPr lang="en-US" altLang="ko-KR" b="0" i="1" dirty="0" smtClean="0">
                                <a:latin typeface="Cambria Math" panose="02040503050406030204" pitchFamily="18" charset="0"/>
                                <a:ea typeface="Cambria Math" panose="02040503050406030204" pitchFamily="18" charset="0"/>
                              </a:rPr>
                              <m:t>𝑁</m:t>
                            </m:r>
                            <m:r>
                              <a:rPr lang="ko-KR" altLang="en-US" b="0" i="1" dirty="0" smtClean="0">
                                <a:latin typeface="Cambria Math" panose="02040503050406030204" pitchFamily="18" charset="0"/>
                                <a:ea typeface="Cambria Math" panose="02040503050406030204" pitchFamily="18" charset="0"/>
                              </a:rPr>
                              <m:t>𝜑</m:t>
                            </m:r>
                          </m:num>
                          <m:den>
                            <m:r>
                              <a:rPr lang="en-US" altLang="ko-KR" i="1" dirty="0">
                                <a:latin typeface="Cambria Math" panose="02040503050406030204" pitchFamily="18" charset="0"/>
                                <a:ea typeface="Cambria Math" panose="02040503050406030204" pitchFamily="18" charset="0"/>
                              </a:rPr>
                              <m:t>2</m:t>
                            </m:r>
                          </m:den>
                        </m:f>
                      </m:e>
                    </m:d>
                  </m:oMath>
                </a14:m>
                <a:endParaRPr lang="en-US" altLang="ko-KR" dirty="0"/>
              </a:p>
              <a:p>
                <a:endParaRPr lang="en-US" altLang="ko-KR" dirty="0"/>
              </a:p>
              <a:p>
                <a:pPr marL="285750" indent="-285750">
                  <a:buFont typeface="Arial" panose="020B0604020202020204" pitchFamily="34" charset="0"/>
                  <a:buChar char="•"/>
                </a:pPr>
                <a14:m>
                  <m:oMath xmlns:m="http://schemas.openxmlformats.org/officeDocument/2006/math">
                    <m:r>
                      <a:rPr lang="en-US" altLang="ko-KR" sz="1800" b="0" i="1" smtClean="0">
                        <a:latin typeface="Cambria Math" panose="02040503050406030204" pitchFamily="18" charset="0"/>
                      </a:rPr>
                      <m:t>𝐼</m:t>
                    </m:r>
                    <m:r>
                      <a:rPr lang="en-US" altLang="ko-KR" sz="1800" b="0" i="1" smtClean="0">
                        <a:latin typeface="Cambria Math" panose="02040503050406030204" pitchFamily="18" charset="0"/>
                      </a:rPr>
                      <m:t>=</m:t>
                    </m:r>
                    <m:sSub>
                      <m:sSubPr>
                        <m:ctrlPr>
                          <a:rPr lang="en-US" altLang="ko-KR" i="1">
                            <a:latin typeface="Cambria Math" panose="02040503050406030204" pitchFamily="18" charset="0"/>
                            <a:ea typeface="Cambria Math" panose="02040503050406030204" pitchFamily="18" charset="0"/>
                          </a:rPr>
                        </m:ctrlPr>
                      </m:sSubPr>
                      <m:e>
                        <m:sSub>
                          <m:sSubPr>
                            <m:ctrlPr>
                              <a:rPr lang="en-US" altLang="ko-KR" i="1">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𝐼</m:t>
                            </m:r>
                          </m:e>
                          <m:sub>
                            <m:r>
                              <a:rPr lang="en-US" altLang="ko-KR" b="0" i="1" smtClean="0">
                                <a:latin typeface="Cambria Math" panose="02040503050406030204" pitchFamily="18" charset="0"/>
                                <a:ea typeface="Cambria Math" panose="02040503050406030204" pitchFamily="18" charset="0"/>
                              </a:rPr>
                              <m:t>𝑎</m:t>
                            </m:r>
                          </m:sub>
                        </m:sSub>
                        <m:r>
                          <a:rPr lang="en-US" altLang="ko-KR" b="0"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𝐼</m:t>
                        </m:r>
                      </m:e>
                      <m:sub>
                        <m:r>
                          <a:rPr lang="en-US" altLang="ko-KR" i="1">
                            <a:latin typeface="Cambria Math" panose="02040503050406030204" pitchFamily="18" charset="0"/>
                            <a:ea typeface="Cambria Math" panose="02040503050406030204" pitchFamily="18" charset="0"/>
                          </a:rPr>
                          <m:t>𝐵</m:t>
                        </m:r>
                      </m:sub>
                    </m:sSub>
                    <m:r>
                      <a:rPr lang="en-US" altLang="ko-KR" b="0" i="1" smtClean="0">
                        <a:latin typeface="Cambria Math" panose="02040503050406030204" pitchFamily="18" charset="0"/>
                        <a:ea typeface="Cambria Math" panose="02040503050406030204" pitchFamily="18" charset="0"/>
                      </a:rPr>
                      <m:t>=</m:t>
                    </m:r>
                    <m:sSub>
                      <m:sSubPr>
                        <m:ctrlPr>
                          <a:rPr lang="en-US" altLang="ko-KR" b="0"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𝐼</m:t>
                        </m:r>
                      </m:e>
                      <m:sub>
                        <m:r>
                          <a:rPr lang="en-US" altLang="ko-KR" b="0" i="1" smtClean="0">
                            <a:latin typeface="Cambria Math" panose="02040503050406030204" pitchFamily="18" charset="0"/>
                            <a:ea typeface="Cambria Math" panose="02040503050406030204" pitchFamily="18" charset="0"/>
                          </a:rPr>
                          <m:t>0</m:t>
                        </m:r>
                      </m:sub>
                    </m:sSub>
                    <m:r>
                      <a:rPr lang="en-US" altLang="ko-KR" sz="1800" b="0" i="1" smtClean="0">
                        <a:latin typeface="Cambria Math" panose="02040503050406030204" pitchFamily="18" charset="0"/>
                      </a:rPr>
                      <m:t>𝑐𝑜𝑠</m:t>
                    </m:r>
                    <m:r>
                      <a:rPr lang="en-US" altLang="ko-KR" sz="1800" b="0" i="1" smtClean="0">
                        <a:latin typeface="Cambria Math" panose="02040503050406030204" pitchFamily="18" charset="0"/>
                      </a:rPr>
                      <m:t>(</m:t>
                    </m:r>
                    <m:r>
                      <a:rPr lang="en-US" altLang="ko-KR" sz="1800" i="1">
                        <a:latin typeface="Cambria Math" panose="02040503050406030204" pitchFamily="18" charset="0"/>
                      </a:rPr>
                      <m:t>𝑁</m:t>
                    </m:r>
                    <m:r>
                      <a:rPr lang="ko-KR" altLang="en-US" sz="1800" i="1">
                        <a:latin typeface="Cambria Math" panose="02040503050406030204" pitchFamily="18" charset="0"/>
                      </a:rPr>
                      <m:t>𝜑</m:t>
                    </m:r>
                  </m:oMath>
                </a14:m>
                <a:r>
                  <a:rPr lang="en-US" altLang="ko-KR" sz="1800" dirty="0"/>
                  <a:t>)</a:t>
                </a:r>
                <a:endParaRPr lang="ko-KR" altLang="en-US" sz="1800" dirty="0"/>
              </a:p>
              <a:p>
                <a:endParaRPr lang="ko-KR" altLang="en-US" dirty="0"/>
              </a:p>
              <a:p>
                <a:endParaRPr lang="ko-KR" altLang="en-US" dirty="0"/>
              </a:p>
            </p:txBody>
          </p:sp>
        </mc:Choice>
        <mc:Fallback xmlns="">
          <p:sp>
            <p:nvSpPr>
              <p:cNvPr id="12" name="TextBox 11">
                <a:extLst>
                  <a:ext uri="{FF2B5EF4-FFF2-40B4-BE49-F238E27FC236}">
                    <a16:creationId xmlns:a16="http://schemas.microsoft.com/office/drawing/2014/main" id="{A7AB2BD3-AE1F-46A4-AD62-F5401F26A0EB}"/>
                  </a:ext>
                </a:extLst>
              </p:cNvPr>
              <p:cNvSpPr txBox="1">
                <a:spLocks noRot="1" noChangeAspect="1" noMove="1" noResize="1" noEditPoints="1" noAdjustHandles="1" noChangeArrowheads="1" noChangeShapeType="1" noTextEdit="1"/>
              </p:cNvSpPr>
              <p:nvPr/>
            </p:nvSpPr>
            <p:spPr>
              <a:xfrm>
                <a:off x="6235101" y="2325716"/>
                <a:ext cx="6094602" cy="2190984"/>
              </a:xfrm>
              <a:prstGeom prst="rect">
                <a:avLst/>
              </a:prstGeom>
              <a:blipFill>
                <a:blip r:embed="rId5"/>
                <a:stretch>
                  <a:fillRect l="-7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5829678-D72C-4C69-A0EE-FFD747E30012}"/>
                  </a:ext>
                </a:extLst>
              </p:cNvPr>
              <p:cNvSpPr txBox="1"/>
              <p:nvPr/>
            </p:nvSpPr>
            <p:spPr>
              <a:xfrm>
                <a:off x="9000235" y="4407014"/>
                <a:ext cx="3465806" cy="775918"/>
              </a:xfrm>
              <a:prstGeom prst="rect">
                <a:avLst/>
              </a:prstGeom>
              <a:noFill/>
            </p:spPr>
            <p:txBody>
              <a:bodyPr wrap="square" rtlCol="0">
                <a:spAutoFit/>
              </a:bodyPr>
              <a:lstStyle/>
              <a:p>
                <a14:m>
                  <m:oMath xmlns:m="http://schemas.openxmlformats.org/officeDocument/2006/math">
                    <m:r>
                      <a:rPr lang="en-US" altLang="ko-KR" sz="2000" i="1" smtClean="0">
                        <a:latin typeface="Cambria Math" panose="02040503050406030204" pitchFamily="18" charset="0"/>
                        <a:ea typeface="Cambria Math" panose="02040503050406030204" pitchFamily="18" charset="0"/>
                      </a:rPr>
                      <m:t>∴∆</m:t>
                    </m:r>
                    <m:r>
                      <a:rPr lang="en-US" altLang="ko-KR" sz="2000" b="0" i="1" smtClean="0">
                        <a:latin typeface="Cambria Math" panose="02040503050406030204" pitchFamily="18" charset="0"/>
                        <a:ea typeface="Cambria Math" panose="02040503050406030204" pitchFamily="18" charset="0"/>
                      </a:rPr>
                      <m:t>𝐼</m:t>
                    </m:r>
                  </m:oMath>
                </a14:m>
                <a:r>
                  <a:rPr lang="en-US" altLang="ko-KR" sz="2000" b="0" dirty="0">
                    <a:ea typeface="Cambria Math" panose="02040503050406030204" pitchFamily="18" charset="0"/>
                  </a:rPr>
                  <a:t>=</a:t>
                </a:r>
                <a14:m>
                  <m:oMath xmlns:m="http://schemas.openxmlformats.org/officeDocument/2006/math">
                    <m:rad>
                      <m:radPr>
                        <m:degHide m:val="on"/>
                        <m:ctrlPr>
                          <a:rPr lang="en-US" altLang="ko-KR" sz="2000" b="0" i="1" dirty="0" smtClean="0">
                            <a:latin typeface="Cambria Math" panose="02040503050406030204" pitchFamily="18" charset="0"/>
                            <a:ea typeface="Cambria Math" panose="02040503050406030204" pitchFamily="18" charset="0"/>
                          </a:rPr>
                        </m:ctrlPr>
                      </m:radPr>
                      <m:deg/>
                      <m:e>
                        <m:r>
                          <a:rPr lang="en-US" altLang="ko-KR" sz="2000" b="0" i="1" dirty="0" smtClean="0">
                            <a:latin typeface="Cambria Math" panose="02040503050406030204" pitchFamily="18" charset="0"/>
                            <a:ea typeface="Cambria Math" panose="02040503050406030204" pitchFamily="18" charset="0"/>
                          </a:rPr>
                          <m:t>&lt;</m:t>
                        </m:r>
                        <m:sSup>
                          <m:sSupPr>
                            <m:ctrlPr>
                              <a:rPr lang="en-US" altLang="ko-KR" sz="2000" b="0" i="1" dirty="0" smtClean="0">
                                <a:latin typeface="Cambria Math" panose="02040503050406030204" pitchFamily="18" charset="0"/>
                                <a:ea typeface="Cambria Math" panose="02040503050406030204" pitchFamily="18" charset="0"/>
                              </a:rPr>
                            </m:ctrlPr>
                          </m:sSupPr>
                          <m:e>
                            <m:r>
                              <a:rPr lang="en-US" altLang="ko-KR" sz="2000" b="0" i="1" dirty="0" smtClean="0">
                                <a:latin typeface="Cambria Math" panose="02040503050406030204" pitchFamily="18" charset="0"/>
                                <a:ea typeface="Cambria Math" panose="02040503050406030204" pitchFamily="18" charset="0"/>
                              </a:rPr>
                              <m:t>𝐼</m:t>
                            </m:r>
                          </m:e>
                          <m:sup>
                            <m:r>
                              <a:rPr lang="en-US" altLang="ko-KR" sz="2000" b="0" i="1" dirty="0" smtClean="0">
                                <a:latin typeface="Cambria Math" panose="02040503050406030204" pitchFamily="18" charset="0"/>
                                <a:ea typeface="Cambria Math" panose="02040503050406030204" pitchFamily="18" charset="0"/>
                              </a:rPr>
                              <m:t>2</m:t>
                            </m:r>
                          </m:sup>
                        </m:sSup>
                        <m:r>
                          <a:rPr lang="en-US" altLang="ko-KR" sz="2000" b="0" i="1" smtClean="0">
                            <a:latin typeface="Cambria Math" panose="02040503050406030204" pitchFamily="18" charset="0"/>
                            <a:ea typeface="Cambria Math" panose="02040503050406030204" pitchFamily="18" charset="0"/>
                          </a:rPr>
                          <m:t>&gt;−</m:t>
                        </m:r>
                        <m:r>
                          <a:rPr lang="en-US" altLang="ko-KR" sz="2000" i="1" dirty="0">
                            <a:latin typeface="Cambria Math" panose="02040503050406030204" pitchFamily="18" charset="0"/>
                            <a:ea typeface="Cambria Math" panose="02040503050406030204" pitchFamily="18" charset="0"/>
                          </a:rPr>
                          <m:t>&lt;</m:t>
                        </m:r>
                        <m:r>
                          <a:rPr lang="en-US" altLang="ko-KR" sz="2000" i="1" dirty="0" smtClean="0">
                            <a:latin typeface="Cambria Math" panose="02040503050406030204" pitchFamily="18" charset="0"/>
                            <a:ea typeface="Cambria Math" panose="02040503050406030204" pitchFamily="18" charset="0"/>
                          </a:rPr>
                          <m:t>𝐼</m:t>
                        </m:r>
                        <m:sSup>
                          <m:sSupPr>
                            <m:ctrlPr>
                              <a:rPr lang="en-US" altLang="ko-KR" sz="2000" i="1" dirty="0" smtClean="0">
                                <a:latin typeface="Cambria Math" panose="02040503050406030204" pitchFamily="18" charset="0"/>
                                <a:ea typeface="Cambria Math" panose="02040503050406030204" pitchFamily="18" charset="0"/>
                              </a:rPr>
                            </m:ctrlPr>
                          </m:sSupPr>
                          <m:e>
                            <m:r>
                              <a:rPr lang="en-US" altLang="ko-KR" sz="2000" b="0" i="1" dirty="0" smtClean="0">
                                <a:latin typeface="Cambria Math" panose="02040503050406030204" pitchFamily="18" charset="0"/>
                                <a:ea typeface="Cambria Math" panose="02040503050406030204" pitchFamily="18" charset="0"/>
                              </a:rPr>
                              <m:t>&gt;</m:t>
                            </m:r>
                          </m:e>
                          <m:sup>
                            <m:r>
                              <a:rPr lang="en-US" altLang="ko-KR" sz="2000" b="0" i="1" dirty="0" smtClean="0">
                                <a:latin typeface="Cambria Math" panose="02040503050406030204" pitchFamily="18" charset="0"/>
                                <a:ea typeface="Cambria Math" panose="02040503050406030204" pitchFamily="18" charset="0"/>
                              </a:rPr>
                              <m:t>2</m:t>
                            </m:r>
                          </m:sup>
                        </m:sSup>
                      </m:e>
                    </m:rad>
                  </m:oMath>
                </a14:m>
                <a:br>
                  <a:rPr lang="en-US" altLang="ko-KR" sz="2000" b="0" i="1" dirty="0">
                    <a:latin typeface="Cambria Math" panose="02040503050406030204" pitchFamily="18" charset="0"/>
                    <a:ea typeface="Cambria Math" panose="02040503050406030204" pitchFamily="18" charset="0"/>
                  </a:rPr>
                </a:br>
                <a:endParaRPr lang="ko-KR" altLang="en-US" sz="2000" dirty="0"/>
              </a:p>
            </p:txBody>
          </p:sp>
        </mc:Choice>
        <mc:Fallback xmlns="">
          <p:sp>
            <p:nvSpPr>
              <p:cNvPr id="16" name="TextBox 15">
                <a:extLst>
                  <a:ext uri="{FF2B5EF4-FFF2-40B4-BE49-F238E27FC236}">
                    <a16:creationId xmlns:a16="http://schemas.microsoft.com/office/drawing/2014/main" id="{E5829678-D72C-4C69-A0EE-FFD747E30012}"/>
                  </a:ext>
                </a:extLst>
              </p:cNvPr>
              <p:cNvSpPr txBox="1">
                <a:spLocks noRot="1" noChangeAspect="1" noMove="1" noResize="1" noEditPoints="1" noAdjustHandles="1" noChangeArrowheads="1" noChangeShapeType="1" noTextEdit="1"/>
              </p:cNvSpPr>
              <p:nvPr/>
            </p:nvSpPr>
            <p:spPr>
              <a:xfrm>
                <a:off x="9000235" y="4407014"/>
                <a:ext cx="3465806" cy="775918"/>
              </a:xfrm>
              <a:prstGeom prst="rect">
                <a:avLst/>
              </a:prstGeom>
              <a:blipFill>
                <a:blip r:embed="rId6"/>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799709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8246E6A-2868-4F22-91AC-72AB901EFE94}"/>
              </a:ext>
            </a:extLst>
          </p:cNvPr>
          <p:cNvSpPr>
            <a:spLocks noGrp="1"/>
          </p:cNvSpPr>
          <p:nvPr>
            <p:ph type="title"/>
          </p:nvPr>
        </p:nvSpPr>
        <p:spPr/>
        <p:txBody>
          <a:bodyPr/>
          <a:lstStyle/>
          <a:p>
            <a:r>
              <a:rPr lang="en-US" altLang="ko-KR" dirty="0"/>
              <a:t>5. Advantages </a:t>
            </a:r>
            <a:endParaRPr lang="ko-KR" altLang="en-US" dirty="0"/>
          </a:p>
        </p:txBody>
      </p:sp>
      <mc:AlternateContent xmlns:mc="http://schemas.openxmlformats.org/markup-compatibility/2006" xmlns:a14="http://schemas.microsoft.com/office/drawing/2010/main">
        <mc:Choice Requires="a14">
          <p:sp>
            <p:nvSpPr>
              <p:cNvPr id="4" name="내용 개체 틀 3">
                <a:extLst>
                  <a:ext uri="{FF2B5EF4-FFF2-40B4-BE49-F238E27FC236}">
                    <a16:creationId xmlns:a16="http://schemas.microsoft.com/office/drawing/2014/main" id="{1783978B-6A73-4E56-9B4D-ECE33BBFD03D}"/>
                  </a:ext>
                </a:extLst>
              </p:cNvPr>
              <p:cNvSpPr>
                <a:spLocks noGrp="1"/>
              </p:cNvSpPr>
              <p:nvPr>
                <p:ph sz="half" idx="2"/>
              </p:nvPr>
            </p:nvSpPr>
            <p:spPr/>
            <p:txBody>
              <a:bodyPr/>
              <a:lstStyle/>
              <a:p>
                <a14:m>
                  <m:oMath xmlns:m="http://schemas.openxmlformats.org/officeDocument/2006/math">
                    <m:r>
                      <a:rPr lang="en-US" altLang="ko-KR" sz="2400" i="1" smtClean="0">
                        <a:latin typeface="Cambria Math" panose="02040503050406030204" pitchFamily="18" charset="0"/>
                        <a:ea typeface="Cambria Math" panose="02040503050406030204" pitchFamily="18" charset="0"/>
                      </a:rPr>
                      <m:t>∆</m:t>
                    </m:r>
                    <m:r>
                      <a:rPr lang="ko-KR" altLang="en-US" sz="2400" i="1" dirty="0">
                        <a:latin typeface="Cambria Math" panose="02040503050406030204" pitchFamily="18" charset="0"/>
                        <a:ea typeface="Cambria Math" panose="02040503050406030204" pitchFamily="18" charset="0"/>
                      </a:rPr>
                      <m:t>𝜑</m:t>
                    </m:r>
                    <m:r>
                      <a:rPr lang="en-US" altLang="ko-KR" sz="2400" i="1" dirty="0">
                        <a:latin typeface="Cambria Math" panose="02040503050406030204" pitchFamily="18" charset="0"/>
                        <a:ea typeface="Cambria Math" panose="02040503050406030204" pitchFamily="18" charset="0"/>
                      </a:rPr>
                      <m:t>=</m:t>
                    </m:r>
                    <m:f>
                      <m:fPr>
                        <m:ctrlPr>
                          <a:rPr lang="en-US" altLang="ko-KR" sz="2400" i="1">
                            <a:latin typeface="Cambria Math" panose="02040503050406030204" pitchFamily="18" charset="0"/>
                            <a:ea typeface="Cambria Math" panose="02040503050406030204" pitchFamily="18" charset="0"/>
                          </a:rPr>
                        </m:ctrlPr>
                      </m:fPr>
                      <m:num>
                        <m:r>
                          <a:rPr lang="en-US" altLang="ko-KR" sz="2400" i="1">
                            <a:latin typeface="Cambria Math" panose="02040503050406030204" pitchFamily="18" charset="0"/>
                            <a:ea typeface="Cambria Math" panose="02040503050406030204" pitchFamily="18" charset="0"/>
                          </a:rPr>
                          <m:t>1</m:t>
                        </m:r>
                      </m:num>
                      <m:den>
                        <m:r>
                          <a:rPr lang="en-US" altLang="ko-KR" sz="2400" i="1">
                            <a:latin typeface="Cambria Math" panose="02040503050406030204" pitchFamily="18" charset="0"/>
                            <a:ea typeface="Cambria Math" panose="02040503050406030204" pitchFamily="18" charset="0"/>
                          </a:rPr>
                          <m:t>𝑁</m:t>
                        </m:r>
                      </m:den>
                    </m:f>
                  </m:oMath>
                </a14:m>
                <a:endParaRPr lang="en-US" altLang="ko-KR" dirty="0"/>
              </a:p>
              <a:p>
                <a:r>
                  <a:rPr lang="en-US" altLang="ko-KR" dirty="0"/>
                  <a:t>1. Super-sensitivity (minimum detectable signal </a:t>
                </a:r>
                <a14:m>
                  <m:oMath xmlns:m="http://schemas.openxmlformats.org/officeDocument/2006/math">
                    <m:r>
                      <a:rPr lang="en-US" altLang="ko-KR"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𝑆𝑁𝑅</m:t>
                    </m:r>
                    <m:r>
                      <a:rPr lang="en-US" altLang="ko-KR" b="0" i="1" smtClean="0">
                        <a:latin typeface="Cambria Math" panose="02040503050406030204" pitchFamily="18" charset="0"/>
                        <a:ea typeface="Cambria Math" panose="02040503050406030204" pitchFamily="18" charset="0"/>
                      </a:rPr>
                      <m:t>=1</m:t>
                    </m:r>
                  </m:oMath>
                </a14:m>
                <a:r>
                  <a:rPr lang="en-US" altLang="ko-KR" dirty="0"/>
                  <a:t>)</a:t>
                </a:r>
                <a:br>
                  <a:rPr lang="en-US" altLang="ko-KR" dirty="0"/>
                </a:br>
                <a:endParaRPr lang="en-US" altLang="ko-KR" dirty="0"/>
              </a:p>
              <a:p>
                <a:r>
                  <a:rPr lang="en-US" altLang="ko-KR" dirty="0"/>
                  <a:t>2. Super-resolution (below Rayleigh Criteria)</a:t>
                </a:r>
              </a:p>
              <a:p>
                <a:endParaRPr lang="en-US" altLang="ko-KR" dirty="0"/>
              </a:p>
            </p:txBody>
          </p:sp>
        </mc:Choice>
        <mc:Fallback xmlns="">
          <p:sp>
            <p:nvSpPr>
              <p:cNvPr id="4" name="내용 개체 틀 3">
                <a:extLst>
                  <a:ext uri="{FF2B5EF4-FFF2-40B4-BE49-F238E27FC236}">
                    <a16:creationId xmlns:a16="http://schemas.microsoft.com/office/drawing/2014/main" id="{1783978B-6A73-4E56-9B4D-ECE33BBFD03D}"/>
                  </a:ext>
                </a:extLst>
              </p:cNvPr>
              <p:cNvSpPr>
                <a:spLocks noGrp="1" noRot="1" noChangeAspect="1" noMove="1" noResize="1" noEditPoints="1" noAdjustHandles="1" noChangeArrowheads="1" noChangeShapeType="1" noTextEdit="1"/>
              </p:cNvSpPr>
              <p:nvPr>
                <p:ph sz="half" idx="2"/>
              </p:nvPr>
            </p:nvSpPr>
            <p:spPr>
              <a:blipFill>
                <a:blip r:embed="rId2"/>
                <a:stretch>
                  <a:fillRect l="-1314" r="-2891"/>
                </a:stretch>
              </a:blipFill>
            </p:spPr>
            <p:txBody>
              <a:bodyPr/>
              <a:lstStyle/>
              <a:p>
                <a:r>
                  <a:rPr lang="ko-KR" altLang="en-US">
                    <a:noFill/>
                  </a:rPr>
                  <a:t> </a:t>
                </a:r>
              </a:p>
            </p:txBody>
          </p:sp>
        </mc:Fallback>
      </mc:AlternateContent>
      <p:pic>
        <p:nvPicPr>
          <p:cNvPr id="11" name="내용 개체 틀 10">
            <a:extLst>
              <a:ext uri="{FF2B5EF4-FFF2-40B4-BE49-F238E27FC236}">
                <a16:creationId xmlns:a16="http://schemas.microsoft.com/office/drawing/2014/main" id="{DCBA5C74-D0A5-4BF0-8B88-B887223BAA4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81804" y="2033998"/>
            <a:ext cx="5149844" cy="3589284"/>
          </a:xfrm>
        </p:spPr>
      </p:pic>
      <p:sp>
        <p:nvSpPr>
          <p:cNvPr id="14" name="TextBox 13">
            <a:extLst>
              <a:ext uri="{FF2B5EF4-FFF2-40B4-BE49-F238E27FC236}">
                <a16:creationId xmlns:a16="http://schemas.microsoft.com/office/drawing/2014/main" id="{5BF5AD81-F35B-4D0E-9784-FDA15E2A9F25}"/>
              </a:ext>
            </a:extLst>
          </p:cNvPr>
          <p:cNvSpPr txBox="1"/>
          <p:nvPr/>
        </p:nvSpPr>
        <p:spPr>
          <a:xfrm>
            <a:off x="1249959" y="5623282"/>
            <a:ext cx="3934437" cy="369332"/>
          </a:xfrm>
          <a:prstGeom prst="rect">
            <a:avLst/>
          </a:prstGeom>
          <a:noFill/>
        </p:spPr>
        <p:txBody>
          <a:bodyPr wrap="square" rtlCol="0">
            <a:spAutoFit/>
          </a:bodyPr>
          <a:lstStyle/>
          <a:p>
            <a:r>
              <a:rPr lang="en-US" altLang="ko-KR" sz="900" b="0" i="0" u="none" strike="noStrike" baseline="0" dirty="0">
                <a:latin typeface="+mj-lt"/>
              </a:rPr>
              <a:t>Jonathan P. Dowling. </a:t>
            </a:r>
            <a:r>
              <a:rPr lang="en-US" altLang="ko-KR" sz="900" dirty="0">
                <a:latin typeface="+mj-lt"/>
              </a:rPr>
              <a:t>(2008) </a:t>
            </a:r>
            <a:r>
              <a:rPr lang="en-US" altLang="ko-KR" sz="900" i="0" u="none" strike="noStrike" baseline="0" dirty="0">
                <a:latin typeface="+mj-lt"/>
              </a:rPr>
              <a:t>Quantum Optical Metrology — The Lowdown on High-N00N States, </a:t>
            </a:r>
            <a:endParaRPr lang="ko-KR" altLang="en-US" sz="900" dirty="0">
              <a:latin typeface="+mj-lt"/>
            </a:endParaRPr>
          </a:p>
        </p:txBody>
      </p:sp>
      <p:sp>
        <p:nvSpPr>
          <p:cNvPr id="7" name="날짜 개체 틀 3">
            <a:extLst>
              <a:ext uri="{FF2B5EF4-FFF2-40B4-BE49-F238E27FC236}">
                <a16:creationId xmlns:a16="http://schemas.microsoft.com/office/drawing/2014/main" id="{6DB8B1A8-F76C-468F-9797-01BCCB97D96F}"/>
              </a:ext>
            </a:extLst>
          </p:cNvPr>
          <p:cNvSpPr>
            <a:spLocks noGrp="1"/>
          </p:cNvSpPr>
          <p:nvPr>
            <p:ph type="dt" sz="half" idx="10"/>
          </p:nvPr>
        </p:nvSpPr>
        <p:spPr>
          <a:xfrm>
            <a:off x="7810150" y="6463616"/>
            <a:ext cx="2993126" cy="365125"/>
          </a:xfrm>
        </p:spPr>
        <p:txBody>
          <a:bodyPr/>
          <a:lstStyle/>
          <a:p>
            <a:r>
              <a:rPr lang="en-US" altLang="ko-KR" b="0" i="0" dirty="0">
                <a:solidFill>
                  <a:schemeClr val="bg1"/>
                </a:solidFill>
                <a:effectLst/>
                <a:latin typeface="Arial" panose="020B0604020202020204" pitchFamily="34" charset="0"/>
              </a:rPr>
              <a:t>Your passion for (AMO-)physics: What are you curious about?</a:t>
            </a:r>
          </a:p>
          <a:p>
            <a:r>
              <a:rPr lang="en-US" altLang="ko-KR" dirty="0">
                <a:solidFill>
                  <a:schemeClr val="bg1"/>
                </a:solidFill>
              </a:rPr>
              <a:t>Junhee Lee </a:t>
            </a:r>
            <a:fld id="{0928AFF6-6AB7-414D-9F63-AFAC896DC2A1}" type="datetime1">
              <a:rPr lang="ko-KR" altLang="en-US" smtClean="0">
                <a:solidFill>
                  <a:schemeClr val="bg1"/>
                </a:solidFill>
              </a:rPr>
              <a:t>2021-06-15</a:t>
            </a:fld>
            <a:endParaRPr lang="en-US" dirty="0">
              <a:solidFill>
                <a:schemeClr val="bg1"/>
              </a:solidFill>
            </a:endParaRPr>
          </a:p>
        </p:txBody>
      </p:sp>
    </p:spTree>
    <p:extLst>
      <p:ext uri="{BB962C8B-B14F-4D97-AF65-F5344CB8AC3E}">
        <p14:creationId xmlns:p14="http://schemas.microsoft.com/office/powerpoint/2010/main" val="3981545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0BAB398-D04D-4484-8EF0-3080E7BFF692}"/>
              </a:ext>
            </a:extLst>
          </p:cNvPr>
          <p:cNvSpPr>
            <a:spLocks noGrp="1"/>
          </p:cNvSpPr>
          <p:nvPr>
            <p:ph type="title"/>
          </p:nvPr>
        </p:nvSpPr>
        <p:spPr/>
        <p:txBody>
          <a:bodyPr>
            <a:normAutofit/>
          </a:bodyPr>
          <a:lstStyle/>
          <a:p>
            <a:r>
              <a:rPr lang="en-US" altLang="ko-KR" sz="4400" dirty="0"/>
              <a:t>5. </a:t>
            </a:r>
            <a:r>
              <a:rPr lang="en-US" altLang="ko-KR" sz="4000" dirty="0"/>
              <a:t>Application Ex: Protein Concentration</a:t>
            </a:r>
            <a:endParaRPr lang="ko-KR" altLang="en-US" sz="4400" dirty="0"/>
          </a:p>
        </p:txBody>
      </p:sp>
      <p:pic>
        <p:nvPicPr>
          <p:cNvPr id="7" name="내용 개체 틀 6">
            <a:extLst>
              <a:ext uri="{FF2B5EF4-FFF2-40B4-BE49-F238E27FC236}">
                <a16:creationId xmlns:a16="http://schemas.microsoft.com/office/drawing/2014/main" id="{15DCBC6E-FFFD-47EE-8D3A-B02A088B96B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7280" y="2052583"/>
            <a:ext cx="5827716" cy="2645252"/>
          </a:xfrm>
        </p:spPr>
      </p:pic>
      <p:pic>
        <p:nvPicPr>
          <p:cNvPr id="9" name="내용 개체 틀 8">
            <a:extLst>
              <a:ext uri="{FF2B5EF4-FFF2-40B4-BE49-F238E27FC236}">
                <a16:creationId xmlns:a16="http://schemas.microsoft.com/office/drawing/2014/main" id="{1A97B4D2-2180-412A-8DE5-88F15E9CDA0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86530" y="1974812"/>
            <a:ext cx="3092358" cy="3748088"/>
          </a:xfrm>
        </p:spPr>
      </p:pic>
      <p:sp>
        <p:nvSpPr>
          <p:cNvPr id="10" name="TextBox 9">
            <a:extLst>
              <a:ext uri="{FF2B5EF4-FFF2-40B4-BE49-F238E27FC236}">
                <a16:creationId xmlns:a16="http://schemas.microsoft.com/office/drawing/2014/main" id="{C1822972-BC8F-4F85-9908-416462519C41}"/>
              </a:ext>
            </a:extLst>
          </p:cNvPr>
          <p:cNvSpPr txBox="1"/>
          <p:nvPr/>
        </p:nvSpPr>
        <p:spPr>
          <a:xfrm>
            <a:off x="7629225" y="5722900"/>
            <a:ext cx="4788817" cy="369332"/>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t>2002 states increases sensitivity by 2</a:t>
            </a:r>
            <a:endParaRPr lang="ko-KR" altLang="en-US" dirty="0"/>
          </a:p>
        </p:txBody>
      </p:sp>
      <p:sp>
        <p:nvSpPr>
          <p:cNvPr id="11" name="날짜 개체 틀 3">
            <a:extLst>
              <a:ext uri="{FF2B5EF4-FFF2-40B4-BE49-F238E27FC236}">
                <a16:creationId xmlns:a16="http://schemas.microsoft.com/office/drawing/2014/main" id="{A7D6B5E2-0599-4242-ADE5-CDC0989D7CA4}"/>
              </a:ext>
            </a:extLst>
          </p:cNvPr>
          <p:cNvSpPr>
            <a:spLocks noGrp="1"/>
          </p:cNvSpPr>
          <p:nvPr>
            <p:ph type="dt" sz="half" idx="10"/>
          </p:nvPr>
        </p:nvSpPr>
        <p:spPr>
          <a:xfrm>
            <a:off x="7810150" y="6446838"/>
            <a:ext cx="2993126" cy="365125"/>
          </a:xfrm>
        </p:spPr>
        <p:txBody>
          <a:bodyPr/>
          <a:lstStyle/>
          <a:p>
            <a:r>
              <a:rPr lang="en-US" altLang="ko-KR" b="0" i="0" dirty="0">
                <a:solidFill>
                  <a:schemeClr val="bg1"/>
                </a:solidFill>
                <a:effectLst/>
                <a:latin typeface="Arial" panose="020B0604020202020204" pitchFamily="34" charset="0"/>
              </a:rPr>
              <a:t>Your passion for (AMO-)physics: What are you curious about?</a:t>
            </a:r>
          </a:p>
          <a:p>
            <a:r>
              <a:rPr lang="en-US" altLang="ko-KR" dirty="0">
                <a:solidFill>
                  <a:schemeClr val="bg1"/>
                </a:solidFill>
              </a:rPr>
              <a:t>Junhee Lee </a:t>
            </a:r>
            <a:fld id="{0928AFF6-6AB7-414D-9F63-AFAC896DC2A1}" type="datetime1">
              <a:rPr lang="ko-KR" altLang="en-US" smtClean="0">
                <a:solidFill>
                  <a:schemeClr val="bg1"/>
                </a:solidFill>
              </a:rPr>
              <a:t>2021-06-15</a:t>
            </a:fld>
            <a:endParaRPr lang="en-US" dirty="0">
              <a:solidFill>
                <a:schemeClr val="bg1"/>
              </a:solidFill>
            </a:endParaRPr>
          </a:p>
        </p:txBody>
      </p:sp>
      <p:sp>
        <p:nvSpPr>
          <p:cNvPr id="13" name="TextBox 12">
            <a:extLst>
              <a:ext uri="{FF2B5EF4-FFF2-40B4-BE49-F238E27FC236}">
                <a16:creationId xmlns:a16="http://schemas.microsoft.com/office/drawing/2014/main" id="{5D1BB716-D9D9-485C-80CA-3D1F268D126A}"/>
              </a:ext>
            </a:extLst>
          </p:cNvPr>
          <p:cNvSpPr txBox="1"/>
          <p:nvPr/>
        </p:nvSpPr>
        <p:spPr>
          <a:xfrm>
            <a:off x="1213112" y="4582419"/>
            <a:ext cx="4761032" cy="230832"/>
          </a:xfrm>
          <a:prstGeom prst="rect">
            <a:avLst/>
          </a:prstGeom>
          <a:noFill/>
        </p:spPr>
        <p:txBody>
          <a:bodyPr wrap="square" rtlCol="0">
            <a:spAutoFit/>
          </a:bodyPr>
          <a:lstStyle/>
          <a:p>
            <a:r>
              <a:rPr lang="en-US" altLang="ko-KR" sz="900" dirty="0">
                <a:latin typeface="+mj-lt"/>
              </a:rPr>
              <a:t>(Both) </a:t>
            </a:r>
            <a:r>
              <a:rPr lang="en-US" altLang="ko-KR" sz="900" dirty="0" err="1">
                <a:latin typeface="+mj-lt"/>
              </a:rPr>
              <a:t>A.Crespi</a:t>
            </a:r>
            <a:r>
              <a:rPr lang="en-US" altLang="ko-KR" sz="900" dirty="0">
                <a:latin typeface="+mj-lt"/>
              </a:rPr>
              <a:t> (2012) Measuring protein concentration with entangled photons</a:t>
            </a:r>
            <a:endParaRPr lang="ko-KR" altLang="en-US" sz="900" dirty="0">
              <a:latin typeface="+mj-lt"/>
            </a:endParaRPr>
          </a:p>
        </p:txBody>
      </p:sp>
    </p:spTree>
    <p:extLst>
      <p:ext uri="{BB962C8B-B14F-4D97-AF65-F5344CB8AC3E}">
        <p14:creationId xmlns:p14="http://schemas.microsoft.com/office/powerpoint/2010/main" val="1812301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5FFDD75-1775-4BE4-AFAB-4E07EEC05B98}"/>
              </a:ext>
            </a:extLst>
          </p:cNvPr>
          <p:cNvSpPr>
            <a:spLocks noGrp="1"/>
          </p:cNvSpPr>
          <p:nvPr>
            <p:ph type="title"/>
          </p:nvPr>
        </p:nvSpPr>
        <p:spPr/>
        <p:txBody>
          <a:bodyPr/>
          <a:lstStyle/>
          <a:p>
            <a:r>
              <a:rPr lang="en-US" altLang="ko-KR" dirty="0"/>
              <a:t>6. Summary</a:t>
            </a:r>
            <a:endParaRPr lang="ko-KR" altLang="en-US" dirty="0"/>
          </a:p>
        </p:txBody>
      </p:sp>
      <p:pic>
        <p:nvPicPr>
          <p:cNvPr id="6" name="내용 개체 틀 5">
            <a:extLst>
              <a:ext uri="{FF2B5EF4-FFF2-40B4-BE49-F238E27FC236}">
                <a16:creationId xmlns:a16="http://schemas.microsoft.com/office/drawing/2014/main" id="{3DE62D34-8FAE-4447-B2D5-A882AB1352E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1097280" y="2650921"/>
            <a:ext cx="3457429" cy="2987188"/>
          </a:xfrm>
          <a:prstGeom prst="rect">
            <a:avLst/>
          </a:prstGeom>
        </p:spPr>
      </p:pic>
      <p:pic>
        <p:nvPicPr>
          <p:cNvPr id="7" name="내용 개체 틀 10">
            <a:extLst>
              <a:ext uri="{FF2B5EF4-FFF2-40B4-BE49-F238E27FC236}">
                <a16:creationId xmlns:a16="http://schemas.microsoft.com/office/drawing/2014/main" id="{0489379A-06C6-4EDA-9D11-93ED71EB4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9617" y="2383529"/>
            <a:ext cx="4466480" cy="3113001"/>
          </a:xfrm>
          <a:prstGeom prst="rect">
            <a:avLst/>
          </a:prstGeom>
        </p:spPr>
      </p:pic>
      <p:sp>
        <p:nvSpPr>
          <p:cNvPr id="9" name="TextBox 8">
            <a:extLst>
              <a:ext uri="{FF2B5EF4-FFF2-40B4-BE49-F238E27FC236}">
                <a16:creationId xmlns:a16="http://schemas.microsoft.com/office/drawing/2014/main" id="{FBECBF0F-AC37-4F04-9E41-54A818359531}"/>
              </a:ext>
            </a:extLst>
          </p:cNvPr>
          <p:cNvSpPr txBox="1"/>
          <p:nvPr/>
        </p:nvSpPr>
        <p:spPr>
          <a:xfrm>
            <a:off x="5635638" y="5740770"/>
            <a:ext cx="3934437" cy="369332"/>
          </a:xfrm>
          <a:prstGeom prst="rect">
            <a:avLst/>
          </a:prstGeom>
          <a:noFill/>
        </p:spPr>
        <p:txBody>
          <a:bodyPr wrap="square" rtlCol="0">
            <a:spAutoFit/>
          </a:bodyPr>
          <a:lstStyle/>
          <a:p>
            <a:r>
              <a:rPr lang="en-US" altLang="ko-KR" sz="900" b="0" i="0" u="none" strike="noStrike" baseline="0" dirty="0">
                <a:latin typeface="+mj-lt"/>
              </a:rPr>
              <a:t>(Right) Jonathan P. Dowling. </a:t>
            </a:r>
            <a:r>
              <a:rPr lang="en-US" altLang="ko-KR" sz="900" dirty="0">
                <a:latin typeface="+mj-lt"/>
              </a:rPr>
              <a:t>(2008) </a:t>
            </a:r>
            <a:r>
              <a:rPr lang="en-US" altLang="ko-KR" sz="900" i="0" u="none" strike="noStrike" baseline="0" dirty="0">
                <a:latin typeface="+mj-lt"/>
              </a:rPr>
              <a:t>Quantum Optical Metrology — The Lowdown on High-N00N States, </a:t>
            </a:r>
            <a:endParaRPr lang="ko-KR" altLang="en-US" sz="900" dirty="0">
              <a:latin typeface="+mj-lt"/>
            </a:endParaRPr>
          </a:p>
        </p:txBody>
      </p:sp>
      <p:sp>
        <p:nvSpPr>
          <p:cNvPr id="10" name="TextBox 9">
            <a:extLst>
              <a:ext uri="{FF2B5EF4-FFF2-40B4-BE49-F238E27FC236}">
                <a16:creationId xmlns:a16="http://schemas.microsoft.com/office/drawing/2014/main" id="{3D019389-4AFA-4BDB-BF47-52859B573EB0}"/>
              </a:ext>
            </a:extLst>
          </p:cNvPr>
          <p:cNvSpPr txBox="1"/>
          <p:nvPr/>
        </p:nvSpPr>
        <p:spPr>
          <a:xfrm>
            <a:off x="1097280" y="5764504"/>
            <a:ext cx="4186020" cy="369332"/>
          </a:xfrm>
          <a:prstGeom prst="rect">
            <a:avLst/>
          </a:prstGeom>
          <a:noFill/>
        </p:spPr>
        <p:txBody>
          <a:bodyPr wrap="square" rtlCol="0">
            <a:spAutoFit/>
          </a:bodyPr>
          <a:lstStyle/>
          <a:p>
            <a:pPr algn="l"/>
            <a:r>
              <a:rPr lang="en-US" altLang="ko-KR" sz="900" b="0" i="0" u="none" strike="noStrike" baseline="0" dirty="0">
                <a:latin typeface="+mj-lt"/>
              </a:rPr>
              <a:t>(Left) Vittorio Giovannetti. (2004) Quantum-Enhanced Measurements:</a:t>
            </a:r>
          </a:p>
          <a:p>
            <a:pPr algn="l"/>
            <a:r>
              <a:rPr lang="en-US" altLang="ko-KR" sz="900" b="0" i="0" u="none" strike="noStrike" baseline="0" dirty="0">
                <a:latin typeface="+mj-lt"/>
              </a:rPr>
              <a:t>Beating the Standard Quantum Limit</a:t>
            </a:r>
            <a:endParaRPr lang="ko-KR" altLang="en-US" sz="900" dirty="0">
              <a:latin typeface="+mj-lt"/>
            </a:endParaRPr>
          </a:p>
        </p:txBody>
      </p:sp>
      <p:sp>
        <p:nvSpPr>
          <p:cNvPr id="3" name="TextBox 2">
            <a:extLst>
              <a:ext uri="{FF2B5EF4-FFF2-40B4-BE49-F238E27FC236}">
                <a16:creationId xmlns:a16="http://schemas.microsoft.com/office/drawing/2014/main" id="{F35CB8A3-7044-422A-B180-3FD5AB3819FB}"/>
              </a:ext>
            </a:extLst>
          </p:cNvPr>
          <p:cNvSpPr txBox="1"/>
          <p:nvPr/>
        </p:nvSpPr>
        <p:spPr>
          <a:xfrm>
            <a:off x="1097280" y="2080470"/>
            <a:ext cx="2843867" cy="369332"/>
          </a:xfrm>
          <a:prstGeom prst="rect">
            <a:avLst/>
          </a:prstGeom>
          <a:noFill/>
        </p:spPr>
        <p:txBody>
          <a:bodyPr wrap="square" rtlCol="0">
            <a:spAutoFit/>
          </a:bodyPr>
          <a:lstStyle/>
          <a:p>
            <a:r>
              <a:rPr lang="en-US" altLang="ko-KR" dirty="0"/>
              <a:t>Squeezed state</a:t>
            </a:r>
            <a:endParaRPr lang="ko-KR" altLang="en-US" dirty="0"/>
          </a:p>
        </p:txBody>
      </p:sp>
      <p:sp>
        <p:nvSpPr>
          <p:cNvPr id="11" name="TextBox 10">
            <a:extLst>
              <a:ext uri="{FF2B5EF4-FFF2-40B4-BE49-F238E27FC236}">
                <a16:creationId xmlns:a16="http://schemas.microsoft.com/office/drawing/2014/main" id="{694C196E-BDFE-44E6-AE03-DD6E6F9E81F0}"/>
              </a:ext>
            </a:extLst>
          </p:cNvPr>
          <p:cNvSpPr txBox="1"/>
          <p:nvPr/>
        </p:nvSpPr>
        <p:spPr>
          <a:xfrm>
            <a:off x="5635638" y="2080470"/>
            <a:ext cx="2843867" cy="369332"/>
          </a:xfrm>
          <a:prstGeom prst="rect">
            <a:avLst/>
          </a:prstGeom>
          <a:noFill/>
        </p:spPr>
        <p:txBody>
          <a:bodyPr wrap="square" rtlCol="0">
            <a:spAutoFit/>
          </a:bodyPr>
          <a:lstStyle/>
          <a:p>
            <a:r>
              <a:rPr lang="en-US" altLang="ko-KR" dirty="0"/>
              <a:t>N00N state</a:t>
            </a:r>
            <a:endParaRPr lang="ko-KR" altLang="en-US" dirty="0"/>
          </a:p>
        </p:txBody>
      </p:sp>
      <p:sp>
        <p:nvSpPr>
          <p:cNvPr id="12" name="날짜 개체 틀 3">
            <a:extLst>
              <a:ext uri="{FF2B5EF4-FFF2-40B4-BE49-F238E27FC236}">
                <a16:creationId xmlns:a16="http://schemas.microsoft.com/office/drawing/2014/main" id="{E8B71EB3-E5ED-4CF8-B14E-F5386111C76A}"/>
              </a:ext>
            </a:extLst>
          </p:cNvPr>
          <p:cNvSpPr>
            <a:spLocks noGrp="1"/>
          </p:cNvSpPr>
          <p:nvPr>
            <p:ph type="dt" sz="half" idx="10"/>
          </p:nvPr>
        </p:nvSpPr>
        <p:spPr>
          <a:xfrm>
            <a:off x="7810150" y="6446838"/>
            <a:ext cx="2993126" cy="365125"/>
          </a:xfrm>
        </p:spPr>
        <p:txBody>
          <a:bodyPr/>
          <a:lstStyle/>
          <a:p>
            <a:r>
              <a:rPr lang="en-US" altLang="ko-KR" b="0" i="0" dirty="0">
                <a:solidFill>
                  <a:schemeClr val="bg1"/>
                </a:solidFill>
                <a:effectLst/>
                <a:latin typeface="Arial" panose="020B0604020202020204" pitchFamily="34" charset="0"/>
              </a:rPr>
              <a:t>Your passion for (AMO-)physics: What are you curious about?</a:t>
            </a:r>
          </a:p>
          <a:p>
            <a:r>
              <a:rPr lang="en-US" altLang="ko-KR" dirty="0">
                <a:solidFill>
                  <a:schemeClr val="bg1"/>
                </a:solidFill>
              </a:rPr>
              <a:t>Junhee Lee </a:t>
            </a:r>
            <a:fld id="{0928AFF6-6AB7-414D-9F63-AFAC896DC2A1}" type="datetime1">
              <a:rPr lang="ko-KR" altLang="en-US" smtClean="0">
                <a:solidFill>
                  <a:schemeClr val="bg1"/>
                </a:solidFill>
              </a:rPr>
              <a:t>2021-06-15</a:t>
            </a:fld>
            <a:endParaRPr lang="en-US" dirty="0">
              <a:solidFill>
                <a:schemeClr val="bg1"/>
              </a:solidFill>
            </a:endParaRPr>
          </a:p>
        </p:txBody>
      </p:sp>
    </p:spTree>
    <p:extLst>
      <p:ext uri="{BB962C8B-B14F-4D97-AF65-F5344CB8AC3E}">
        <p14:creationId xmlns:p14="http://schemas.microsoft.com/office/powerpoint/2010/main" val="1873219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EDBCD4F-92DA-45C8-B45D-87EEFE456B1D}"/>
              </a:ext>
            </a:extLst>
          </p:cNvPr>
          <p:cNvSpPr>
            <a:spLocks noGrp="1"/>
          </p:cNvSpPr>
          <p:nvPr>
            <p:ph type="title"/>
          </p:nvPr>
        </p:nvSpPr>
        <p:spPr>
          <a:xfrm>
            <a:off x="1097280" y="286603"/>
            <a:ext cx="10058400" cy="1450757"/>
          </a:xfrm>
        </p:spPr>
        <p:txBody>
          <a:bodyPr anchor="b">
            <a:normAutofit/>
          </a:bodyPr>
          <a:lstStyle/>
          <a:p>
            <a:r>
              <a:rPr lang="en-US" altLang="ko-KR" dirty="0"/>
              <a:t>7. Questions</a:t>
            </a:r>
            <a:endParaRPr lang="ko-KR" altLang="en-US" dirty="0"/>
          </a:p>
        </p:txBody>
      </p:sp>
      <p:pic>
        <p:nvPicPr>
          <p:cNvPr id="6" name="내용 개체 틀 5" descr="옅은이(가) 표시된 사진&#10;&#10;자동 생성된 설명">
            <a:extLst>
              <a:ext uri="{FF2B5EF4-FFF2-40B4-BE49-F238E27FC236}">
                <a16:creationId xmlns:a16="http://schemas.microsoft.com/office/drawing/2014/main" id="{313067D3-EB36-4741-B663-DE31F4C68B1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45838" y="2120900"/>
            <a:ext cx="2342620" cy="3748193"/>
          </a:xfrm>
          <a:noFill/>
        </p:spPr>
      </p:pic>
      <p:sp>
        <p:nvSpPr>
          <p:cNvPr id="11" name="Content Placeholder 3">
            <a:extLst>
              <a:ext uri="{FF2B5EF4-FFF2-40B4-BE49-F238E27FC236}">
                <a16:creationId xmlns:a16="http://schemas.microsoft.com/office/drawing/2014/main" id="{7B39CC19-009F-4248-B8A2-ED20F5AA93F4}"/>
              </a:ext>
            </a:extLst>
          </p:cNvPr>
          <p:cNvSpPr>
            <a:spLocks noGrp="1"/>
          </p:cNvSpPr>
          <p:nvPr>
            <p:ph sz="half" idx="2"/>
          </p:nvPr>
        </p:nvSpPr>
        <p:spPr>
          <a:xfrm>
            <a:off x="6255885" y="2120900"/>
            <a:ext cx="5094420" cy="3748194"/>
          </a:xfrm>
        </p:spPr>
        <p:txBody>
          <a:bodyPr vert="horz" lIns="0" tIns="45720" rIns="0" bIns="45720" rtlCol="0" anchor="t">
            <a:normAutofit/>
          </a:bodyPr>
          <a:lstStyle/>
          <a:p>
            <a:r>
              <a:rPr lang="en-US" sz="1200" dirty="0"/>
              <a:t> </a:t>
            </a:r>
            <a:endParaRPr lang="en-US" sz="2400" dirty="0"/>
          </a:p>
          <a:p>
            <a:r>
              <a:rPr lang="en-US" sz="2400" dirty="0"/>
              <a:t>1. Classical Measurement Scheme</a:t>
            </a:r>
          </a:p>
          <a:p>
            <a:pPr lvl="1"/>
            <a:r>
              <a:rPr lang="en-US" sz="2200" dirty="0"/>
              <a:t>Standard Quantum Limit </a:t>
            </a:r>
          </a:p>
          <a:p>
            <a:r>
              <a:rPr lang="en-US" sz="2400" dirty="0"/>
              <a:t>2. Squeezed Light for Meas.</a:t>
            </a:r>
          </a:p>
          <a:p>
            <a:r>
              <a:rPr lang="en-US" sz="2400" dirty="0"/>
              <a:t>3. N00N States </a:t>
            </a:r>
            <a:r>
              <a:rPr lang="en-US" altLang="ko-KR" sz="2400" dirty="0"/>
              <a:t>for Meas.</a:t>
            </a:r>
          </a:p>
          <a:p>
            <a:endParaRPr lang="en-US" sz="2400" dirty="0"/>
          </a:p>
        </p:txBody>
      </p:sp>
      <p:sp>
        <p:nvSpPr>
          <p:cNvPr id="7" name="날짜 개체 틀 3">
            <a:extLst>
              <a:ext uri="{FF2B5EF4-FFF2-40B4-BE49-F238E27FC236}">
                <a16:creationId xmlns:a16="http://schemas.microsoft.com/office/drawing/2014/main" id="{B1F70CA4-B424-48B0-A5C7-73E50EB8D83B}"/>
              </a:ext>
            </a:extLst>
          </p:cNvPr>
          <p:cNvSpPr>
            <a:spLocks noGrp="1"/>
          </p:cNvSpPr>
          <p:nvPr>
            <p:ph type="dt" sz="half" idx="10"/>
          </p:nvPr>
        </p:nvSpPr>
        <p:spPr>
          <a:xfrm>
            <a:off x="7810150" y="6446838"/>
            <a:ext cx="2993126" cy="365125"/>
          </a:xfrm>
        </p:spPr>
        <p:txBody>
          <a:bodyPr/>
          <a:lstStyle/>
          <a:p>
            <a:r>
              <a:rPr lang="en-US" altLang="ko-KR" b="0" i="0" dirty="0">
                <a:solidFill>
                  <a:schemeClr val="bg1"/>
                </a:solidFill>
                <a:effectLst/>
                <a:latin typeface="Arial" panose="020B0604020202020204" pitchFamily="34" charset="0"/>
              </a:rPr>
              <a:t>Your passion for (AMO-)physics: What are you curious about?</a:t>
            </a:r>
          </a:p>
          <a:p>
            <a:r>
              <a:rPr lang="en-US" altLang="ko-KR" dirty="0">
                <a:solidFill>
                  <a:schemeClr val="bg1"/>
                </a:solidFill>
              </a:rPr>
              <a:t>Junhee Lee </a:t>
            </a:r>
            <a:fld id="{0928AFF6-6AB7-414D-9F63-AFAC896DC2A1}" type="datetime1">
              <a:rPr lang="ko-KR" altLang="en-US" smtClean="0">
                <a:solidFill>
                  <a:schemeClr val="bg1"/>
                </a:solidFill>
              </a:rPr>
              <a:t>2021-06-15</a:t>
            </a:fld>
            <a:endParaRPr lang="en-US" dirty="0">
              <a:solidFill>
                <a:schemeClr val="bg1"/>
              </a:solidFill>
            </a:endParaRPr>
          </a:p>
        </p:txBody>
      </p:sp>
    </p:spTree>
    <p:extLst>
      <p:ext uri="{BB962C8B-B14F-4D97-AF65-F5344CB8AC3E}">
        <p14:creationId xmlns:p14="http://schemas.microsoft.com/office/powerpoint/2010/main" val="2451689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직사각형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제목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rtlCol="0" anchor="ctr">
            <a:normAutofit/>
          </a:bodyPr>
          <a:lstStyle/>
          <a:p>
            <a:r>
              <a:rPr lang="en-US" altLang="ko" sz="4800" i="1" dirty="0">
                <a:solidFill>
                  <a:schemeClr val="bg1"/>
                </a:solidFill>
                <a:latin typeface="Batang" panose="02030600000101010101" pitchFamily="18" charset="-127"/>
                <a:ea typeface="Batang" panose="02030600000101010101" pitchFamily="18" charset="-127"/>
              </a:rPr>
              <a:t>References </a:t>
            </a:r>
            <a:r>
              <a:rPr lang="en-US" altLang="ko" sz="2800" i="1" dirty="0">
                <a:solidFill>
                  <a:schemeClr val="bg1"/>
                </a:solidFill>
                <a:latin typeface="Batang" panose="02030600000101010101" pitchFamily="18" charset="-127"/>
                <a:ea typeface="Batang" panose="02030600000101010101" pitchFamily="18" charset="-127"/>
              </a:rPr>
              <a:t>(in year)</a:t>
            </a:r>
            <a:br>
              <a:rPr lang="en-US" altLang="ko" sz="2800" i="1" dirty="0">
                <a:solidFill>
                  <a:schemeClr val="bg1"/>
                </a:solidFill>
                <a:latin typeface="Batang" panose="02030600000101010101" pitchFamily="18" charset="-127"/>
                <a:ea typeface="Batang" panose="02030600000101010101" pitchFamily="18" charset="-127"/>
              </a:rPr>
            </a:br>
            <a:br>
              <a:rPr lang="en-US" altLang="ko" sz="2700" i="1" dirty="0">
                <a:solidFill>
                  <a:schemeClr val="bg1"/>
                </a:solidFill>
                <a:latin typeface="Batang" panose="02030600000101010101" pitchFamily="18" charset="-127"/>
                <a:ea typeface="Batang" panose="02030600000101010101" pitchFamily="18" charset="-127"/>
              </a:rPr>
            </a:br>
            <a:br>
              <a:rPr lang="en-US" altLang="ko" sz="1800" i="1" dirty="0">
                <a:solidFill>
                  <a:schemeClr val="bg1"/>
                </a:solidFill>
                <a:latin typeface="Batang" panose="02030600000101010101" pitchFamily="18" charset="-127"/>
                <a:ea typeface="Batang" panose="02030600000101010101" pitchFamily="18" charset="-127"/>
              </a:rPr>
            </a:br>
            <a:r>
              <a:rPr lang="en-US" altLang="ko" sz="1400" dirty="0">
                <a:solidFill>
                  <a:schemeClr val="bg1"/>
                </a:solidFill>
                <a:latin typeface="Batang" panose="02030600000101010101" pitchFamily="18" charset="-127"/>
                <a:ea typeface="Batang" panose="02030600000101010101" pitchFamily="18" charset="-127"/>
              </a:rPr>
              <a:t>1</a:t>
            </a:r>
            <a:r>
              <a:rPr lang="en-US" altLang="ko" sz="1400" dirty="0">
                <a:solidFill>
                  <a:schemeClr val="bg1"/>
                </a:solidFill>
                <a:latin typeface="+mj-lt"/>
              </a:rPr>
              <a:t>.</a:t>
            </a:r>
            <a:r>
              <a:rPr lang="en-US" altLang="ko-KR" sz="1400" dirty="0">
                <a:solidFill>
                  <a:schemeClr val="bg1"/>
                </a:solidFill>
                <a:latin typeface="+mj-lt"/>
              </a:rPr>
              <a:t> Vittorio Giovannetti. (2004) Quantum-Enhanced Measurements:</a:t>
            </a:r>
            <a:br>
              <a:rPr lang="en-US" altLang="ko-KR" sz="1400" dirty="0">
                <a:solidFill>
                  <a:schemeClr val="bg1"/>
                </a:solidFill>
                <a:latin typeface="+mj-lt"/>
              </a:rPr>
            </a:br>
            <a:r>
              <a:rPr lang="en-US" altLang="ko-KR" sz="1400" dirty="0">
                <a:solidFill>
                  <a:schemeClr val="bg1"/>
                </a:solidFill>
                <a:latin typeface="+mj-lt"/>
              </a:rPr>
              <a:t>Beating the Standard Quantum Limit</a:t>
            </a:r>
            <a:br>
              <a:rPr lang="en-US" altLang="ko-KR" sz="1400" dirty="0">
                <a:solidFill>
                  <a:schemeClr val="bg1"/>
                </a:solidFill>
                <a:latin typeface="+mj-lt"/>
              </a:rPr>
            </a:br>
            <a:br>
              <a:rPr lang="ko-KR" altLang="en-US" sz="1400" dirty="0">
                <a:solidFill>
                  <a:schemeClr val="bg1"/>
                </a:solidFill>
                <a:latin typeface="+mj-lt"/>
              </a:rPr>
            </a:br>
            <a:r>
              <a:rPr lang="en-US" altLang="ko-KR" sz="1400" dirty="0">
                <a:solidFill>
                  <a:schemeClr val="bg1"/>
                </a:solidFill>
                <a:latin typeface="+mj-lt"/>
              </a:rPr>
              <a:t>2. Jonathan P. Dowling. (2008) Quantum Optical Metrology — The Lowdown on High-N00N States</a:t>
            </a:r>
            <a:br>
              <a:rPr lang="en-US" altLang="ko-KR" sz="1400" dirty="0">
                <a:solidFill>
                  <a:schemeClr val="bg1"/>
                </a:solidFill>
                <a:latin typeface="+mj-lt"/>
              </a:rPr>
            </a:br>
            <a:br>
              <a:rPr lang="en-US" altLang="ko-KR" sz="1400" dirty="0">
                <a:solidFill>
                  <a:schemeClr val="bg1"/>
                </a:solidFill>
                <a:latin typeface="+mj-lt"/>
              </a:rPr>
            </a:br>
            <a:r>
              <a:rPr lang="en-US" altLang="ko-KR" sz="1400" dirty="0">
                <a:solidFill>
                  <a:schemeClr val="bg1"/>
                </a:solidFill>
                <a:latin typeface="+mj-lt"/>
              </a:rPr>
              <a:t>3. </a:t>
            </a:r>
            <a:r>
              <a:rPr lang="en-US" altLang="ko-KR" sz="1400" dirty="0" err="1">
                <a:solidFill>
                  <a:schemeClr val="bg1"/>
                </a:solidFill>
                <a:latin typeface="+mj-lt"/>
              </a:rPr>
              <a:t>A.Crespi</a:t>
            </a:r>
            <a:r>
              <a:rPr lang="en-US" altLang="ko-KR" sz="1400" dirty="0">
                <a:solidFill>
                  <a:schemeClr val="bg1"/>
                </a:solidFill>
                <a:latin typeface="+mj-lt"/>
              </a:rPr>
              <a:t> (2012) Measuring protein concentration with entangled photons</a:t>
            </a:r>
            <a:br>
              <a:rPr lang="en-US" altLang="ko-KR" sz="1400" dirty="0">
                <a:solidFill>
                  <a:schemeClr val="bg1"/>
                </a:solidFill>
                <a:latin typeface="+mj-lt"/>
              </a:rPr>
            </a:br>
            <a:br>
              <a:rPr lang="en-US" altLang="ko-KR" sz="1400" dirty="0">
                <a:solidFill>
                  <a:schemeClr val="bg1"/>
                </a:solidFill>
                <a:latin typeface="+mj-lt"/>
              </a:rPr>
            </a:br>
            <a:r>
              <a:rPr lang="en-US" altLang="ko-KR" sz="1400" dirty="0">
                <a:solidFill>
                  <a:schemeClr val="bg1"/>
                </a:solidFill>
                <a:latin typeface="+mj-lt"/>
              </a:rPr>
              <a:t>4. Michael A. Taylor (2016) Quantum metrology and its application in biology</a:t>
            </a:r>
            <a:br>
              <a:rPr lang="en-US" altLang="ko-KR" sz="1400" dirty="0">
                <a:solidFill>
                  <a:schemeClr val="bg1"/>
                </a:solidFill>
                <a:latin typeface="+mj-lt"/>
              </a:rPr>
            </a:br>
            <a:br>
              <a:rPr lang="en-US" altLang="ko-KR" sz="1400" dirty="0">
                <a:solidFill>
                  <a:schemeClr val="bg1"/>
                </a:solidFill>
                <a:latin typeface="+mj-lt"/>
              </a:rPr>
            </a:br>
            <a:r>
              <a:rPr lang="en-US" altLang="ko-KR" sz="1400" dirty="0">
                <a:solidFill>
                  <a:schemeClr val="bg1"/>
                </a:solidFill>
                <a:latin typeface="+mj-lt"/>
              </a:rPr>
              <a:t>5. </a:t>
            </a:r>
            <a:r>
              <a:rPr lang="en-US" altLang="ko-KR" sz="1400" dirty="0" err="1">
                <a:solidFill>
                  <a:schemeClr val="bg1"/>
                </a:solidFill>
                <a:latin typeface="+mj-lt"/>
              </a:rPr>
              <a:t>L.Barsotti</a:t>
            </a:r>
            <a:r>
              <a:rPr lang="en-US" altLang="ko-KR" sz="1400" dirty="0">
                <a:solidFill>
                  <a:schemeClr val="bg1"/>
                </a:solidFill>
                <a:latin typeface="+mj-lt"/>
              </a:rPr>
              <a:t> (2017) Quantum noise reduction in the LIGO gravitational wave interferometer with squeezed states of light </a:t>
            </a:r>
            <a:br>
              <a:rPr lang="en-US" altLang="ko-KR" sz="1400" dirty="0">
                <a:solidFill>
                  <a:schemeClr val="bg1"/>
                </a:solidFill>
                <a:latin typeface="+mj-lt"/>
              </a:rPr>
            </a:br>
            <a:br>
              <a:rPr lang="en-US" altLang="ko-KR" sz="1400" dirty="0">
                <a:solidFill>
                  <a:schemeClr val="bg1"/>
                </a:solidFill>
                <a:latin typeface="+mj-lt"/>
              </a:rPr>
            </a:br>
            <a:r>
              <a:rPr lang="en-US" altLang="ko-KR" sz="1400" dirty="0">
                <a:solidFill>
                  <a:schemeClr val="bg1"/>
                </a:solidFill>
                <a:latin typeface="+mj-lt"/>
              </a:rPr>
              <a:t>6. Roman Schnabel. (2017) Squeezed states of light and their applications in laser interferometers</a:t>
            </a:r>
            <a:br>
              <a:rPr lang="en-US" altLang="ko-KR" sz="1400" dirty="0">
                <a:solidFill>
                  <a:schemeClr val="bg1"/>
                </a:solidFill>
                <a:latin typeface="+mj-lt"/>
              </a:rPr>
            </a:br>
            <a:endParaRPr lang="ko" altLang="en-US" sz="1400" dirty="0">
              <a:solidFill>
                <a:schemeClr val="bg1"/>
              </a:solidFill>
              <a:latin typeface="+mj-lt"/>
            </a:endParaRPr>
          </a:p>
        </p:txBody>
      </p:sp>
      <p:sp>
        <p:nvSpPr>
          <p:cNvPr id="49" name="직사각형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날짜 개체 틀 3">
            <a:extLst>
              <a:ext uri="{FF2B5EF4-FFF2-40B4-BE49-F238E27FC236}">
                <a16:creationId xmlns:a16="http://schemas.microsoft.com/office/drawing/2014/main" id="{76B7BC5C-63FB-4AE7-8EC3-1A69419B32B4}"/>
              </a:ext>
            </a:extLst>
          </p:cNvPr>
          <p:cNvSpPr>
            <a:spLocks noGrp="1"/>
          </p:cNvSpPr>
          <p:nvPr>
            <p:ph type="dt" sz="half" idx="10"/>
          </p:nvPr>
        </p:nvSpPr>
        <p:spPr>
          <a:xfrm>
            <a:off x="7810150" y="6446838"/>
            <a:ext cx="2993126" cy="365125"/>
          </a:xfrm>
        </p:spPr>
        <p:txBody>
          <a:bodyPr/>
          <a:lstStyle/>
          <a:p>
            <a:r>
              <a:rPr lang="en-US" altLang="ko-KR" b="0" i="0" dirty="0">
                <a:solidFill>
                  <a:schemeClr val="bg1"/>
                </a:solidFill>
                <a:effectLst/>
                <a:latin typeface="Arial" panose="020B0604020202020204" pitchFamily="34" charset="0"/>
              </a:rPr>
              <a:t>Your passion for (AMO-)physics: What are you curious about?</a:t>
            </a:r>
          </a:p>
          <a:p>
            <a:r>
              <a:rPr lang="en-US" altLang="ko-KR" dirty="0">
                <a:solidFill>
                  <a:schemeClr val="bg1"/>
                </a:solidFill>
              </a:rPr>
              <a:t>Junhee Lee </a:t>
            </a:r>
            <a:fld id="{0928AFF6-6AB7-414D-9F63-AFAC896DC2A1}" type="datetime1">
              <a:rPr lang="ko-KR" altLang="en-US" smtClean="0">
                <a:solidFill>
                  <a:schemeClr val="bg1"/>
                </a:solidFill>
              </a:rPr>
              <a:t>2021-06-15</a:t>
            </a:fld>
            <a:endParaRPr lang="en-US" dirty="0">
              <a:solidFill>
                <a:schemeClr val="bg1"/>
              </a:solidFill>
            </a:endParaRPr>
          </a:p>
        </p:txBody>
      </p:sp>
    </p:spTree>
    <p:extLst>
      <p:ext uri="{BB962C8B-B14F-4D97-AF65-F5344CB8AC3E}">
        <p14:creationId xmlns:p14="http://schemas.microsoft.com/office/powerpoint/2010/main" val="191714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172FA18-7038-42DF-A6E1-AE546C9AE8B4}"/>
              </a:ext>
            </a:extLst>
          </p:cNvPr>
          <p:cNvSpPr>
            <a:spLocks noGrp="1"/>
          </p:cNvSpPr>
          <p:nvPr>
            <p:ph type="title"/>
          </p:nvPr>
        </p:nvSpPr>
        <p:spPr/>
        <p:txBody>
          <a:bodyPr/>
          <a:lstStyle/>
          <a:p>
            <a:r>
              <a:rPr lang="en-US" altLang="ko-KR" dirty="0"/>
              <a:t>A.1 Error propagation</a:t>
            </a:r>
            <a:endParaRPr lang="ko-KR" altLang="en-US" dirty="0"/>
          </a:p>
        </p:txBody>
      </p:sp>
      <mc:AlternateContent xmlns:mc="http://schemas.openxmlformats.org/markup-compatibility/2006" xmlns:a14="http://schemas.microsoft.com/office/drawing/2010/main">
        <mc:Choice Requires="a14">
          <p:sp>
            <p:nvSpPr>
              <p:cNvPr id="13" name="내용 개체 틀 12">
                <a:extLst>
                  <a:ext uri="{FF2B5EF4-FFF2-40B4-BE49-F238E27FC236}">
                    <a16:creationId xmlns:a16="http://schemas.microsoft.com/office/drawing/2014/main" id="{6A56F60C-D271-42B8-946B-BB83EEF411D9}"/>
                  </a:ext>
                </a:extLst>
              </p:cNvPr>
              <p:cNvSpPr>
                <a:spLocks noGrp="1"/>
              </p:cNvSpPr>
              <p:nvPr>
                <p:ph idx="1"/>
              </p:nvPr>
            </p:nvSpPr>
            <p:spPr>
              <a:xfrm>
                <a:off x="1192128" y="2078424"/>
                <a:ext cx="5420427" cy="520398"/>
              </a:xfrm>
            </p:spPr>
            <p:txBody>
              <a:bodyPr>
                <a:normAutofit/>
              </a:bodyPr>
              <a:lstStyle/>
              <a:p>
                <a:r>
                  <a:rPr lang="en-US" altLang="ko-KR" dirty="0"/>
                  <a:t>Measured data </a:t>
                </a:r>
                <a14:m>
                  <m:oMath xmlns:m="http://schemas.openxmlformats.org/officeDocument/2006/math">
                    <m:r>
                      <a:rPr lang="en-US" altLang="ko-KR" i="1" smtClean="0">
                        <a:latin typeface="Cambria Math" panose="02040503050406030204" pitchFamily="18" charset="0"/>
                        <a:ea typeface="Cambria Math" panose="02040503050406030204" pitchFamily="18" charset="0"/>
                      </a:rPr>
                      <m:t>≠</m:t>
                    </m:r>
                  </m:oMath>
                </a14:m>
                <a:r>
                  <a:rPr lang="en-US" altLang="ko-KR" dirty="0"/>
                  <a:t>(directly) Desired Parameter(</a:t>
                </a:r>
                <a14:m>
                  <m:oMath xmlns:m="http://schemas.openxmlformats.org/officeDocument/2006/math">
                    <m:r>
                      <a:rPr lang="ko-KR" altLang="en-US" i="1" smtClean="0">
                        <a:latin typeface="Cambria Math" panose="02040503050406030204" pitchFamily="18" charset="0"/>
                      </a:rPr>
                      <m:t>𝜑</m:t>
                    </m:r>
                    <m:r>
                      <a:rPr lang="en-US" altLang="ko-KR" b="0" i="1" smtClean="0">
                        <a:latin typeface="Cambria Math" panose="02040503050406030204" pitchFamily="18" charset="0"/>
                      </a:rPr>
                      <m:t>)</m:t>
                    </m:r>
                  </m:oMath>
                </a14:m>
                <a:endParaRPr lang="en-US" altLang="ko-KR" dirty="0"/>
              </a:p>
              <a:p>
                <a:endParaRPr lang="ko-KR" altLang="en-US" dirty="0"/>
              </a:p>
            </p:txBody>
          </p:sp>
        </mc:Choice>
        <mc:Fallback xmlns="">
          <p:sp>
            <p:nvSpPr>
              <p:cNvPr id="13" name="내용 개체 틀 12">
                <a:extLst>
                  <a:ext uri="{FF2B5EF4-FFF2-40B4-BE49-F238E27FC236}">
                    <a16:creationId xmlns:a16="http://schemas.microsoft.com/office/drawing/2014/main" id="{6A56F60C-D271-42B8-946B-BB83EEF411D9}"/>
                  </a:ext>
                </a:extLst>
              </p:cNvPr>
              <p:cNvSpPr>
                <a:spLocks noGrp="1" noRot="1" noChangeAspect="1" noMove="1" noResize="1" noEditPoints="1" noAdjustHandles="1" noChangeArrowheads="1" noChangeShapeType="1" noTextEdit="1"/>
              </p:cNvSpPr>
              <p:nvPr>
                <p:ph idx="1"/>
              </p:nvPr>
            </p:nvSpPr>
            <p:spPr>
              <a:xfrm>
                <a:off x="1192128" y="2078424"/>
                <a:ext cx="5420427" cy="520398"/>
              </a:xfrm>
              <a:blipFill>
                <a:blip r:embed="rId2"/>
                <a:stretch>
                  <a:fillRect l="-1125" t="-5882" r="-1575"/>
                </a:stretch>
              </a:blipFill>
            </p:spPr>
            <p:txBody>
              <a:bodyPr/>
              <a:lstStyle/>
              <a:p>
                <a:r>
                  <a:rPr lang="ko-KR" altLang="en-US">
                    <a:noFill/>
                  </a:rPr>
                  <a:t> </a:t>
                </a:r>
              </a:p>
            </p:txBody>
          </p:sp>
        </mc:Fallback>
      </mc:AlternateContent>
      <p:sp>
        <p:nvSpPr>
          <p:cNvPr id="5" name="사각형: 둥근 모서리 4">
            <a:extLst>
              <a:ext uri="{FF2B5EF4-FFF2-40B4-BE49-F238E27FC236}">
                <a16:creationId xmlns:a16="http://schemas.microsoft.com/office/drawing/2014/main" id="{4C8D88F0-4E00-43D4-9AD5-1C3B2783D1DA}"/>
              </a:ext>
            </a:extLst>
          </p:cNvPr>
          <p:cNvSpPr/>
          <p:nvPr/>
        </p:nvSpPr>
        <p:spPr>
          <a:xfrm>
            <a:off x="1192130" y="2862626"/>
            <a:ext cx="1281564" cy="638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ko-KR" sz="2000" dirty="0">
                <a:ea typeface="맑은 고딕"/>
              </a:rPr>
              <a:t>Data</a:t>
            </a:r>
            <a:endParaRPr lang="en-US" altLang="ko-KR" sz="1600" dirty="0">
              <a:ea typeface="맑은 고딕"/>
            </a:endParaRPr>
          </a:p>
        </p:txBody>
      </p:sp>
      <mc:AlternateContent xmlns:mc="http://schemas.openxmlformats.org/markup-compatibility/2006" xmlns:a14="http://schemas.microsoft.com/office/drawing/2010/main">
        <mc:Choice Requires="a14">
          <p:sp>
            <p:nvSpPr>
              <p:cNvPr id="6" name="사각형: 둥근 모서리 5">
                <a:extLst>
                  <a:ext uri="{FF2B5EF4-FFF2-40B4-BE49-F238E27FC236}">
                    <a16:creationId xmlns:a16="http://schemas.microsoft.com/office/drawing/2014/main" id="{DCFAA744-24C3-467C-A29E-B15D833B1B67}"/>
                  </a:ext>
                </a:extLst>
              </p:cNvPr>
              <p:cNvSpPr/>
              <p:nvPr/>
            </p:nvSpPr>
            <p:spPr>
              <a:xfrm>
                <a:off x="4087730" y="2862626"/>
                <a:ext cx="1281564" cy="638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14:m>
                  <m:oMathPara xmlns:m="http://schemas.openxmlformats.org/officeDocument/2006/math">
                    <m:oMathParaPr>
                      <m:jc m:val="centerGroup"/>
                    </m:oMathParaPr>
                    <m:oMath xmlns:m="http://schemas.openxmlformats.org/officeDocument/2006/math">
                      <m:r>
                        <a:rPr lang="ko-KR" altLang="en-US" sz="2400" i="1" smtClean="0">
                          <a:latin typeface="Cambria Math" panose="02040503050406030204" pitchFamily="18" charset="0"/>
                        </a:rPr>
                        <m:t>𝜑</m:t>
                      </m:r>
                    </m:oMath>
                  </m:oMathPara>
                </a14:m>
                <a:endParaRPr lang="en-US" altLang="ko-KR" sz="2400" dirty="0">
                  <a:ea typeface="맑은 고딕"/>
                </a:endParaRPr>
              </a:p>
            </p:txBody>
          </p:sp>
        </mc:Choice>
        <mc:Fallback xmlns="">
          <p:sp>
            <p:nvSpPr>
              <p:cNvPr id="6" name="사각형: 둥근 모서리 5">
                <a:extLst>
                  <a:ext uri="{FF2B5EF4-FFF2-40B4-BE49-F238E27FC236}">
                    <a16:creationId xmlns:a16="http://schemas.microsoft.com/office/drawing/2014/main" id="{DCFAA744-24C3-467C-A29E-B15D833B1B67}"/>
                  </a:ext>
                </a:extLst>
              </p:cNvPr>
              <p:cNvSpPr>
                <a:spLocks noRot="1" noChangeAspect="1" noMove="1" noResize="1" noEditPoints="1" noAdjustHandles="1" noChangeArrowheads="1" noChangeShapeType="1" noTextEdit="1"/>
              </p:cNvSpPr>
              <p:nvPr/>
            </p:nvSpPr>
            <p:spPr>
              <a:xfrm>
                <a:off x="4087730" y="2862626"/>
                <a:ext cx="1281564" cy="638175"/>
              </a:xfrm>
              <a:prstGeom prst="roundRect">
                <a:avLst/>
              </a:prstGeom>
              <a:blipFill>
                <a:blip r:embed="rId3"/>
                <a:stretch>
                  <a:fillRect/>
                </a:stretch>
              </a:blipFill>
            </p:spPr>
            <p:txBody>
              <a:bodyPr/>
              <a:lstStyle/>
              <a:p>
                <a:r>
                  <a:rPr lang="ko-KR" altLang="en-US">
                    <a:noFill/>
                  </a:rPr>
                  <a:t> </a:t>
                </a:r>
              </a:p>
            </p:txBody>
          </p:sp>
        </mc:Fallback>
      </mc:AlternateContent>
      <p:sp>
        <p:nvSpPr>
          <p:cNvPr id="3" name="화살표: 위로 구부러짐 2">
            <a:extLst>
              <a:ext uri="{FF2B5EF4-FFF2-40B4-BE49-F238E27FC236}">
                <a16:creationId xmlns:a16="http://schemas.microsoft.com/office/drawing/2014/main" id="{9B429C42-39B6-4C70-8D84-0E6FA8745CD9}"/>
              </a:ext>
            </a:extLst>
          </p:cNvPr>
          <p:cNvSpPr/>
          <p:nvPr/>
        </p:nvSpPr>
        <p:spPr>
          <a:xfrm>
            <a:off x="1691041" y="3517579"/>
            <a:ext cx="3179342" cy="93644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09C78D3-C73A-4B3B-9EE2-E0F1A43CD4B3}"/>
                  </a:ext>
                </a:extLst>
              </p:cNvPr>
              <p:cNvSpPr txBox="1"/>
              <p:nvPr/>
            </p:nvSpPr>
            <p:spPr>
              <a:xfrm>
                <a:off x="2363002" y="4531713"/>
                <a:ext cx="1835419"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ko-KR" altLang="en-US" i="1" smtClean="0">
                          <a:latin typeface="Cambria Math" panose="02040503050406030204" pitchFamily="18" charset="0"/>
                        </a:rPr>
                        <m:t>∀</m:t>
                      </m:r>
                      <m:r>
                        <a:rPr lang="en-US" altLang="ko-KR" b="0" i="1" smtClean="0">
                          <a:latin typeface="Cambria Math" panose="02040503050406030204" pitchFamily="18" charset="0"/>
                        </a:rPr>
                        <m:t> </m:t>
                      </m:r>
                      <m:r>
                        <a:rPr lang="en-US" altLang="ko-KR" b="0" i="1" smtClean="0">
                          <a:latin typeface="Cambria Math" panose="02040503050406030204" pitchFamily="18" charset="0"/>
                        </a:rPr>
                        <m:t>𝑓𝑢𝑛𝑐𝑡𝑖𝑜𝑛</m:t>
                      </m:r>
                      <m:r>
                        <a:rPr lang="en-US" altLang="ko-KR" b="0" i="1" smtClean="0">
                          <a:latin typeface="Cambria Math" panose="02040503050406030204" pitchFamily="18" charset="0"/>
                        </a:rPr>
                        <m:t> </m:t>
                      </m:r>
                      <m:r>
                        <a:rPr lang="en-US" altLang="ko-KR" b="0" i="1" smtClean="0">
                          <a:latin typeface="Cambria Math" panose="02040503050406030204" pitchFamily="18" charset="0"/>
                        </a:rPr>
                        <m:t>𝑠</m:t>
                      </m:r>
                      <m:r>
                        <a:rPr lang="en-US" altLang="ko-KR" b="0" i="1" smtClean="0">
                          <a:latin typeface="Cambria Math" panose="02040503050406030204" pitchFamily="18" charset="0"/>
                        </a:rPr>
                        <m:t>.</m:t>
                      </m:r>
                      <m:r>
                        <a:rPr lang="en-US" altLang="ko-KR" b="0" i="1" smtClean="0">
                          <a:latin typeface="Cambria Math" panose="02040503050406030204" pitchFamily="18" charset="0"/>
                        </a:rPr>
                        <m:t>𝑡</m:t>
                      </m:r>
                      <m:r>
                        <a:rPr lang="en-US" altLang="ko-KR" b="0" i="1" smtClean="0">
                          <a:latin typeface="Cambria Math" panose="02040503050406030204" pitchFamily="18" charset="0"/>
                        </a:rPr>
                        <m:t> </m:t>
                      </m:r>
                    </m:oMath>
                  </m:oMathPara>
                </a14:m>
                <a:br>
                  <a:rPr lang="en-US" altLang="ko-KR" b="0" i="1" dirty="0">
                    <a:latin typeface="Cambria Math" panose="02040503050406030204" pitchFamily="18" charset="0"/>
                  </a:rPr>
                </a:br>
                <a:r>
                  <a:rPr lang="en-US" altLang="ko-KR" b="0" i="1" dirty="0">
                    <a:latin typeface="Cambria Math" panose="02040503050406030204" pitchFamily="18" charset="0"/>
                  </a:rPr>
                  <a:t>     </a:t>
                </a:r>
                <a14:m>
                  <m:oMath xmlns:m="http://schemas.openxmlformats.org/officeDocument/2006/math">
                    <m:r>
                      <a:rPr lang="en-US" altLang="ko-KR" b="0" i="1" smtClean="0">
                        <a:latin typeface="Cambria Math" panose="02040503050406030204" pitchFamily="18" charset="0"/>
                      </a:rPr>
                      <m:t>𝑓</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𝑑𝑎𝑡𝑎</m:t>
                        </m:r>
                      </m:e>
                    </m:d>
                    <m:r>
                      <a:rPr lang="en-US" altLang="ko-KR" b="0" i="1" smtClean="0">
                        <a:latin typeface="Cambria Math" panose="02040503050406030204" pitchFamily="18" charset="0"/>
                      </a:rPr>
                      <m:t>=</m:t>
                    </m:r>
                  </m:oMath>
                </a14:m>
                <a:r>
                  <a:rPr lang="ko-KR" altLang="en-US" dirty="0"/>
                  <a:t> </a:t>
                </a:r>
                <a14:m>
                  <m:oMath xmlns:m="http://schemas.openxmlformats.org/officeDocument/2006/math">
                    <m:r>
                      <a:rPr lang="ko-KR" altLang="en-US" i="1">
                        <a:latin typeface="Cambria Math" panose="02040503050406030204" pitchFamily="18" charset="0"/>
                      </a:rPr>
                      <m:t>𝜑</m:t>
                    </m:r>
                  </m:oMath>
                </a14:m>
                <a:endParaRPr lang="ko-KR" altLang="en-US" dirty="0"/>
              </a:p>
            </p:txBody>
          </p:sp>
        </mc:Choice>
        <mc:Fallback xmlns="">
          <p:sp>
            <p:nvSpPr>
              <p:cNvPr id="7" name="TextBox 6">
                <a:extLst>
                  <a:ext uri="{FF2B5EF4-FFF2-40B4-BE49-F238E27FC236}">
                    <a16:creationId xmlns:a16="http://schemas.microsoft.com/office/drawing/2014/main" id="{109C78D3-C73A-4B3B-9EE2-E0F1A43CD4B3}"/>
                  </a:ext>
                </a:extLst>
              </p:cNvPr>
              <p:cNvSpPr txBox="1">
                <a:spLocks noRot="1" noChangeAspect="1" noMove="1" noResize="1" noEditPoints="1" noAdjustHandles="1" noChangeArrowheads="1" noChangeShapeType="1" noTextEdit="1"/>
              </p:cNvSpPr>
              <p:nvPr/>
            </p:nvSpPr>
            <p:spPr>
              <a:xfrm>
                <a:off x="2363002" y="4531713"/>
                <a:ext cx="1835419" cy="646331"/>
              </a:xfrm>
              <a:prstGeom prst="rect">
                <a:avLst/>
              </a:prstGeom>
              <a:blipFill>
                <a:blip r:embed="rId4"/>
                <a:stretch>
                  <a:fillRect b="-849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9755397-C767-4A79-AC49-07936E1DBF73}"/>
                  </a:ext>
                </a:extLst>
              </p:cNvPr>
              <p:cNvSpPr txBox="1"/>
              <p:nvPr/>
            </p:nvSpPr>
            <p:spPr>
              <a:xfrm>
                <a:off x="6237171" y="2862626"/>
                <a:ext cx="6035040" cy="2240742"/>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t>Data = Signal + Noise</a:t>
                </a:r>
              </a:p>
              <a:p>
                <a:endParaRPr lang="en-US" altLang="ko-KR" dirty="0"/>
              </a:p>
              <a:p>
                <a:pPr marL="285750" indent="-285750">
                  <a:buFont typeface="Arial" panose="020B0604020202020204" pitchFamily="34" charset="0"/>
                  <a:buChar char="•"/>
                </a:pPr>
                <a:r>
                  <a:rPr lang="en-US" altLang="ko-KR" dirty="0"/>
                  <a:t>Function f does honestly transform (S+N) to </a:t>
                </a:r>
                <a14:m>
                  <m:oMath xmlns:m="http://schemas.openxmlformats.org/officeDocument/2006/math">
                    <m:r>
                      <a:rPr lang="ko-KR" altLang="en-US" i="1" smtClean="0">
                        <a:latin typeface="Cambria Math" panose="02040503050406030204" pitchFamily="18" charset="0"/>
                      </a:rPr>
                      <m:t>𝜑</m:t>
                    </m:r>
                    <m:r>
                      <a:rPr lang="en-US" altLang="ko-KR" b="0" i="1" smtClean="0">
                        <a:latin typeface="Cambria Math" panose="02040503050406030204" pitchFamily="18" charset="0"/>
                      </a:rPr>
                      <m:t>−</m:t>
                    </m:r>
                    <m:r>
                      <a:rPr lang="en-US" altLang="ko-KR" b="0" i="1" smtClean="0">
                        <a:latin typeface="Cambria Math" panose="02040503050406030204" pitchFamily="18" charset="0"/>
                      </a:rPr>
                      <m:t>𝑠𝑝𝑎𝑐𝑒</m:t>
                    </m:r>
                  </m:oMath>
                </a14:m>
                <a:endParaRPr lang="en-US" altLang="ko-KR" dirty="0"/>
              </a:p>
              <a:p>
                <a:endParaRPr lang="en-US" altLang="ko-KR" dirty="0"/>
              </a:p>
              <a:p>
                <a:pPr marL="285750" indent="-285750">
                  <a:buFont typeface="Arial" panose="020B0604020202020204" pitchFamily="34" charset="0"/>
                  <a:buChar char="•"/>
                </a:pPr>
                <a:r>
                  <a:rPr lang="en-US" altLang="ko-KR" dirty="0"/>
                  <a:t>Relation of noise in data and noise in </a:t>
                </a:r>
                <a14:m>
                  <m:oMath xmlns:m="http://schemas.openxmlformats.org/officeDocument/2006/math">
                    <m:r>
                      <a:rPr lang="ko-KR" altLang="en-US" i="1" smtClean="0">
                        <a:latin typeface="Cambria Math" panose="02040503050406030204" pitchFamily="18" charset="0"/>
                      </a:rPr>
                      <m:t>𝜑</m:t>
                    </m:r>
                  </m:oMath>
                </a14:m>
                <a:r>
                  <a:rPr lang="en-US" altLang="ko-KR" dirty="0"/>
                  <a:t> </a:t>
                </a:r>
              </a:p>
              <a:p>
                <a:pPr marL="285750" indent="-285750">
                  <a:buFont typeface="Arial" panose="020B0604020202020204" pitchFamily="34" charset="0"/>
                  <a:buChar char="•"/>
                </a:pPr>
                <a:endParaRPr lang="en-US" altLang="ko-KR" dirty="0"/>
              </a:p>
              <a:p>
                <a:pPr marL="285750" indent="-285750">
                  <a:buFont typeface="Arial" panose="020B0604020202020204" pitchFamily="34" charset="0"/>
                  <a:buChar char="•"/>
                </a:pPr>
                <a14:m>
                  <m:oMath xmlns:m="http://schemas.openxmlformats.org/officeDocument/2006/math">
                    <m:r>
                      <a:rPr lang="en-US" altLang="ko-KR" b="0" i="0" smtClean="0">
                        <a:latin typeface="Cambria Math" panose="02040503050406030204" pitchFamily="18" charset="0"/>
                      </a:rPr>
                      <m:t> </m:t>
                    </m:r>
                    <m:r>
                      <a:rPr lang="ko-KR" altLang="en-US" i="1">
                        <a:latin typeface="Cambria Math" panose="02040503050406030204" pitchFamily="18" charset="0"/>
                      </a:rPr>
                      <m:t>𝜑</m:t>
                    </m:r>
                    <m:r>
                      <a:rPr lang="en-US" altLang="ko-KR" b="0" i="0" smtClean="0">
                        <a:latin typeface="Cambria Math" panose="02040503050406030204" pitchFamily="18" charset="0"/>
                      </a:rPr>
                      <m:t> =</m:t>
                    </m:r>
                    <m:sSub>
                      <m:sSubPr>
                        <m:ctrlPr>
                          <a:rPr lang="en-US" altLang="ko-KR" i="1" smtClean="0">
                            <a:latin typeface="Cambria Math" panose="02040503050406030204" pitchFamily="18" charset="0"/>
                          </a:rPr>
                        </m:ctrlPr>
                      </m:sSubPr>
                      <m:e>
                        <m:r>
                          <a:rPr lang="ko-KR" altLang="en-US" i="1" smtClean="0">
                            <a:latin typeface="Cambria Math" panose="02040503050406030204" pitchFamily="18" charset="0"/>
                          </a:rPr>
                          <m:t>𝜑</m:t>
                        </m:r>
                      </m:e>
                      <m:sub>
                        <m:r>
                          <a:rPr lang="en-US" altLang="ko-KR" b="0" i="1" smtClean="0">
                            <a:latin typeface="Cambria Math" panose="02040503050406030204" pitchFamily="18" charset="0"/>
                          </a:rPr>
                          <m:t>0</m:t>
                        </m:r>
                      </m:sub>
                    </m:sSub>
                    <m:r>
                      <a:rPr lang="en-US" altLang="ko-KR" b="0" i="1" smtClean="0">
                        <a:latin typeface="Cambria Math" panose="02040503050406030204" pitchFamily="18" charset="0"/>
                      </a:rPr>
                      <m:t>+</m:t>
                    </m:r>
                    <m:f>
                      <m:fPr>
                        <m:ctrlPr>
                          <a:rPr lang="en-US" altLang="ko-KR" b="0" i="1" smtClean="0">
                            <a:latin typeface="Cambria Math" panose="02040503050406030204" pitchFamily="18" charset="0"/>
                          </a:rPr>
                        </m:ctrlPr>
                      </m:fPr>
                      <m:num>
                        <m:r>
                          <a:rPr lang="en-US" altLang="ko-KR" b="0" i="1" smtClean="0">
                            <a:latin typeface="Cambria Math" panose="02040503050406030204" pitchFamily="18" charset="0"/>
                          </a:rPr>
                          <m:t>𝜕</m:t>
                        </m:r>
                        <m:r>
                          <a:rPr lang="ko-KR" altLang="en-US" b="0" i="1" smtClean="0">
                            <a:latin typeface="Cambria Math" panose="02040503050406030204" pitchFamily="18" charset="0"/>
                          </a:rPr>
                          <m:t>𝜑</m:t>
                        </m:r>
                      </m:num>
                      <m:den>
                        <m:r>
                          <a:rPr lang="en-US" altLang="ko-KR" b="0" i="1" smtClean="0">
                            <a:latin typeface="Cambria Math" panose="02040503050406030204" pitchFamily="18" charset="0"/>
                          </a:rPr>
                          <m:t>𝜕</m:t>
                        </m:r>
                        <m:r>
                          <a:rPr lang="en-US" altLang="ko-KR" b="0" i="1" smtClean="0">
                            <a:latin typeface="Cambria Math" panose="02040503050406030204" pitchFamily="18" charset="0"/>
                          </a:rPr>
                          <m:t>𝑎</m:t>
                        </m:r>
                      </m:den>
                    </m:f>
                    <m:r>
                      <a:rPr lang="en-US" altLang="ko-KR" b="0" i="1" smtClean="0">
                        <a:latin typeface="Cambria Math" panose="02040503050406030204" pitchFamily="18" charset="0"/>
                      </a:rPr>
                      <m:t>𝑑𝑎</m:t>
                    </m:r>
                    <m:r>
                      <a:rPr lang="en-US" altLang="ko-KR" b="0" i="1" smtClean="0">
                        <a:latin typeface="Cambria Math" panose="02040503050406030204" pitchFamily="18" charset="0"/>
                      </a:rPr>
                      <m:t> → </m:t>
                    </m:r>
                    <m:sSubSup>
                      <m:sSubSupPr>
                        <m:ctrlPr>
                          <a:rPr lang="en-US" altLang="ko-KR" b="0" i="1" smtClean="0">
                            <a:latin typeface="Cambria Math" panose="02040503050406030204" pitchFamily="18" charset="0"/>
                          </a:rPr>
                        </m:ctrlPr>
                      </m:sSubSupPr>
                      <m:e>
                        <m:r>
                          <a:rPr lang="ko-KR" altLang="en-US" b="0" i="1" smtClean="0">
                            <a:latin typeface="Cambria Math" panose="02040503050406030204" pitchFamily="18" charset="0"/>
                          </a:rPr>
                          <m:t>𝜎</m:t>
                        </m:r>
                      </m:e>
                      <m:sub>
                        <m:r>
                          <a:rPr lang="ko-KR" altLang="en-US" i="1">
                            <a:latin typeface="Cambria Math" panose="02040503050406030204" pitchFamily="18" charset="0"/>
                          </a:rPr>
                          <m:t>𝜑</m:t>
                        </m:r>
                      </m:sub>
                      <m:sup>
                        <m:r>
                          <a:rPr lang="en-US" altLang="ko-KR" b="0" i="1" smtClean="0">
                            <a:latin typeface="Cambria Math" panose="02040503050406030204" pitchFamily="18" charset="0"/>
                          </a:rPr>
                          <m:t>2</m:t>
                        </m:r>
                      </m:sup>
                    </m:sSubSup>
                    <m:r>
                      <a:rPr lang="en-US" altLang="ko-KR" b="0" i="1" smtClean="0">
                        <a:latin typeface="Cambria Math" panose="02040503050406030204" pitchFamily="18" charset="0"/>
                      </a:rPr>
                      <m:t>≈</m:t>
                    </m:r>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m:t>
                        </m:r>
                        <m:f>
                          <m:fPr>
                            <m:ctrlPr>
                              <a:rPr lang="en-US" altLang="ko-KR" b="0" i="1" smtClean="0">
                                <a:latin typeface="Cambria Math" panose="02040503050406030204" pitchFamily="18" charset="0"/>
                              </a:rPr>
                            </m:ctrlPr>
                          </m:fPr>
                          <m:num>
                            <m:r>
                              <a:rPr lang="en-US" altLang="ko-KR" b="0" i="1" smtClean="0">
                                <a:latin typeface="Cambria Math" panose="02040503050406030204" pitchFamily="18" charset="0"/>
                              </a:rPr>
                              <m:t>𝜕</m:t>
                            </m:r>
                            <m:r>
                              <a:rPr lang="ko-KR" altLang="en-US" i="1">
                                <a:latin typeface="Cambria Math" panose="02040503050406030204" pitchFamily="18" charset="0"/>
                              </a:rPr>
                              <m:t>𝜑</m:t>
                            </m:r>
                          </m:num>
                          <m:den>
                            <m:r>
                              <a:rPr lang="en-US" altLang="ko-KR" b="0" i="1" smtClean="0">
                                <a:latin typeface="Cambria Math" panose="02040503050406030204" pitchFamily="18" charset="0"/>
                              </a:rPr>
                              <m:t>𝜕</m:t>
                            </m:r>
                            <m:r>
                              <a:rPr lang="en-US" altLang="ko-KR" b="0" i="1" smtClean="0">
                                <a:latin typeface="Cambria Math" panose="02040503050406030204" pitchFamily="18" charset="0"/>
                              </a:rPr>
                              <m:t>𝑎</m:t>
                            </m:r>
                          </m:den>
                        </m:f>
                        <m:r>
                          <a:rPr lang="en-US" altLang="ko-KR" b="0" i="1" smtClean="0">
                            <a:latin typeface="Cambria Math" panose="02040503050406030204" pitchFamily="18" charset="0"/>
                          </a:rPr>
                          <m:t>|</m:t>
                        </m:r>
                      </m:e>
                      <m:sup>
                        <m:r>
                          <a:rPr lang="en-US" altLang="ko-KR" b="0" i="1" smtClean="0">
                            <a:latin typeface="Cambria Math" panose="02040503050406030204" pitchFamily="18" charset="0"/>
                          </a:rPr>
                          <m:t>2</m:t>
                        </m:r>
                      </m:sup>
                    </m:sSup>
                    <m:sSubSup>
                      <m:sSubSupPr>
                        <m:ctrlPr>
                          <a:rPr lang="en-US" altLang="ko-KR" i="1">
                            <a:latin typeface="Cambria Math" panose="02040503050406030204" pitchFamily="18" charset="0"/>
                          </a:rPr>
                        </m:ctrlPr>
                      </m:sSubSupPr>
                      <m:e>
                        <m:r>
                          <a:rPr lang="ko-KR" altLang="en-US" i="1">
                            <a:latin typeface="Cambria Math" panose="02040503050406030204" pitchFamily="18" charset="0"/>
                          </a:rPr>
                          <m:t>𝜎</m:t>
                        </m:r>
                      </m:e>
                      <m:sub>
                        <m:r>
                          <a:rPr lang="en-US" altLang="ko-KR" b="0" i="1" smtClean="0">
                            <a:latin typeface="Cambria Math" panose="02040503050406030204" pitchFamily="18" charset="0"/>
                          </a:rPr>
                          <m:t>𝑎</m:t>
                        </m:r>
                      </m:sub>
                      <m:sup>
                        <m:r>
                          <a:rPr lang="en-US" altLang="ko-KR" i="1">
                            <a:latin typeface="Cambria Math" panose="02040503050406030204" pitchFamily="18" charset="0"/>
                          </a:rPr>
                          <m:t>2</m:t>
                        </m:r>
                      </m:sup>
                    </m:sSubSup>
                  </m:oMath>
                </a14:m>
                <a:r>
                  <a:rPr lang="en-US" altLang="ko-KR" dirty="0">
                    <a:sym typeface="Wingdings" panose="05000000000000000000" pitchFamily="2" charset="2"/>
                  </a:rPr>
                  <a:t> </a:t>
                </a:r>
                <a:endParaRPr lang="ko-KR" altLang="en-US" dirty="0"/>
              </a:p>
            </p:txBody>
          </p:sp>
        </mc:Choice>
        <mc:Fallback xmlns="">
          <p:sp>
            <p:nvSpPr>
              <p:cNvPr id="8" name="TextBox 7">
                <a:extLst>
                  <a:ext uri="{FF2B5EF4-FFF2-40B4-BE49-F238E27FC236}">
                    <a16:creationId xmlns:a16="http://schemas.microsoft.com/office/drawing/2014/main" id="{29755397-C767-4A79-AC49-07936E1DBF73}"/>
                  </a:ext>
                </a:extLst>
              </p:cNvPr>
              <p:cNvSpPr txBox="1">
                <a:spLocks noRot="1" noChangeAspect="1" noMove="1" noResize="1" noEditPoints="1" noAdjustHandles="1" noChangeArrowheads="1" noChangeShapeType="1" noTextEdit="1"/>
              </p:cNvSpPr>
              <p:nvPr/>
            </p:nvSpPr>
            <p:spPr>
              <a:xfrm>
                <a:off x="6237171" y="2862626"/>
                <a:ext cx="6035040" cy="2240742"/>
              </a:xfrm>
              <a:prstGeom prst="rect">
                <a:avLst/>
              </a:prstGeom>
              <a:blipFill>
                <a:blip r:embed="rId5"/>
                <a:stretch>
                  <a:fillRect l="-606" t="-1635"/>
                </a:stretch>
              </a:blipFill>
            </p:spPr>
            <p:txBody>
              <a:bodyPr/>
              <a:lstStyle/>
              <a:p>
                <a:r>
                  <a:rPr lang="ko-KR" altLang="en-US">
                    <a:noFill/>
                  </a:rPr>
                  <a:t> </a:t>
                </a:r>
              </a:p>
            </p:txBody>
          </p:sp>
        </mc:Fallback>
      </mc:AlternateContent>
      <p:sp>
        <p:nvSpPr>
          <p:cNvPr id="10" name="날짜 개체 틀 3">
            <a:extLst>
              <a:ext uri="{FF2B5EF4-FFF2-40B4-BE49-F238E27FC236}">
                <a16:creationId xmlns:a16="http://schemas.microsoft.com/office/drawing/2014/main" id="{17EAA9A7-9CAD-4E9E-B5CD-92091979B7EE}"/>
              </a:ext>
            </a:extLst>
          </p:cNvPr>
          <p:cNvSpPr>
            <a:spLocks noGrp="1"/>
          </p:cNvSpPr>
          <p:nvPr>
            <p:ph type="dt" sz="half" idx="10"/>
          </p:nvPr>
        </p:nvSpPr>
        <p:spPr>
          <a:xfrm>
            <a:off x="7810150" y="6446838"/>
            <a:ext cx="2993126" cy="365125"/>
          </a:xfrm>
        </p:spPr>
        <p:txBody>
          <a:bodyPr/>
          <a:lstStyle/>
          <a:p>
            <a:r>
              <a:rPr lang="en-US" altLang="ko-KR" b="0" i="0" dirty="0">
                <a:solidFill>
                  <a:schemeClr val="bg1"/>
                </a:solidFill>
                <a:effectLst/>
                <a:latin typeface="Arial" panose="020B0604020202020204" pitchFamily="34" charset="0"/>
              </a:rPr>
              <a:t>Your passion for (AMO-)physics: What are you curious about?</a:t>
            </a:r>
          </a:p>
          <a:p>
            <a:r>
              <a:rPr lang="en-US" altLang="ko-KR" dirty="0">
                <a:solidFill>
                  <a:schemeClr val="bg1"/>
                </a:solidFill>
              </a:rPr>
              <a:t>Junhee Lee </a:t>
            </a:r>
            <a:fld id="{0928AFF6-6AB7-414D-9F63-AFAC896DC2A1}" type="datetime1">
              <a:rPr lang="ko-KR" altLang="en-US" smtClean="0">
                <a:solidFill>
                  <a:schemeClr val="bg1"/>
                </a:solidFill>
              </a:rPr>
              <a:t>2021-06-15</a:t>
            </a:fld>
            <a:endParaRPr lang="en-US" dirty="0">
              <a:solidFill>
                <a:schemeClr val="bg1"/>
              </a:solidFill>
            </a:endParaRPr>
          </a:p>
        </p:txBody>
      </p:sp>
    </p:spTree>
    <p:extLst>
      <p:ext uri="{BB962C8B-B14F-4D97-AF65-F5344CB8AC3E}">
        <p14:creationId xmlns:p14="http://schemas.microsoft.com/office/powerpoint/2010/main" val="1095803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172FA18-7038-42DF-A6E1-AE546C9AE8B4}"/>
              </a:ext>
            </a:extLst>
          </p:cNvPr>
          <p:cNvSpPr>
            <a:spLocks noGrp="1"/>
          </p:cNvSpPr>
          <p:nvPr>
            <p:ph type="title"/>
          </p:nvPr>
        </p:nvSpPr>
        <p:spPr/>
        <p:txBody>
          <a:bodyPr/>
          <a:lstStyle/>
          <a:p>
            <a:r>
              <a:rPr lang="en-US" altLang="ko-KR" dirty="0"/>
              <a:t>A.2 N00N-State Measurement </a:t>
            </a:r>
            <a:endParaRPr lang="ko-KR" altLang="en-US" dirty="0"/>
          </a:p>
        </p:txBody>
      </p:sp>
      <mc:AlternateContent xmlns:mc="http://schemas.openxmlformats.org/markup-compatibility/2006" xmlns:a14="http://schemas.microsoft.com/office/drawing/2010/main">
        <mc:Choice Requires="a14">
          <p:sp>
            <p:nvSpPr>
              <p:cNvPr id="13" name="내용 개체 틀 12">
                <a:extLst>
                  <a:ext uri="{FF2B5EF4-FFF2-40B4-BE49-F238E27FC236}">
                    <a16:creationId xmlns:a16="http://schemas.microsoft.com/office/drawing/2014/main" id="{6A56F60C-D271-42B8-946B-BB83EEF411D9}"/>
                  </a:ext>
                </a:extLst>
              </p:cNvPr>
              <p:cNvSpPr>
                <a:spLocks noGrp="1"/>
              </p:cNvSpPr>
              <p:nvPr>
                <p:ph idx="1"/>
              </p:nvPr>
            </p:nvSpPr>
            <p:spPr>
              <a:xfrm>
                <a:off x="5765533" y="2193925"/>
                <a:ext cx="6035040" cy="3760891"/>
              </a:xfrm>
            </p:spPr>
            <p:txBody>
              <a:bodyPr/>
              <a:lstStyle/>
              <a:p>
                <a:r>
                  <a:rPr lang="en-US" altLang="ko-KR" dirty="0"/>
                  <a:t>1. Coherent state (usual laser)</a:t>
                </a:r>
                <a:br>
                  <a:rPr lang="en-US" altLang="ko-KR" dirty="0"/>
                </a:br>
                <a14:m>
                  <m:oMath xmlns:m="http://schemas.openxmlformats.org/officeDocument/2006/math">
                    <m:r>
                      <a:rPr lang="en-US" altLang="ko-KR" sz="1800" b="0" i="0" smtClean="0">
                        <a:latin typeface="Cambria Math" panose="02040503050406030204" pitchFamily="18" charset="0"/>
                        <a:ea typeface="Cambria Math" panose="02040503050406030204" pitchFamily="18" charset="0"/>
                      </a:rPr>
                      <m:t>|</m:t>
                    </m:r>
                    <m:sSub>
                      <m:sSubPr>
                        <m:ctrlPr>
                          <a:rPr lang="en-US" altLang="ko-KR" sz="1800" i="1">
                            <a:latin typeface="Cambria Math" panose="02040503050406030204" pitchFamily="18" charset="0"/>
                            <a:ea typeface="Cambria Math" panose="02040503050406030204" pitchFamily="18" charset="0"/>
                          </a:rPr>
                        </m:ctrlPr>
                      </m:sSubPr>
                      <m:e>
                        <m:r>
                          <a:rPr lang="ko-KR" altLang="en-US" sz="1800" i="1" smtClean="0">
                            <a:latin typeface="Cambria Math" panose="02040503050406030204" pitchFamily="18" charset="0"/>
                            <a:ea typeface="Cambria Math" panose="02040503050406030204" pitchFamily="18" charset="0"/>
                          </a:rPr>
                          <m:t>𝛼</m:t>
                        </m:r>
                      </m:e>
                      <m:sub>
                        <m:r>
                          <a:rPr lang="en-US" altLang="ko-KR" sz="1800" b="0" i="1" smtClean="0">
                            <a:latin typeface="Cambria Math" panose="02040503050406030204" pitchFamily="18" charset="0"/>
                            <a:ea typeface="Cambria Math" panose="02040503050406030204" pitchFamily="18" charset="0"/>
                          </a:rPr>
                          <m:t>𝑓</m:t>
                        </m:r>
                      </m:sub>
                    </m:sSub>
                    <m:r>
                      <a:rPr lang="en-US" altLang="ko-KR" sz="1800" i="1">
                        <a:latin typeface="Cambria Math" panose="02040503050406030204" pitchFamily="18" charset="0"/>
                        <a:ea typeface="Cambria Math" panose="02040503050406030204" pitchFamily="18" charset="0"/>
                      </a:rPr>
                      <m:t>&gt; </m:t>
                    </m:r>
                    <m:r>
                      <a:rPr lang="en-US" altLang="ko-KR" sz="1800" b="0" i="0" smtClean="0">
                        <a:latin typeface="Cambria Math" panose="02040503050406030204" pitchFamily="18" charset="0"/>
                        <a:ea typeface="Cambria Math" panose="02040503050406030204" pitchFamily="18" charset="0"/>
                      </a:rPr>
                      <m:t>=</m:t>
                    </m:r>
                    <m:sSub>
                      <m:sSubPr>
                        <m:ctrlPr>
                          <a:rPr lang="en-US" altLang="ko-KR" sz="1800" i="1">
                            <a:latin typeface="Cambria Math" panose="02040503050406030204" pitchFamily="18" charset="0"/>
                            <a:ea typeface="Cambria Math" panose="02040503050406030204" pitchFamily="18" charset="0"/>
                          </a:rPr>
                        </m:ctrlPr>
                      </m:sSubPr>
                      <m:e>
                        <m:r>
                          <a:rPr lang="en-US" altLang="ko-KR" sz="1800" i="1">
                            <a:latin typeface="Cambria Math" panose="02040503050406030204" pitchFamily="18" charset="0"/>
                            <a:ea typeface="Cambria Math" panose="02040503050406030204" pitchFamily="18" charset="0"/>
                          </a:rPr>
                          <m:t>𝑈</m:t>
                        </m:r>
                      </m:e>
                      <m:sub>
                        <m:r>
                          <a:rPr lang="ko-KR" altLang="en-US" sz="1800" i="1">
                            <a:latin typeface="Cambria Math" panose="02040503050406030204" pitchFamily="18" charset="0"/>
                            <a:ea typeface="Cambria Math" panose="02040503050406030204" pitchFamily="18" charset="0"/>
                          </a:rPr>
                          <m:t>𝜃</m:t>
                        </m:r>
                      </m:sub>
                    </m:sSub>
                    <m:r>
                      <a:rPr lang="en-US" altLang="ko-KR" b="0" i="1" smtClean="0">
                        <a:latin typeface="Cambria Math" panose="02040503050406030204" pitchFamily="18" charset="0"/>
                      </a:rPr>
                      <m:t>|</m:t>
                    </m:r>
                    <m:sSub>
                      <m:sSubPr>
                        <m:ctrlPr>
                          <a:rPr lang="en-US" altLang="ko-KR" sz="1800" i="1">
                            <a:latin typeface="Cambria Math" panose="02040503050406030204" pitchFamily="18" charset="0"/>
                            <a:ea typeface="Cambria Math" panose="02040503050406030204" pitchFamily="18" charset="0"/>
                          </a:rPr>
                        </m:ctrlPr>
                      </m:sSubPr>
                      <m:e>
                        <m:r>
                          <a:rPr lang="ko-KR" altLang="en-US" sz="1800" i="1" smtClean="0">
                            <a:latin typeface="Cambria Math" panose="02040503050406030204" pitchFamily="18" charset="0"/>
                            <a:ea typeface="Cambria Math" panose="02040503050406030204" pitchFamily="18" charset="0"/>
                          </a:rPr>
                          <m:t>𝛼</m:t>
                        </m:r>
                      </m:e>
                      <m:sub>
                        <m:r>
                          <a:rPr lang="en-US" altLang="ko-KR" sz="1800" i="1" smtClean="0">
                            <a:latin typeface="Cambria Math" panose="02040503050406030204" pitchFamily="18" charset="0"/>
                            <a:ea typeface="Cambria Math" panose="02040503050406030204" pitchFamily="18" charset="0"/>
                          </a:rPr>
                          <m:t>𝑖</m:t>
                        </m:r>
                      </m:sub>
                    </m:sSub>
                    <m:r>
                      <a:rPr lang="en-US" altLang="ko-KR" sz="1800" i="1">
                        <a:latin typeface="Cambria Math" panose="02040503050406030204" pitchFamily="18" charset="0"/>
                        <a:ea typeface="Cambria Math" panose="02040503050406030204" pitchFamily="18" charset="0"/>
                      </a:rPr>
                      <m:t>&gt;</m:t>
                    </m:r>
                    <m:r>
                      <a:rPr lang="en-US" altLang="ko-KR" b="0" i="0" smtClean="0">
                        <a:latin typeface="Cambria Math" panose="02040503050406030204" pitchFamily="18" charset="0"/>
                      </a:rPr>
                      <m:t>=</m:t>
                    </m:r>
                    <m:sSup>
                      <m:sSupPr>
                        <m:ctrlPr>
                          <a:rPr lang="en-US" altLang="ko-KR" b="0" i="1" smtClean="0">
                            <a:latin typeface="Cambria Math" panose="02040503050406030204" pitchFamily="18" charset="0"/>
                          </a:rPr>
                        </m:ctrlPr>
                      </m:sSupPr>
                      <m:e>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𝑒</m:t>
                            </m:r>
                          </m:e>
                          <m:sup>
                            <m:r>
                              <a:rPr lang="en-US" altLang="ko-KR" b="0" i="1" smtClean="0">
                                <a:latin typeface="Cambria Math" panose="02040503050406030204" pitchFamily="18" charset="0"/>
                              </a:rPr>
                              <m:t>𝑖</m:t>
                            </m:r>
                            <m:r>
                              <a:rPr lang="ko-KR" altLang="en-US" b="0" i="1" smtClean="0">
                                <a:latin typeface="Cambria Math" panose="02040503050406030204" pitchFamily="18" charset="0"/>
                              </a:rPr>
                              <m:t>𝜃</m:t>
                            </m:r>
                            <m:acc>
                              <m:accPr>
                                <m:chr m:val="̂"/>
                                <m:ctrlPr>
                                  <a:rPr lang="ko-KR" altLang="en-US" sz="1800" b="0" i="1" smtClean="0">
                                    <a:latin typeface="Cambria Math" panose="02040503050406030204" pitchFamily="18" charset="0"/>
                                    <a:ea typeface="Cambria Math" panose="02040503050406030204" pitchFamily="18" charset="0"/>
                                  </a:rPr>
                                </m:ctrlPr>
                              </m:accPr>
                              <m:e>
                                <m:r>
                                  <a:rPr lang="en-US" altLang="ko-KR" sz="1800" b="0" i="1" smtClean="0">
                                    <a:latin typeface="Cambria Math" panose="02040503050406030204" pitchFamily="18" charset="0"/>
                                    <a:ea typeface="Cambria Math" panose="02040503050406030204" pitchFamily="18" charset="0"/>
                                  </a:rPr>
                                  <m:t>𝑛</m:t>
                                </m:r>
                              </m:e>
                            </m:acc>
                          </m:sup>
                        </m:sSup>
                        <m:r>
                          <a:rPr lang="en-US" altLang="ko-KR" b="0" i="1" smtClean="0">
                            <a:latin typeface="Cambria Math" panose="02040503050406030204" pitchFamily="18" charset="0"/>
                          </a:rPr>
                          <m:t> (</m:t>
                        </m:r>
                        <m:r>
                          <a:rPr lang="en-US" altLang="ko-KR" b="0" i="1" smtClean="0">
                            <a:latin typeface="Cambria Math" panose="02040503050406030204" pitchFamily="18" charset="0"/>
                          </a:rPr>
                          <m:t>𝑒</m:t>
                        </m:r>
                      </m:e>
                      <m:sup>
                        <m:r>
                          <a:rPr lang="en-US" altLang="ko-KR" b="0" i="1" smtClean="0">
                            <a:latin typeface="Cambria Math" panose="02040503050406030204" pitchFamily="18" charset="0"/>
                          </a:rPr>
                          <m:t>− </m:t>
                        </m:r>
                        <m:f>
                          <m:fPr>
                            <m:ctrlPr>
                              <a:rPr lang="en-US" altLang="ko-KR" b="0" i="1" smtClean="0">
                                <a:latin typeface="Cambria Math" panose="02040503050406030204" pitchFamily="18" charset="0"/>
                              </a:rPr>
                            </m:ctrlPr>
                          </m:fPr>
                          <m:num>
                            <m:r>
                              <a:rPr lang="en-US" altLang="ko-KR" i="1">
                                <a:latin typeface="Cambria Math" panose="02040503050406030204" pitchFamily="18" charset="0"/>
                              </a:rPr>
                              <m:t>|</m:t>
                            </m:r>
                            <m:r>
                              <a:rPr lang="ko-KR" altLang="en-US" i="1">
                                <a:latin typeface="Cambria Math" panose="02040503050406030204" pitchFamily="18" charset="0"/>
                              </a:rPr>
                              <m:t>𝛼</m:t>
                            </m:r>
                            <m:sSup>
                              <m:sSupPr>
                                <m:ctrlPr>
                                  <a:rPr lang="en-US" altLang="ko-KR" i="1">
                                    <a:latin typeface="Cambria Math" panose="02040503050406030204" pitchFamily="18" charset="0"/>
                                  </a:rPr>
                                </m:ctrlPr>
                              </m:sSupPr>
                              <m:e>
                                <m:r>
                                  <a:rPr lang="en-US" altLang="ko-KR" i="1">
                                    <a:latin typeface="Cambria Math" panose="02040503050406030204" pitchFamily="18" charset="0"/>
                                  </a:rPr>
                                  <m:t>|</m:t>
                                </m:r>
                              </m:e>
                              <m:sup>
                                <m:r>
                                  <a:rPr lang="en-US" altLang="ko-KR" i="1">
                                    <a:latin typeface="Cambria Math" panose="02040503050406030204" pitchFamily="18" charset="0"/>
                                  </a:rPr>
                                  <m:t>2</m:t>
                                </m:r>
                              </m:sup>
                            </m:sSup>
                          </m:num>
                          <m:den>
                            <m:r>
                              <a:rPr lang="en-US" altLang="ko-KR" b="0" i="1" smtClean="0">
                                <a:latin typeface="Cambria Math" panose="02040503050406030204" pitchFamily="18" charset="0"/>
                              </a:rPr>
                              <m:t>2</m:t>
                            </m:r>
                          </m:den>
                        </m:f>
                      </m:sup>
                    </m:sSup>
                    <m:nary>
                      <m:naryPr>
                        <m:chr m:val="∑"/>
                        <m:subHide m:val="on"/>
                        <m:supHide m:val="on"/>
                        <m:ctrlPr>
                          <a:rPr lang="en-US" altLang="ko-KR" b="0" i="1" smtClean="0">
                            <a:latin typeface="Cambria Math" panose="02040503050406030204" pitchFamily="18" charset="0"/>
                          </a:rPr>
                        </m:ctrlPr>
                      </m:naryPr>
                      <m:sub/>
                      <m:sup/>
                      <m:e>
                        <m:f>
                          <m:fPr>
                            <m:ctrlPr>
                              <a:rPr lang="en-US" altLang="ko-KR" b="0" i="1" smtClean="0">
                                <a:latin typeface="Cambria Math" panose="02040503050406030204" pitchFamily="18" charset="0"/>
                              </a:rPr>
                            </m:ctrlPr>
                          </m:fPr>
                          <m:num>
                            <m:sSup>
                              <m:sSupPr>
                                <m:ctrlPr>
                                  <a:rPr lang="en-US" altLang="ko-KR" b="0" i="1" smtClean="0">
                                    <a:latin typeface="Cambria Math" panose="02040503050406030204" pitchFamily="18" charset="0"/>
                                  </a:rPr>
                                </m:ctrlPr>
                              </m:sSupPr>
                              <m:e>
                                <m:r>
                                  <a:rPr lang="ko-KR" altLang="en-US" b="0" i="1" smtClean="0">
                                    <a:latin typeface="Cambria Math" panose="02040503050406030204" pitchFamily="18" charset="0"/>
                                  </a:rPr>
                                  <m:t>𝛼</m:t>
                                </m:r>
                              </m:e>
                              <m:sup>
                                <m:r>
                                  <a:rPr lang="en-US" altLang="ko-KR" b="0" i="1" smtClean="0">
                                    <a:latin typeface="Cambria Math" panose="02040503050406030204" pitchFamily="18" charset="0"/>
                                  </a:rPr>
                                  <m:t>𝑛</m:t>
                                </m:r>
                              </m:sup>
                            </m:sSup>
                          </m:num>
                          <m:den>
                            <m:rad>
                              <m:radPr>
                                <m:degHide m:val="on"/>
                                <m:ctrlPr>
                                  <a:rPr lang="en-US" altLang="ko-KR" b="0" i="1" smtClean="0">
                                    <a:latin typeface="Cambria Math" panose="02040503050406030204" pitchFamily="18" charset="0"/>
                                  </a:rPr>
                                </m:ctrlPr>
                              </m:radPr>
                              <m:deg/>
                              <m:e>
                                <m:r>
                                  <a:rPr lang="en-US" altLang="ko-KR" b="0" i="1" smtClean="0">
                                    <a:latin typeface="Cambria Math" panose="02040503050406030204" pitchFamily="18" charset="0"/>
                                  </a:rPr>
                                  <m:t>𝑛</m:t>
                                </m:r>
                                <m:r>
                                  <a:rPr lang="en-US" altLang="ko-KR" b="0" i="1" smtClean="0">
                                    <a:latin typeface="Cambria Math" panose="02040503050406030204" pitchFamily="18" charset="0"/>
                                  </a:rPr>
                                  <m:t>!</m:t>
                                </m:r>
                              </m:e>
                            </m:rad>
                          </m:den>
                        </m:f>
                        <m:r>
                          <a:rPr lang="en-US" altLang="ko-KR" i="1">
                            <a:latin typeface="Cambria Math" panose="02040503050406030204" pitchFamily="18" charset="0"/>
                          </a:rPr>
                          <m:t>|</m:t>
                        </m:r>
                        <m:r>
                          <a:rPr lang="en-US" altLang="ko-KR" b="0" i="1" smtClean="0">
                            <a:latin typeface="Cambria Math" panose="02040503050406030204" pitchFamily="18" charset="0"/>
                          </a:rPr>
                          <m:t>𝑛</m:t>
                        </m:r>
                        <m:r>
                          <a:rPr lang="en-US" altLang="ko-KR" i="1">
                            <a:latin typeface="Cambria Math" panose="02040503050406030204" pitchFamily="18" charset="0"/>
                          </a:rPr>
                          <m:t>&gt;</m:t>
                        </m:r>
                      </m:e>
                    </m:nary>
                  </m:oMath>
                </a14:m>
                <a:r>
                  <a:rPr lang="en-US" altLang="ko-KR" dirty="0"/>
                  <a:t>)= </a:t>
                </a:r>
                <a14:m>
                  <m:oMath xmlns:m="http://schemas.openxmlformats.org/officeDocument/2006/math">
                    <m:r>
                      <a:rPr lang="en-US" altLang="ko-KR" i="1">
                        <a:latin typeface="Cambria Math" panose="02040503050406030204" pitchFamily="18" charset="0"/>
                      </a:rPr>
                      <m:t>|</m:t>
                    </m:r>
                    <m:sSub>
                      <m:sSubPr>
                        <m:ctrlPr>
                          <a:rPr lang="en-US" altLang="ko-KR" sz="2000" i="1">
                            <a:latin typeface="Cambria Math" panose="02040503050406030204" pitchFamily="18" charset="0"/>
                            <a:ea typeface="Cambria Math" panose="02040503050406030204" pitchFamily="18" charset="0"/>
                          </a:rPr>
                        </m:ctrlPr>
                      </m:sSubPr>
                      <m:e>
                        <m:sSup>
                          <m:sSupPr>
                            <m:ctrlPr>
                              <a:rPr lang="en-US" altLang="ko-KR" sz="2000" i="1">
                                <a:latin typeface="Cambria Math" panose="02040503050406030204" pitchFamily="18" charset="0"/>
                              </a:rPr>
                            </m:ctrlPr>
                          </m:sSupPr>
                          <m:e>
                            <m:r>
                              <a:rPr lang="en-US" altLang="ko-KR" sz="2000" i="1">
                                <a:latin typeface="Cambria Math" panose="02040503050406030204" pitchFamily="18" charset="0"/>
                              </a:rPr>
                              <m:t>𝑒</m:t>
                            </m:r>
                          </m:e>
                          <m:sup>
                            <m:r>
                              <a:rPr lang="en-US" altLang="ko-KR" sz="2000" i="1">
                                <a:latin typeface="Cambria Math" panose="02040503050406030204" pitchFamily="18" charset="0"/>
                              </a:rPr>
                              <m:t>𝑖</m:t>
                            </m:r>
                            <m:r>
                              <a:rPr lang="ko-KR" altLang="en-US" sz="2000" i="1">
                                <a:latin typeface="Cambria Math" panose="02040503050406030204" pitchFamily="18" charset="0"/>
                              </a:rPr>
                              <m:t>𝜃</m:t>
                            </m:r>
                          </m:sup>
                        </m:sSup>
                        <m:r>
                          <a:rPr lang="ko-KR" altLang="en-US" sz="2000" i="1">
                            <a:latin typeface="Cambria Math" panose="02040503050406030204" pitchFamily="18" charset="0"/>
                            <a:ea typeface="Cambria Math" panose="02040503050406030204" pitchFamily="18" charset="0"/>
                          </a:rPr>
                          <m:t>𝛼</m:t>
                        </m:r>
                      </m:e>
                      <m:sub>
                        <m:r>
                          <a:rPr lang="en-US" altLang="ko-KR" sz="2000" i="1">
                            <a:latin typeface="Cambria Math" panose="02040503050406030204" pitchFamily="18" charset="0"/>
                            <a:ea typeface="Cambria Math" panose="02040503050406030204" pitchFamily="18" charset="0"/>
                          </a:rPr>
                          <m:t>𝑖</m:t>
                        </m:r>
                      </m:sub>
                    </m:sSub>
                    <m:r>
                      <a:rPr lang="en-US" altLang="ko-KR" sz="2000" i="1">
                        <a:latin typeface="Cambria Math" panose="02040503050406030204" pitchFamily="18" charset="0"/>
                        <a:ea typeface="Cambria Math" panose="02040503050406030204" pitchFamily="18" charset="0"/>
                      </a:rPr>
                      <m:t>&gt;</m:t>
                    </m:r>
                  </m:oMath>
                </a14:m>
                <a:endParaRPr lang="en-US" altLang="ko-KR" dirty="0"/>
              </a:p>
              <a:p>
                <a:endParaRPr lang="en-US" altLang="ko-KR" dirty="0"/>
              </a:p>
              <a:p>
                <a:r>
                  <a:rPr lang="en-US" altLang="ko-KR" dirty="0"/>
                  <a:t>2. N00N state</a:t>
                </a:r>
              </a:p>
              <a:p>
                <a14:m>
                  <m:oMath xmlns:m="http://schemas.openxmlformats.org/officeDocument/2006/math">
                    <m:r>
                      <a:rPr lang="en-US" altLang="ko-KR" sz="2000">
                        <a:latin typeface="Cambria Math" panose="02040503050406030204" pitchFamily="18" charset="0"/>
                        <a:ea typeface="Cambria Math" panose="02040503050406030204" pitchFamily="18" charset="0"/>
                      </a:rPr>
                      <m:t>|</m:t>
                    </m:r>
                    <m:sSub>
                      <m:sSubPr>
                        <m:ctrlPr>
                          <a:rPr lang="en-US" altLang="ko-KR" sz="2000" i="1">
                            <a:latin typeface="Cambria Math" panose="02040503050406030204" pitchFamily="18" charset="0"/>
                            <a:ea typeface="Cambria Math" panose="02040503050406030204" pitchFamily="18" charset="0"/>
                          </a:rPr>
                        </m:ctrlPr>
                      </m:sSubPr>
                      <m:e>
                        <m:r>
                          <a:rPr lang="en-US" altLang="ko-KR" sz="2000" b="0" i="1" smtClean="0">
                            <a:latin typeface="Cambria Math" panose="02040503050406030204" pitchFamily="18" charset="0"/>
                            <a:ea typeface="Cambria Math" panose="02040503050406030204" pitchFamily="18" charset="0"/>
                          </a:rPr>
                          <m:t>𝑁</m:t>
                        </m:r>
                      </m:e>
                      <m:sub>
                        <m:r>
                          <a:rPr lang="en-US" altLang="ko-KR" sz="2000" i="1">
                            <a:latin typeface="Cambria Math" panose="02040503050406030204" pitchFamily="18" charset="0"/>
                            <a:ea typeface="Cambria Math" panose="02040503050406030204" pitchFamily="18" charset="0"/>
                          </a:rPr>
                          <m:t>𝑓</m:t>
                        </m:r>
                      </m:sub>
                    </m:sSub>
                    <m:r>
                      <a:rPr lang="en-US" altLang="ko-KR" sz="2000" i="1">
                        <a:latin typeface="Cambria Math" panose="02040503050406030204" pitchFamily="18" charset="0"/>
                        <a:ea typeface="Cambria Math" panose="02040503050406030204" pitchFamily="18" charset="0"/>
                      </a:rPr>
                      <m:t>&gt; </m:t>
                    </m:r>
                    <m:r>
                      <a:rPr lang="en-US" altLang="ko-KR" sz="2000">
                        <a:latin typeface="Cambria Math" panose="02040503050406030204" pitchFamily="18" charset="0"/>
                        <a:ea typeface="Cambria Math" panose="02040503050406030204" pitchFamily="18" charset="0"/>
                      </a:rPr>
                      <m:t>=</m:t>
                    </m:r>
                    <m:sSub>
                      <m:sSubPr>
                        <m:ctrlPr>
                          <a:rPr lang="en-US" altLang="ko-KR" sz="2000" i="1">
                            <a:latin typeface="Cambria Math" panose="02040503050406030204" pitchFamily="18" charset="0"/>
                            <a:ea typeface="Cambria Math" panose="02040503050406030204" pitchFamily="18" charset="0"/>
                          </a:rPr>
                        </m:ctrlPr>
                      </m:sSubPr>
                      <m:e>
                        <m:r>
                          <a:rPr lang="en-US" altLang="ko-KR" sz="2000" i="1">
                            <a:latin typeface="Cambria Math" panose="02040503050406030204" pitchFamily="18" charset="0"/>
                            <a:ea typeface="Cambria Math" panose="02040503050406030204" pitchFamily="18" charset="0"/>
                          </a:rPr>
                          <m:t>𝑈</m:t>
                        </m:r>
                      </m:e>
                      <m:sub>
                        <m:r>
                          <a:rPr lang="ko-KR" altLang="en-US" sz="2000" i="1">
                            <a:latin typeface="Cambria Math" panose="02040503050406030204" pitchFamily="18" charset="0"/>
                            <a:ea typeface="Cambria Math" panose="02040503050406030204" pitchFamily="18" charset="0"/>
                          </a:rPr>
                          <m:t>𝜃</m:t>
                        </m:r>
                      </m:sub>
                    </m:sSub>
                    <m:r>
                      <a:rPr lang="en-US" altLang="ko-KR" i="1">
                        <a:latin typeface="Cambria Math" panose="02040503050406030204" pitchFamily="18" charset="0"/>
                      </a:rPr>
                      <m:t>|</m:t>
                    </m:r>
                    <m:sSub>
                      <m:sSubPr>
                        <m:ctrlPr>
                          <a:rPr lang="en-US" altLang="ko-KR" sz="2000" i="1">
                            <a:latin typeface="Cambria Math" panose="02040503050406030204" pitchFamily="18" charset="0"/>
                            <a:ea typeface="Cambria Math" panose="02040503050406030204" pitchFamily="18" charset="0"/>
                          </a:rPr>
                        </m:ctrlPr>
                      </m:sSubPr>
                      <m:e>
                        <m:r>
                          <a:rPr lang="en-US" altLang="ko-KR" sz="2000" b="0" i="1" smtClean="0">
                            <a:latin typeface="Cambria Math" panose="02040503050406030204" pitchFamily="18" charset="0"/>
                            <a:ea typeface="Cambria Math" panose="02040503050406030204" pitchFamily="18" charset="0"/>
                          </a:rPr>
                          <m:t>𝑁</m:t>
                        </m:r>
                      </m:e>
                      <m:sub>
                        <m:r>
                          <a:rPr lang="en-US" altLang="ko-KR" sz="2000" i="1">
                            <a:latin typeface="Cambria Math" panose="02040503050406030204" pitchFamily="18" charset="0"/>
                            <a:ea typeface="Cambria Math" panose="02040503050406030204" pitchFamily="18" charset="0"/>
                          </a:rPr>
                          <m:t>𝑖</m:t>
                        </m:r>
                      </m:sub>
                    </m:sSub>
                    <m:r>
                      <a:rPr lang="en-US" altLang="ko-KR" sz="2000" i="1">
                        <a:latin typeface="Cambria Math" panose="02040503050406030204" pitchFamily="18" charset="0"/>
                        <a:ea typeface="Cambria Math" panose="02040503050406030204" pitchFamily="18" charset="0"/>
                      </a:rPr>
                      <m:t>&gt;</m:t>
                    </m:r>
                    <m:r>
                      <a:rPr lang="en-US" altLang="ko-KR">
                        <a:latin typeface="Cambria Math" panose="02040503050406030204" pitchFamily="18" charset="0"/>
                      </a:rPr>
                      <m:t>=</m:t>
                    </m:r>
                    <m:r>
                      <a:rPr lang="en-US" altLang="ko-KR" i="1">
                        <a:latin typeface="Cambria Math" panose="02040503050406030204" pitchFamily="18" charset="0"/>
                      </a:rPr>
                      <m:t> </m:t>
                    </m:r>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𝑒</m:t>
                        </m:r>
                      </m:e>
                      <m:sup>
                        <m:r>
                          <a:rPr lang="en-US" altLang="ko-KR" b="0" i="1" smtClean="0">
                            <a:latin typeface="Cambria Math" panose="02040503050406030204" pitchFamily="18" charset="0"/>
                          </a:rPr>
                          <m:t>𝑖</m:t>
                        </m:r>
                        <m:r>
                          <a:rPr lang="ko-KR" altLang="en-US" b="0" i="1" smtClean="0">
                            <a:latin typeface="Cambria Math" panose="02040503050406030204" pitchFamily="18" charset="0"/>
                          </a:rPr>
                          <m:t>𝜃</m:t>
                        </m:r>
                        <m:acc>
                          <m:accPr>
                            <m:chr m:val="̂"/>
                            <m:ctrlPr>
                              <a:rPr lang="ko-KR" altLang="en-US" sz="1800" b="0" i="1" smtClean="0">
                                <a:latin typeface="Cambria Math" panose="02040503050406030204" pitchFamily="18" charset="0"/>
                                <a:ea typeface="Cambria Math" panose="02040503050406030204" pitchFamily="18" charset="0"/>
                              </a:rPr>
                            </m:ctrlPr>
                          </m:accPr>
                          <m:e>
                            <m:r>
                              <a:rPr lang="en-US" altLang="ko-KR" sz="1800" b="0" i="1" smtClean="0">
                                <a:latin typeface="Cambria Math" panose="02040503050406030204" pitchFamily="18" charset="0"/>
                                <a:ea typeface="Cambria Math" panose="02040503050406030204" pitchFamily="18" charset="0"/>
                              </a:rPr>
                              <m:t>𝑛</m:t>
                            </m:r>
                          </m:e>
                        </m:acc>
                      </m:sup>
                    </m:sSup>
                  </m:oMath>
                </a14:m>
                <a:r>
                  <a:rPr lang="en-US" altLang="ko-KR" dirty="0"/>
                  <a:t> </a:t>
                </a:r>
                <a14:m>
                  <m:oMath xmlns:m="http://schemas.openxmlformats.org/officeDocument/2006/math">
                    <m:r>
                      <a:rPr lang="en-US" altLang="ko-KR" i="1">
                        <a:latin typeface="Cambria Math" panose="02040503050406030204" pitchFamily="18" charset="0"/>
                      </a:rPr>
                      <m:t>|</m:t>
                    </m:r>
                    <m:sSub>
                      <m:sSubPr>
                        <m:ctrlPr>
                          <a:rPr lang="en-US" altLang="ko-KR" sz="1800" i="1">
                            <a:latin typeface="Cambria Math" panose="02040503050406030204" pitchFamily="18" charset="0"/>
                            <a:ea typeface="Cambria Math" panose="02040503050406030204" pitchFamily="18" charset="0"/>
                          </a:rPr>
                        </m:ctrlPr>
                      </m:sSubPr>
                      <m:e>
                        <m:r>
                          <a:rPr lang="en-US" altLang="ko-KR" sz="1800" i="1">
                            <a:latin typeface="Cambria Math" panose="02040503050406030204" pitchFamily="18" charset="0"/>
                            <a:ea typeface="Cambria Math" panose="02040503050406030204" pitchFamily="18" charset="0"/>
                          </a:rPr>
                          <m:t>𝑁</m:t>
                        </m:r>
                      </m:e>
                      <m:sub>
                        <m:r>
                          <a:rPr lang="en-US" altLang="ko-KR" sz="1800" i="1">
                            <a:latin typeface="Cambria Math" panose="02040503050406030204" pitchFamily="18" charset="0"/>
                            <a:ea typeface="Cambria Math" panose="02040503050406030204" pitchFamily="18" charset="0"/>
                          </a:rPr>
                          <m:t>𝑖</m:t>
                        </m:r>
                      </m:sub>
                    </m:sSub>
                    <m:r>
                      <a:rPr lang="en-US" altLang="ko-KR" sz="1800" i="1">
                        <a:latin typeface="Cambria Math" panose="02040503050406030204" pitchFamily="18" charset="0"/>
                        <a:ea typeface="Cambria Math" panose="02040503050406030204" pitchFamily="18" charset="0"/>
                      </a:rPr>
                      <m:t>&gt;</m:t>
                    </m:r>
                  </m:oMath>
                </a14:m>
                <a:r>
                  <a:rPr lang="en-US" altLang="ko-KR" dirty="0"/>
                  <a:t>=</a:t>
                </a:r>
                <a14:m>
                  <m:oMath xmlns:m="http://schemas.openxmlformats.org/officeDocument/2006/math">
                    <m:sSup>
                      <m:sSupPr>
                        <m:ctrlPr>
                          <a:rPr lang="en-US" altLang="ko-KR" i="1">
                            <a:latin typeface="Cambria Math" panose="02040503050406030204" pitchFamily="18" charset="0"/>
                          </a:rPr>
                        </m:ctrlPr>
                      </m:sSupPr>
                      <m:e>
                        <m:r>
                          <a:rPr lang="en-US" altLang="ko-KR" i="1">
                            <a:latin typeface="Cambria Math" panose="02040503050406030204" pitchFamily="18" charset="0"/>
                          </a:rPr>
                          <m:t>𝑒</m:t>
                        </m:r>
                      </m:e>
                      <m:sup>
                        <m:r>
                          <a:rPr lang="en-US" altLang="ko-KR" i="1">
                            <a:latin typeface="Cambria Math" panose="02040503050406030204" pitchFamily="18" charset="0"/>
                          </a:rPr>
                          <m:t>𝑖</m:t>
                        </m:r>
                        <m:r>
                          <a:rPr lang="ko-KR" altLang="en-US" i="1">
                            <a:latin typeface="Cambria Math" panose="02040503050406030204" pitchFamily="18" charset="0"/>
                          </a:rPr>
                          <m:t>𝜃</m:t>
                        </m:r>
                        <m:r>
                          <a:rPr lang="en-US" altLang="ko-KR" b="0" i="1" smtClean="0">
                            <a:latin typeface="Cambria Math" panose="02040503050406030204" pitchFamily="18" charset="0"/>
                          </a:rPr>
                          <m:t>𝑁</m:t>
                        </m:r>
                      </m:sup>
                    </m:sSup>
                  </m:oMath>
                </a14:m>
                <a:r>
                  <a:rPr lang="en-US" altLang="ko-KR" dirty="0"/>
                  <a:t> </a:t>
                </a:r>
                <a14:m>
                  <m:oMath xmlns:m="http://schemas.openxmlformats.org/officeDocument/2006/math">
                    <m:r>
                      <a:rPr lang="en-US" altLang="ko-KR" i="1">
                        <a:latin typeface="Cambria Math" panose="02040503050406030204" pitchFamily="18" charset="0"/>
                      </a:rPr>
                      <m:t>|</m:t>
                    </m:r>
                    <m:sSub>
                      <m:sSubPr>
                        <m:ctrlPr>
                          <a:rPr lang="en-US" altLang="ko-KR" sz="2000" i="1">
                            <a:latin typeface="Cambria Math" panose="02040503050406030204" pitchFamily="18" charset="0"/>
                            <a:ea typeface="Cambria Math" panose="02040503050406030204" pitchFamily="18" charset="0"/>
                          </a:rPr>
                        </m:ctrlPr>
                      </m:sSubPr>
                      <m:e>
                        <m:r>
                          <a:rPr lang="en-US" altLang="ko-KR" sz="2000" i="1">
                            <a:latin typeface="Cambria Math" panose="02040503050406030204" pitchFamily="18" charset="0"/>
                            <a:ea typeface="Cambria Math" panose="02040503050406030204" pitchFamily="18" charset="0"/>
                          </a:rPr>
                          <m:t>𝑁</m:t>
                        </m:r>
                      </m:e>
                      <m:sub>
                        <m:r>
                          <a:rPr lang="en-US" altLang="ko-KR" sz="2000" i="1">
                            <a:latin typeface="Cambria Math" panose="02040503050406030204" pitchFamily="18" charset="0"/>
                            <a:ea typeface="Cambria Math" panose="02040503050406030204" pitchFamily="18" charset="0"/>
                          </a:rPr>
                          <m:t>𝑖</m:t>
                        </m:r>
                      </m:sub>
                    </m:sSub>
                    <m:r>
                      <a:rPr lang="en-US" altLang="ko-KR" sz="2000" i="1">
                        <a:latin typeface="Cambria Math" panose="02040503050406030204" pitchFamily="18" charset="0"/>
                        <a:ea typeface="Cambria Math" panose="02040503050406030204" pitchFamily="18" charset="0"/>
                      </a:rPr>
                      <m:t>&gt;</m:t>
                    </m:r>
                  </m:oMath>
                </a14:m>
                <a:endParaRPr lang="ko-KR" altLang="en-US" dirty="0"/>
              </a:p>
              <a:p>
                <a:endParaRPr lang="ko-KR" altLang="en-US" dirty="0"/>
              </a:p>
            </p:txBody>
          </p:sp>
        </mc:Choice>
        <mc:Fallback xmlns="">
          <p:sp>
            <p:nvSpPr>
              <p:cNvPr id="13" name="내용 개체 틀 12">
                <a:extLst>
                  <a:ext uri="{FF2B5EF4-FFF2-40B4-BE49-F238E27FC236}">
                    <a16:creationId xmlns:a16="http://schemas.microsoft.com/office/drawing/2014/main" id="{6A56F60C-D271-42B8-946B-BB83EEF411D9}"/>
                  </a:ext>
                </a:extLst>
              </p:cNvPr>
              <p:cNvSpPr>
                <a:spLocks noGrp="1" noRot="1" noChangeAspect="1" noMove="1" noResize="1" noEditPoints="1" noAdjustHandles="1" noChangeArrowheads="1" noChangeShapeType="1" noTextEdit="1"/>
              </p:cNvSpPr>
              <p:nvPr>
                <p:ph idx="1"/>
              </p:nvPr>
            </p:nvSpPr>
            <p:spPr>
              <a:xfrm>
                <a:off x="5765533" y="2193925"/>
                <a:ext cx="6035040" cy="3760891"/>
              </a:xfrm>
              <a:blipFill>
                <a:blip r:embed="rId2"/>
                <a:stretch>
                  <a:fillRect l="-2626" t="-81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 name="내용 개체 틀 12">
                <a:extLst>
                  <a:ext uri="{FF2B5EF4-FFF2-40B4-BE49-F238E27FC236}">
                    <a16:creationId xmlns:a16="http://schemas.microsoft.com/office/drawing/2014/main" id="{F535148A-3AE4-4E4D-AFF1-F40C58DFBBFF}"/>
                  </a:ext>
                </a:extLst>
              </p:cNvPr>
              <p:cNvSpPr txBox="1">
                <a:spLocks/>
              </p:cNvSpPr>
              <p:nvPr/>
            </p:nvSpPr>
            <p:spPr>
              <a:xfrm>
                <a:off x="1097280" y="3530900"/>
                <a:ext cx="4255770" cy="3760891"/>
              </a:xfrm>
              <a:prstGeom prst="rect">
                <a:avLst/>
              </a:prstGeom>
            </p:spPr>
            <p:txBody>
              <a:bodyPr vert="horz" lIns="0" tIns="45720" rIns="0" bIns="45720" rtlCol="0">
                <a:normAutofit/>
              </a:bodyPr>
              <a:lstStyle>
                <a:lvl1pPr marL="91440" indent="-91440" algn="l" defTabSz="914400" rtl="0" eaLnBrk="1" latinLnBrk="1"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j-ea"/>
                    <a:ea typeface="+mj-ea"/>
                    <a:cs typeface="+mn-cs"/>
                  </a:defRPr>
                </a:lvl1pPr>
                <a:lvl2pPr marL="384048" indent="-182880" algn="l" defTabSz="914400" rtl="0" eaLnBrk="1" latinLnBrk="1"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j-ea"/>
                    <a:ea typeface="+mj-ea"/>
                    <a:cs typeface="+mn-cs"/>
                  </a:defRPr>
                </a:lvl2pPr>
                <a:lvl3pPr marL="566928" indent="-182880" algn="l" defTabSz="914400" rtl="0" eaLnBrk="1" latinLnBrk="1"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j-ea"/>
                    <a:ea typeface="+mj-ea"/>
                    <a:cs typeface="+mn-cs"/>
                  </a:defRPr>
                </a:lvl3pPr>
                <a:lvl4pPr marL="749808" indent="-182880" algn="l" defTabSz="914400" rtl="0" eaLnBrk="1" latinLnBrk="1"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j-ea"/>
                    <a:ea typeface="+mj-ea"/>
                    <a:cs typeface="+mn-cs"/>
                  </a:defRPr>
                </a:lvl4pPr>
                <a:lvl5pPr marL="932688" indent="-182880" algn="l" defTabSz="914400" rtl="0" eaLnBrk="1" latinLnBrk="1"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j-ea"/>
                    <a:ea typeface="+mj-ea"/>
                    <a:cs typeface="+mn-cs"/>
                  </a:defRPr>
                </a:lvl5pPr>
                <a:lvl6pPr marL="11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14:m>
                  <m:oMath xmlns:m="http://schemas.openxmlformats.org/officeDocument/2006/math">
                    <m:d>
                      <m:dPr>
                        <m:begChr m:val="|"/>
                        <m:endChr m:val="|"/>
                        <m:ctrlPr>
                          <a:rPr lang="en-US" altLang="ko-KR" sz="2000" i="1" smtClean="0">
                            <a:latin typeface="Cambria Math" panose="02040503050406030204" pitchFamily="18" charset="0"/>
                            <a:ea typeface="Cambria Math" panose="02040503050406030204" pitchFamily="18" charset="0"/>
                          </a:rPr>
                        </m:ctrlPr>
                      </m:dPr>
                      <m:e>
                        <m:sSub>
                          <m:sSubPr>
                            <m:ctrlPr>
                              <a:rPr lang="en-US" altLang="ko-KR" sz="2000" i="1">
                                <a:latin typeface="Cambria Math" panose="02040503050406030204" pitchFamily="18" charset="0"/>
                                <a:ea typeface="Cambria Math" panose="02040503050406030204" pitchFamily="18" charset="0"/>
                              </a:rPr>
                            </m:ctrlPr>
                          </m:sSubPr>
                          <m:e>
                            <m:r>
                              <a:rPr lang="en-US" altLang="ko-KR" sz="2000" i="1">
                                <a:latin typeface="Cambria Math" panose="02040503050406030204" pitchFamily="18" charset="0"/>
                                <a:ea typeface="Cambria Math" panose="02040503050406030204" pitchFamily="18" charset="0"/>
                              </a:rPr>
                              <m:t>𝜑</m:t>
                            </m:r>
                          </m:e>
                          <m:sub>
                            <m:r>
                              <a:rPr lang="en-US" altLang="ko-KR" sz="2000" b="0" i="1" smtClean="0">
                                <a:latin typeface="Cambria Math" panose="02040503050406030204" pitchFamily="18" charset="0"/>
                                <a:ea typeface="Cambria Math" panose="02040503050406030204" pitchFamily="18" charset="0"/>
                              </a:rPr>
                              <m:t>𝑓</m:t>
                            </m:r>
                          </m:sub>
                        </m:sSub>
                        <m:r>
                          <a:rPr lang="en-US" altLang="ko-KR" sz="2000" b="0" i="1" smtClean="0">
                            <a:latin typeface="Cambria Math" panose="02040503050406030204" pitchFamily="18" charset="0"/>
                            <a:ea typeface="Cambria Math" panose="02040503050406030204" pitchFamily="18" charset="0"/>
                          </a:rPr>
                          <m:t>&gt; =  </m:t>
                        </m:r>
                        <m:sSub>
                          <m:sSubPr>
                            <m:ctrlPr>
                              <a:rPr lang="en-US" altLang="ko-KR" sz="2000" b="0" i="1" smtClean="0">
                                <a:latin typeface="Cambria Math" panose="02040503050406030204" pitchFamily="18" charset="0"/>
                                <a:ea typeface="Cambria Math" panose="02040503050406030204" pitchFamily="18" charset="0"/>
                              </a:rPr>
                            </m:ctrlPr>
                          </m:sSubPr>
                          <m:e>
                            <m:r>
                              <a:rPr lang="en-US" altLang="ko-KR" sz="2000" b="0" i="1" smtClean="0">
                                <a:latin typeface="Cambria Math" panose="02040503050406030204" pitchFamily="18" charset="0"/>
                                <a:ea typeface="Cambria Math" panose="02040503050406030204" pitchFamily="18" charset="0"/>
                              </a:rPr>
                              <m:t>𝑈</m:t>
                            </m:r>
                          </m:e>
                          <m:sub>
                            <m:r>
                              <a:rPr lang="ko-KR" altLang="en-US" sz="2000" b="0" i="1" smtClean="0">
                                <a:latin typeface="Cambria Math" panose="02040503050406030204" pitchFamily="18" charset="0"/>
                                <a:ea typeface="Cambria Math" panose="02040503050406030204" pitchFamily="18" charset="0"/>
                              </a:rPr>
                              <m:t>𝜃</m:t>
                            </m:r>
                          </m:sub>
                        </m:sSub>
                      </m:e>
                    </m:d>
                    <m:sSub>
                      <m:sSubPr>
                        <m:ctrlPr>
                          <a:rPr lang="en-US" altLang="ko-KR" sz="2000" i="1">
                            <a:latin typeface="Cambria Math" panose="02040503050406030204" pitchFamily="18" charset="0"/>
                            <a:ea typeface="Cambria Math" panose="02040503050406030204" pitchFamily="18" charset="0"/>
                          </a:rPr>
                        </m:ctrlPr>
                      </m:sSubPr>
                      <m:e>
                        <m:r>
                          <a:rPr lang="en-US" altLang="ko-KR" sz="2000" i="1">
                            <a:latin typeface="Cambria Math" panose="02040503050406030204" pitchFamily="18" charset="0"/>
                            <a:ea typeface="Cambria Math" panose="02040503050406030204" pitchFamily="18" charset="0"/>
                          </a:rPr>
                          <m:t>𝜑</m:t>
                        </m:r>
                      </m:e>
                      <m:sub>
                        <m:r>
                          <a:rPr lang="en-US" altLang="ko-KR" sz="2000" b="0" i="1" smtClean="0">
                            <a:latin typeface="Cambria Math" panose="02040503050406030204" pitchFamily="18" charset="0"/>
                            <a:ea typeface="Cambria Math" panose="02040503050406030204" pitchFamily="18" charset="0"/>
                          </a:rPr>
                          <m:t>𝑖</m:t>
                        </m:r>
                      </m:sub>
                    </m:sSub>
                    <m:r>
                      <a:rPr lang="en-US" altLang="ko-KR" sz="2000" i="1">
                        <a:latin typeface="Cambria Math" panose="02040503050406030204" pitchFamily="18" charset="0"/>
                        <a:ea typeface="Cambria Math" panose="02040503050406030204" pitchFamily="18" charset="0"/>
                      </a:rPr>
                      <m:t>&gt;</m:t>
                    </m:r>
                  </m:oMath>
                </a14:m>
                <a:br>
                  <a:rPr lang="en-US" altLang="ko-KR" sz="2000" dirty="0"/>
                </a:br>
                <a:endParaRPr lang="en-US" altLang="ko-KR" sz="1100" dirty="0"/>
              </a:p>
              <a:p>
                <a:r>
                  <a:rPr lang="en-US" altLang="ko-KR" sz="2000" dirty="0"/>
                  <a:t>On the signal arm, sample transforms incident light</a:t>
                </a:r>
                <a14:m>
                  <m:oMath xmlns:m="http://schemas.openxmlformats.org/officeDocument/2006/math">
                    <m:r>
                      <a:rPr lang="en-US" altLang="ko-KR" sz="2000" b="0" i="0" smtClean="0">
                        <a:latin typeface="Cambria Math" panose="02040503050406030204" pitchFamily="18" charset="0"/>
                        <a:ea typeface="Cambria Math" panose="02040503050406030204" pitchFamily="18" charset="0"/>
                      </a:rPr>
                      <m:t> </m:t>
                    </m:r>
                    <m:r>
                      <a:rPr lang="en-US" altLang="ko-KR" sz="2000" b="0" i="1" smtClean="0">
                        <a:latin typeface="Cambria Math" panose="02040503050406030204" pitchFamily="18" charset="0"/>
                        <a:ea typeface="Cambria Math" panose="02040503050406030204" pitchFamily="18" charset="0"/>
                      </a:rPr>
                      <m:t> </m:t>
                    </m:r>
                    <m:r>
                      <a:rPr lang="en-US" altLang="ko-KR" sz="2000" i="1" smtClean="0">
                        <a:latin typeface="Cambria Math" panose="02040503050406030204" pitchFamily="18" charset="0"/>
                        <a:ea typeface="Cambria Math" panose="02040503050406030204" pitchFamily="18" charset="0"/>
                      </a:rPr>
                      <m:t>|</m:t>
                    </m:r>
                    <m:sSub>
                      <m:sSubPr>
                        <m:ctrlPr>
                          <a:rPr lang="en-US" altLang="ko-KR" sz="2000" i="1">
                            <a:latin typeface="Cambria Math" panose="02040503050406030204" pitchFamily="18" charset="0"/>
                            <a:ea typeface="Cambria Math" panose="02040503050406030204" pitchFamily="18" charset="0"/>
                          </a:rPr>
                        </m:ctrlPr>
                      </m:sSubPr>
                      <m:e>
                        <m:r>
                          <a:rPr lang="en-US" altLang="ko-KR" sz="2000" i="1">
                            <a:latin typeface="Cambria Math" panose="02040503050406030204" pitchFamily="18" charset="0"/>
                            <a:ea typeface="Cambria Math" panose="02040503050406030204" pitchFamily="18" charset="0"/>
                          </a:rPr>
                          <m:t>𝜑</m:t>
                        </m:r>
                      </m:e>
                      <m:sub>
                        <m:r>
                          <a:rPr lang="en-US" altLang="ko-KR" sz="2000" b="0" i="1" smtClean="0">
                            <a:latin typeface="Cambria Math" panose="02040503050406030204" pitchFamily="18" charset="0"/>
                            <a:ea typeface="Cambria Math" panose="02040503050406030204" pitchFamily="18" charset="0"/>
                          </a:rPr>
                          <m:t>𝑖</m:t>
                        </m:r>
                      </m:sub>
                    </m:sSub>
                    <m:r>
                      <a:rPr lang="en-US" altLang="ko-KR" sz="2000" i="1">
                        <a:latin typeface="Cambria Math" panose="02040503050406030204" pitchFamily="18" charset="0"/>
                        <a:ea typeface="Cambria Math" panose="02040503050406030204" pitchFamily="18" charset="0"/>
                      </a:rPr>
                      <m:t>&gt;</m:t>
                    </m:r>
                  </m:oMath>
                </a14:m>
                <a:br>
                  <a:rPr lang="en-US" altLang="ko-KR" sz="2000" dirty="0"/>
                </a:br>
                <a:r>
                  <a:rPr lang="en-US" altLang="ko-KR" sz="2000" dirty="0"/>
                  <a:t>to </a:t>
                </a:r>
                <a14:m>
                  <m:oMath xmlns:m="http://schemas.openxmlformats.org/officeDocument/2006/math">
                    <m:sSub>
                      <m:sSubPr>
                        <m:ctrlPr>
                          <a:rPr lang="en-US" altLang="ko-KR" sz="2000" i="1">
                            <a:latin typeface="Cambria Math" panose="02040503050406030204" pitchFamily="18" charset="0"/>
                            <a:ea typeface="Cambria Math" panose="02040503050406030204" pitchFamily="18" charset="0"/>
                          </a:rPr>
                        </m:ctrlPr>
                      </m:sSubPr>
                      <m:e>
                        <m:r>
                          <a:rPr lang="en-US" altLang="ko-KR" sz="2000" i="1">
                            <a:latin typeface="Cambria Math" panose="02040503050406030204" pitchFamily="18" charset="0"/>
                            <a:ea typeface="Cambria Math" panose="02040503050406030204" pitchFamily="18" charset="0"/>
                          </a:rPr>
                          <m:t>𝑈</m:t>
                        </m:r>
                      </m:e>
                      <m:sub>
                        <m:r>
                          <a:rPr lang="ko-KR" altLang="en-US" sz="2000" i="1">
                            <a:latin typeface="Cambria Math" panose="02040503050406030204" pitchFamily="18" charset="0"/>
                            <a:ea typeface="Cambria Math" panose="02040503050406030204" pitchFamily="18" charset="0"/>
                          </a:rPr>
                          <m:t>𝜃</m:t>
                        </m:r>
                      </m:sub>
                    </m:sSub>
                    <m:r>
                      <a:rPr lang="en-US" altLang="ko-KR" sz="2000" i="1">
                        <a:latin typeface="Cambria Math" panose="02040503050406030204" pitchFamily="18" charset="0"/>
                        <a:ea typeface="Cambria Math" panose="02040503050406030204" pitchFamily="18" charset="0"/>
                      </a:rPr>
                      <m:t>|</m:t>
                    </m:r>
                    <m:sSub>
                      <m:sSubPr>
                        <m:ctrlPr>
                          <a:rPr lang="en-US" altLang="ko-KR" sz="2000" i="1">
                            <a:latin typeface="Cambria Math" panose="02040503050406030204" pitchFamily="18" charset="0"/>
                            <a:ea typeface="Cambria Math" panose="02040503050406030204" pitchFamily="18" charset="0"/>
                          </a:rPr>
                        </m:ctrlPr>
                      </m:sSubPr>
                      <m:e>
                        <m:r>
                          <a:rPr lang="en-US" altLang="ko-KR" sz="2000" i="1">
                            <a:latin typeface="Cambria Math" panose="02040503050406030204" pitchFamily="18" charset="0"/>
                            <a:ea typeface="Cambria Math" panose="02040503050406030204" pitchFamily="18" charset="0"/>
                          </a:rPr>
                          <m:t>𝜑</m:t>
                        </m:r>
                      </m:e>
                      <m:sub>
                        <m:r>
                          <a:rPr lang="en-US" altLang="ko-KR" sz="2000" i="1">
                            <a:latin typeface="Cambria Math" panose="02040503050406030204" pitchFamily="18" charset="0"/>
                            <a:ea typeface="Cambria Math" panose="02040503050406030204" pitchFamily="18" charset="0"/>
                          </a:rPr>
                          <m:t>𝑖</m:t>
                        </m:r>
                      </m:sub>
                    </m:sSub>
                    <m:r>
                      <a:rPr lang="en-US" altLang="ko-KR" sz="2000" i="1">
                        <a:latin typeface="Cambria Math" panose="02040503050406030204" pitchFamily="18" charset="0"/>
                        <a:ea typeface="Cambria Math" panose="02040503050406030204" pitchFamily="18" charset="0"/>
                      </a:rPr>
                      <m:t>&gt;</m:t>
                    </m:r>
                  </m:oMath>
                </a14:m>
                <a:endParaRPr lang="en-US" altLang="ko-KR" sz="2000" dirty="0"/>
              </a:p>
              <a:p>
                <a:r>
                  <a:rPr lang="en-US" altLang="ko-KR" sz="2000" dirty="0"/>
                  <a:t> </a:t>
                </a:r>
                <a:endParaRPr lang="ko-KR" altLang="en-US" sz="2000" dirty="0"/>
              </a:p>
              <a:p>
                <a:endParaRPr lang="ko-KR" altLang="en-US" sz="2000" dirty="0"/>
              </a:p>
            </p:txBody>
          </p:sp>
        </mc:Choice>
        <mc:Fallback xmlns="">
          <p:sp>
            <p:nvSpPr>
              <p:cNvPr id="14" name="내용 개체 틀 12">
                <a:extLst>
                  <a:ext uri="{FF2B5EF4-FFF2-40B4-BE49-F238E27FC236}">
                    <a16:creationId xmlns:a16="http://schemas.microsoft.com/office/drawing/2014/main" id="{F535148A-3AE4-4E4D-AFF1-F40C58DFBBFF}"/>
                  </a:ext>
                </a:extLst>
              </p:cNvPr>
              <p:cNvSpPr txBox="1">
                <a:spLocks noRot="1" noChangeAspect="1" noMove="1" noResize="1" noEditPoints="1" noAdjustHandles="1" noChangeArrowheads="1" noChangeShapeType="1" noTextEdit="1"/>
              </p:cNvSpPr>
              <p:nvPr/>
            </p:nvSpPr>
            <p:spPr>
              <a:xfrm>
                <a:off x="1097280" y="3530900"/>
                <a:ext cx="4255770" cy="3760891"/>
              </a:xfrm>
              <a:prstGeom prst="rect">
                <a:avLst/>
              </a:prstGeom>
              <a:blipFill>
                <a:blip r:embed="rId3"/>
                <a:stretch>
                  <a:fillRect l="-1433"/>
                </a:stretch>
              </a:blipFill>
            </p:spPr>
            <p:txBody>
              <a:bodyPr/>
              <a:lstStyle/>
              <a:p>
                <a:r>
                  <a:rPr lang="ko-KR" altLang="en-US">
                    <a:noFill/>
                  </a:rPr>
                  <a:t> </a:t>
                </a:r>
              </a:p>
            </p:txBody>
          </p:sp>
        </mc:Fallback>
      </mc:AlternateContent>
      <p:pic>
        <p:nvPicPr>
          <p:cNvPr id="15" name="그림 14">
            <a:extLst>
              <a:ext uri="{FF2B5EF4-FFF2-40B4-BE49-F238E27FC236}">
                <a16:creationId xmlns:a16="http://schemas.microsoft.com/office/drawing/2014/main" id="{7685D28D-BC9A-4914-B288-129690E9BB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210" y="2328684"/>
            <a:ext cx="4344006" cy="981212"/>
          </a:xfrm>
          <a:prstGeom prst="rect">
            <a:avLst/>
          </a:prstGeom>
        </p:spPr>
      </p:pic>
      <p:sp>
        <p:nvSpPr>
          <p:cNvPr id="17" name="TextBox 16">
            <a:extLst>
              <a:ext uri="{FF2B5EF4-FFF2-40B4-BE49-F238E27FC236}">
                <a16:creationId xmlns:a16="http://schemas.microsoft.com/office/drawing/2014/main" id="{B6578A88-BA29-4161-8157-2A4EE373FA39}"/>
              </a:ext>
            </a:extLst>
          </p:cNvPr>
          <p:cNvSpPr txBox="1"/>
          <p:nvPr/>
        </p:nvSpPr>
        <p:spPr>
          <a:xfrm>
            <a:off x="1458007" y="3263037"/>
            <a:ext cx="6094602" cy="230832"/>
          </a:xfrm>
          <a:prstGeom prst="rect">
            <a:avLst/>
          </a:prstGeom>
          <a:noFill/>
        </p:spPr>
        <p:txBody>
          <a:bodyPr wrap="square">
            <a:spAutoFit/>
          </a:bodyPr>
          <a:lstStyle/>
          <a:p>
            <a:r>
              <a:rPr lang="en-US" altLang="ko-KR" sz="900" dirty="0"/>
              <a:t>Michael A. Taylor (2016) Quantum metrology and its application in biology</a:t>
            </a:r>
            <a:endParaRPr lang="ko-KR" altLang="en-US" sz="900" dirty="0"/>
          </a:p>
        </p:txBody>
      </p:sp>
      <p:sp>
        <p:nvSpPr>
          <p:cNvPr id="18" name="날짜 개체 틀 3">
            <a:extLst>
              <a:ext uri="{FF2B5EF4-FFF2-40B4-BE49-F238E27FC236}">
                <a16:creationId xmlns:a16="http://schemas.microsoft.com/office/drawing/2014/main" id="{C3E6C7C7-B77D-4F2A-B9FF-ADBC1F6CB47D}"/>
              </a:ext>
            </a:extLst>
          </p:cNvPr>
          <p:cNvSpPr>
            <a:spLocks noGrp="1"/>
          </p:cNvSpPr>
          <p:nvPr>
            <p:ph type="dt" sz="half" idx="10"/>
          </p:nvPr>
        </p:nvSpPr>
        <p:spPr>
          <a:xfrm>
            <a:off x="7810150" y="6446838"/>
            <a:ext cx="2993126" cy="365125"/>
          </a:xfrm>
        </p:spPr>
        <p:txBody>
          <a:bodyPr/>
          <a:lstStyle/>
          <a:p>
            <a:r>
              <a:rPr lang="en-US" altLang="ko-KR" b="0" i="0" dirty="0">
                <a:solidFill>
                  <a:schemeClr val="bg1"/>
                </a:solidFill>
                <a:effectLst/>
                <a:latin typeface="Arial" panose="020B0604020202020204" pitchFamily="34" charset="0"/>
              </a:rPr>
              <a:t>Your passion for (AMO-)physics: What are you curious about?</a:t>
            </a:r>
          </a:p>
          <a:p>
            <a:r>
              <a:rPr lang="en-US" altLang="ko-KR" dirty="0">
                <a:solidFill>
                  <a:schemeClr val="bg1"/>
                </a:solidFill>
              </a:rPr>
              <a:t>Junhee Lee </a:t>
            </a:r>
            <a:fld id="{0928AFF6-6AB7-414D-9F63-AFAC896DC2A1}" type="datetime1">
              <a:rPr lang="ko-KR" altLang="en-US" smtClean="0">
                <a:solidFill>
                  <a:schemeClr val="bg1"/>
                </a:solidFill>
              </a:rPr>
              <a:t>2021-06-15</a:t>
            </a:fld>
            <a:endParaRPr lang="en-US" dirty="0">
              <a:solidFill>
                <a:schemeClr val="bg1"/>
              </a:solidFill>
            </a:endParaRPr>
          </a:p>
        </p:txBody>
      </p:sp>
    </p:spTree>
    <p:extLst>
      <p:ext uri="{BB962C8B-B14F-4D97-AF65-F5344CB8AC3E}">
        <p14:creationId xmlns:p14="http://schemas.microsoft.com/office/powerpoint/2010/main" val="4071969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F1A9F2C-2BE2-44E4-B358-24297C3BF886}"/>
              </a:ext>
            </a:extLst>
          </p:cNvPr>
          <p:cNvSpPr>
            <a:spLocks noGrp="1"/>
          </p:cNvSpPr>
          <p:nvPr>
            <p:ph type="title"/>
          </p:nvPr>
        </p:nvSpPr>
        <p:spPr/>
        <p:txBody>
          <a:bodyPr/>
          <a:lstStyle/>
          <a:p>
            <a:r>
              <a:rPr lang="en-US" altLang="ko-KR" dirty="0"/>
              <a:t>Outline</a:t>
            </a:r>
            <a:endParaRPr lang="ko-KR" altLang="en-US" dirty="0"/>
          </a:p>
        </p:txBody>
      </p:sp>
      <p:sp>
        <p:nvSpPr>
          <p:cNvPr id="3" name="내용 개체 틀 2">
            <a:extLst>
              <a:ext uri="{FF2B5EF4-FFF2-40B4-BE49-F238E27FC236}">
                <a16:creationId xmlns:a16="http://schemas.microsoft.com/office/drawing/2014/main" id="{BCBDD662-BDD1-43E7-AA89-B6CA6A16B4EB}"/>
              </a:ext>
            </a:extLst>
          </p:cNvPr>
          <p:cNvSpPr>
            <a:spLocks noGrp="1"/>
          </p:cNvSpPr>
          <p:nvPr>
            <p:ph idx="1"/>
          </p:nvPr>
        </p:nvSpPr>
        <p:spPr>
          <a:xfrm>
            <a:off x="1097280" y="2108201"/>
            <a:ext cx="10058400" cy="4158375"/>
          </a:xfrm>
        </p:spPr>
        <p:txBody>
          <a:bodyPr>
            <a:normAutofit/>
          </a:bodyPr>
          <a:lstStyle/>
          <a:p>
            <a:r>
              <a:rPr lang="en-US" altLang="ko-KR" dirty="0"/>
              <a:t>4. Quantum Measurement Scheme (Squeezed State)</a:t>
            </a:r>
          </a:p>
          <a:p>
            <a:pPr lvl="1"/>
            <a:r>
              <a:rPr lang="en-US" altLang="ko-KR" dirty="0"/>
              <a:t>Definition</a:t>
            </a:r>
          </a:p>
          <a:p>
            <a:pPr lvl="1"/>
            <a:r>
              <a:rPr lang="en-US" altLang="ko-KR" dirty="0"/>
              <a:t>Experimental realization</a:t>
            </a:r>
          </a:p>
          <a:p>
            <a:pPr lvl="1"/>
            <a:r>
              <a:rPr lang="en-US" altLang="ko-KR" dirty="0"/>
              <a:t>Beyond SQL </a:t>
            </a:r>
          </a:p>
          <a:p>
            <a:pPr lvl="1"/>
            <a:r>
              <a:rPr lang="en-US" altLang="ko-KR" dirty="0"/>
              <a:t>Application Ex: LIGO</a:t>
            </a:r>
          </a:p>
          <a:p>
            <a:r>
              <a:rPr lang="en-US" altLang="ko-KR" dirty="0"/>
              <a:t>5. Quantum Measurement Scheme (N00N State) </a:t>
            </a:r>
          </a:p>
          <a:p>
            <a:pPr lvl="1"/>
            <a:r>
              <a:rPr lang="en-US" altLang="ko-KR" dirty="0"/>
              <a:t>Definition</a:t>
            </a:r>
          </a:p>
          <a:p>
            <a:pPr lvl="1"/>
            <a:r>
              <a:rPr lang="en-US" altLang="ko-KR" dirty="0"/>
              <a:t>Experimental Realization</a:t>
            </a:r>
          </a:p>
          <a:p>
            <a:pPr lvl="1"/>
            <a:r>
              <a:rPr lang="en-US" altLang="ko-KR" dirty="0"/>
              <a:t>Advantages </a:t>
            </a:r>
          </a:p>
          <a:p>
            <a:pPr lvl="1"/>
            <a:r>
              <a:rPr lang="en-US" altLang="ko-KR" dirty="0"/>
              <a:t>Application Ex: Protein Concentration</a:t>
            </a:r>
          </a:p>
          <a:p>
            <a:r>
              <a:rPr lang="en-US" altLang="ko-KR" dirty="0"/>
              <a:t>6. Summary and Back to Heisenberg uncertainty</a:t>
            </a:r>
          </a:p>
          <a:p>
            <a:pPr marL="201168" lvl="1" indent="0">
              <a:buNone/>
            </a:pPr>
            <a:endParaRPr lang="en-US" altLang="ko-KR" dirty="0"/>
          </a:p>
          <a:p>
            <a:pPr lvl="1"/>
            <a:endParaRPr lang="en-US" altLang="ko-KR" dirty="0"/>
          </a:p>
          <a:p>
            <a:pPr lvl="1"/>
            <a:endParaRPr lang="ko-KR" altLang="en-US" dirty="0"/>
          </a:p>
        </p:txBody>
      </p:sp>
      <p:sp>
        <p:nvSpPr>
          <p:cNvPr id="5" name="날짜 개체 틀 3">
            <a:extLst>
              <a:ext uri="{FF2B5EF4-FFF2-40B4-BE49-F238E27FC236}">
                <a16:creationId xmlns:a16="http://schemas.microsoft.com/office/drawing/2014/main" id="{5263462D-FE9F-4AAF-BFAD-F667A02D4B1E}"/>
              </a:ext>
            </a:extLst>
          </p:cNvPr>
          <p:cNvSpPr>
            <a:spLocks noGrp="1"/>
          </p:cNvSpPr>
          <p:nvPr>
            <p:ph type="dt" sz="half" idx="10"/>
          </p:nvPr>
        </p:nvSpPr>
        <p:spPr>
          <a:xfrm>
            <a:off x="7810150" y="6446838"/>
            <a:ext cx="2993126" cy="365125"/>
          </a:xfrm>
        </p:spPr>
        <p:txBody>
          <a:bodyPr/>
          <a:lstStyle/>
          <a:p>
            <a:r>
              <a:rPr lang="en-US" altLang="ko-KR" b="0" i="0" dirty="0">
                <a:solidFill>
                  <a:schemeClr val="bg1"/>
                </a:solidFill>
                <a:effectLst/>
                <a:latin typeface="Arial" panose="020B0604020202020204" pitchFamily="34" charset="0"/>
              </a:rPr>
              <a:t>Your passion for (AMO-)physics: What are you curious about?</a:t>
            </a:r>
          </a:p>
          <a:p>
            <a:r>
              <a:rPr lang="en-US" altLang="ko-KR" dirty="0">
                <a:solidFill>
                  <a:schemeClr val="bg1"/>
                </a:solidFill>
              </a:rPr>
              <a:t>Junhee Lee </a:t>
            </a:r>
            <a:fld id="{0928AFF6-6AB7-414D-9F63-AFAC896DC2A1}" type="datetime1">
              <a:rPr lang="ko-KR" altLang="en-US" smtClean="0">
                <a:solidFill>
                  <a:schemeClr val="bg1"/>
                </a:solidFill>
              </a:rPr>
              <a:t>2021-06-15</a:t>
            </a:fld>
            <a:endParaRPr lang="en-US" dirty="0">
              <a:solidFill>
                <a:schemeClr val="bg1"/>
              </a:solidFill>
            </a:endParaRPr>
          </a:p>
        </p:txBody>
      </p:sp>
    </p:spTree>
    <p:extLst>
      <p:ext uri="{BB962C8B-B14F-4D97-AF65-F5344CB8AC3E}">
        <p14:creationId xmlns:p14="http://schemas.microsoft.com/office/powerpoint/2010/main" val="3159822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C970E74-9B5F-4A55-8946-039D6E2FE86B}"/>
              </a:ext>
            </a:extLst>
          </p:cNvPr>
          <p:cNvSpPr>
            <a:spLocks noGrp="1"/>
          </p:cNvSpPr>
          <p:nvPr>
            <p:ph type="title"/>
          </p:nvPr>
        </p:nvSpPr>
        <p:spPr>
          <a:xfrm>
            <a:off x="1097280" y="286603"/>
            <a:ext cx="10058400" cy="1450757"/>
          </a:xfrm>
        </p:spPr>
        <p:txBody>
          <a:bodyPr anchor="b">
            <a:normAutofit/>
          </a:bodyPr>
          <a:lstStyle/>
          <a:p>
            <a:r>
              <a:rPr lang="en-US" altLang="ko-KR" dirty="0"/>
              <a:t>A.3 Hong-</a:t>
            </a:r>
            <a:r>
              <a:rPr lang="en-US" altLang="ko-KR" dirty="0" err="1"/>
              <a:t>Ou</a:t>
            </a:r>
            <a:r>
              <a:rPr lang="en-US" altLang="ko-KR" dirty="0"/>
              <a:t>-Mandel effect</a:t>
            </a:r>
            <a:endParaRPr lang="ko-KR" altLang="en-US" dirty="0"/>
          </a:p>
        </p:txBody>
      </p:sp>
      <p:pic>
        <p:nvPicPr>
          <p:cNvPr id="6" name="내용 개체 틀 5" descr="시계, 다른, 다양한이(가) 표시된 사진&#10;&#10;자동 생성된 설명">
            <a:extLst>
              <a:ext uri="{FF2B5EF4-FFF2-40B4-BE49-F238E27FC236}">
                <a16:creationId xmlns:a16="http://schemas.microsoft.com/office/drawing/2014/main" id="{285A5B28-39D2-4514-91E5-4322057CDB6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97280" y="2317416"/>
            <a:ext cx="4639736" cy="2223168"/>
          </a:xfrm>
          <a:noFill/>
        </p:spPr>
      </p:pic>
      <p:sp>
        <p:nvSpPr>
          <p:cNvPr id="24" name="Content Placeholder 5">
            <a:extLst>
              <a:ext uri="{FF2B5EF4-FFF2-40B4-BE49-F238E27FC236}">
                <a16:creationId xmlns:a16="http://schemas.microsoft.com/office/drawing/2014/main" id="{7D3026EF-6DA0-4549-B330-ABEB5E663E4A}"/>
              </a:ext>
            </a:extLst>
          </p:cNvPr>
          <p:cNvSpPr>
            <a:spLocks noGrp="1"/>
          </p:cNvSpPr>
          <p:nvPr>
            <p:ph sz="quarter" idx="4"/>
          </p:nvPr>
        </p:nvSpPr>
        <p:spPr>
          <a:xfrm>
            <a:off x="981416" y="4540584"/>
            <a:ext cx="5881396" cy="1532957"/>
          </a:xfrm>
        </p:spPr>
        <p:txBody>
          <a:bodyPr>
            <a:normAutofit lnSpcReduction="10000"/>
          </a:bodyPr>
          <a:lstStyle/>
          <a:p>
            <a:pPr marL="0" indent="0">
              <a:buNone/>
            </a:pPr>
            <a:r>
              <a:rPr lang="en-US" altLang="ko-KR" sz="1400" b="0" i="0" dirty="0">
                <a:solidFill>
                  <a:srgbClr val="202122"/>
                </a:solidFill>
                <a:effectLst/>
                <a:latin typeface="Arial" panose="020B0604020202020204" pitchFamily="34" charset="0"/>
              </a:rPr>
              <a:t>1. The photon(up) is reflected and the photon(down) is transmitted.</a:t>
            </a:r>
          </a:p>
          <a:p>
            <a:pPr marL="0" indent="0" algn="l">
              <a:buNone/>
            </a:pPr>
            <a:r>
              <a:rPr lang="en-US" altLang="ko-KR" sz="1400" b="0" i="0" dirty="0">
                <a:solidFill>
                  <a:srgbClr val="202122"/>
                </a:solidFill>
                <a:effectLst/>
                <a:latin typeface="Arial" panose="020B0604020202020204" pitchFamily="34" charset="0"/>
              </a:rPr>
              <a:t>2. Both are transmitted.</a:t>
            </a:r>
          </a:p>
          <a:p>
            <a:pPr marL="0" indent="0" algn="l">
              <a:buNone/>
            </a:pPr>
            <a:r>
              <a:rPr lang="en-US" altLang="ko-KR" sz="1400" b="0" i="0" dirty="0">
                <a:solidFill>
                  <a:srgbClr val="202122"/>
                </a:solidFill>
                <a:effectLst/>
                <a:latin typeface="Arial" panose="020B0604020202020204" pitchFamily="34" charset="0"/>
              </a:rPr>
              <a:t>3. Both are reflected.</a:t>
            </a:r>
          </a:p>
          <a:p>
            <a:pPr marL="0" indent="0" algn="l">
              <a:buNone/>
            </a:pPr>
            <a:r>
              <a:rPr lang="en-US" altLang="ko-KR" sz="1400" b="0" i="0" dirty="0">
                <a:solidFill>
                  <a:srgbClr val="202122"/>
                </a:solidFill>
                <a:effectLst/>
                <a:latin typeface="Arial" panose="020B0604020202020204" pitchFamily="34" charset="0"/>
              </a:rPr>
              <a:t>4. The photon(up) is transmitted and the photon(down) is reflected</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76385CF-2713-4A70-ABB2-0BB3006FB0AC}"/>
                  </a:ext>
                </a:extLst>
              </p:cNvPr>
              <p:cNvSpPr txBox="1"/>
              <p:nvPr/>
            </p:nvSpPr>
            <p:spPr>
              <a:xfrm>
                <a:off x="6689557" y="2396691"/>
                <a:ext cx="5130265" cy="2502095"/>
              </a:xfrm>
              <a:prstGeom prst="rect">
                <a:avLst/>
              </a:prstGeom>
              <a:noFill/>
            </p:spPr>
            <p:txBody>
              <a:bodyPr wrap="square" rtlCol="0">
                <a:spAutoFit/>
              </a:bodyPr>
              <a:lstStyle/>
              <a:p>
                <a:pPr marL="285750" indent="-285750">
                  <a:buFont typeface="Arial" panose="020B0604020202020204" pitchFamily="34" charset="0"/>
                  <a:buChar char="•"/>
                </a:pPr>
                <a:r>
                  <a:rPr lang="en-US" altLang="ko-KR" sz="2000" dirty="0"/>
                  <a:t>Two optical modes are mixed at the B.S</a:t>
                </a:r>
                <a:r>
                  <a:rPr lang="ko-KR" altLang="en-US" sz="2000" dirty="0"/>
                  <a:t> </a:t>
                </a:r>
                <a:r>
                  <a:rPr lang="en-US" altLang="ko-KR" sz="2000" dirty="0"/>
                  <a:t>and</a:t>
                </a:r>
                <a:r>
                  <a:rPr lang="ko-KR" altLang="en-US" sz="2000" dirty="0"/>
                  <a:t> </a:t>
                </a:r>
                <a:r>
                  <a:rPr lang="en-US" altLang="ko-KR" sz="2000" dirty="0"/>
                  <a:t>turn</a:t>
                </a:r>
                <a:r>
                  <a:rPr lang="ko-KR" altLang="en-US" sz="2000" dirty="0"/>
                  <a:t> </a:t>
                </a:r>
                <a:r>
                  <a:rPr lang="en-US" altLang="ko-KR" sz="2000" dirty="0"/>
                  <a:t>to</a:t>
                </a:r>
                <a:r>
                  <a:rPr lang="ko-KR" altLang="en-US" sz="2000" dirty="0"/>
                  <a:t> </a:t>
                </a:r>
                <a:r>
                  <a:rPr lang="en-US" altLang="ko-KR" sz="2000" dirty="0"/>
                  <a:t>new</a:t>
                </a:r>
                <a:r>
                  <a:rPr lang="ko-KR" altLang="en-US" sz="2000" dirty="0"/>
                  <a:t> </a:t>
                </a:r>
                <a:r>
                  <a:rPr lang="en-US" altLang="ko-KR" sz="2000" dirty="0"/>
                  <a:t>modes</a:t>
                </a:r>
                <a:br>
                  <a:rPr lang="en-US" altLang="ko-KR" sz="2000" dirty="0"/>
                </a:br>
                <a:endParaRPr lang="en-US" altLang="ko-KR" sz="2000" dirty="0"/>
              </a:p>
              <a:p>
                <a:pPr marL="342900" indent="-342900">
                  <a:buFont typeface="Arial" panose="020B0604020202020204" pitchFamily="34" charset="0"/>
                  <a:buChar char="•"/>
                </a:pPr>
                <a14:m>
                  <m:oMath xmlns:m="http://schemas.openxmlformats.org/officeDocument/2006/math">
                    <m:d>
                      <m:dPr>
                        <m:ctrlPr>
                          <a:rPr lang="en-US" altLang="ko-KR" sz="2000" b="0" i="1" smtClean="0">
                            <a:latin typeface="Cambria Math" panose="02040503050406030204" pitchFamily="18" charset="0"/>
                          </a:rPr>
                        </m:ctrlPr>
                      </m:dPr>
                      <m:e>
                        <m:f>
                          <m:fPr>
                            <m:type m:val="noBar"/>
                            <m:ctrlPr>
                              <a:rPr lang="en-US" altLang="ko-KR" sz="2000" b="0" i="1" smtClean="0">
                                <a:latin typeface="Cambria Math" panose="02040503050406030204" pitchFamily="18" charset="0"/>
                              </a:rPr>
                            </m:ctrlPr>
                          </m:fPr>
                          <m:num>
                            <m:r>
                              <a:rPr lang="en-US" altLang="ko-KR" sz="2000" b="0" i="1" smtClean="0">
                                <a:latin typeface="Cambria Math" panose="02040503050406030204" pitchFamily="18" charset="0"/>
                              </a:rPr>
                              <m:t>𝑎</m:t>
                            </m:r>
                            <m:r>
                              <a:rPr lang="en-US" altLang="ko-KR" sz="2000" b="0" i="1" smtClean="0">
                                <a:latin typeface="Cambria Math" panose="02040503050406030204" pitchFamily="18" charset="0"/>
                              </a:rPr>
                              <m:t>′</m:t>
                            </m:r>
                          </m:num>
                          <m:den>
                            <m:r>
                              <a:rPr lang="en-US" altLang="ko-KR" sz="2000" b="0" i="1" smtClean="0">
                                <a:latin typeface="Cambria Math" panose="02040503050406030204" pitchFamily="18" charset="0"/>
                              </a:rPr>
                              <m:t>𝑏</m:t>
                            </m:r>
                            <m:r>
                              <a:rPr lang="en-US" altLang="ko-KR" sz="2000" b="0" i="1" smtClean="0">
                                <a:latin typeface="Cambria Math" panose="02040503050406030204" pitchFamily="18" charset="0"/>
                              </a:rPr>
                              <m:t>′</m:t>
                            </m:r>
                          </m:den>
                        </m:f>
                      </m:e>
                    </m:d>
                    <m:r>
                      <a:rPr lang="en-US" altLang="ko-KR" sz="2000" b="0" i="1" smtClean="0">
                        <a:latin typeface="Cambria Math" panose="02040503050406030204" pitchFamily="18" charset="0"/>
                      </a:rPr>
                      <m:t>=</m:t>
                    </m:r>
                    <m:f>
                      <m:fPr>
                        <m:ctrlPr>
                          <a:rPr lang="en-US" altLang="ko-KR" sz="2000" b="0" i="1" smtClean="0">
                            <a:latin typeface="Cambria Math" panose="02040503050406030204" pitchFamily="18" charset="0"/>
                          </a:rPr>
                        </m:ctrlPr>
                      </m:fPr>
                      <m:num>
                        <m:r>
                          <a:rPr lang="en-US" altLang="ko-KR" sz="2000" b="0" i="1" smtClean="0">
                            <a:latin typeface="Cambria Math" panose="02040503050406030204" pitchFamily="18" charset="0"/>
                          </a:rPr>
                          <m:t>1</m:t>
                        </m:r>
                      </m:num>
                      <m:den>
                        <m:rad>
                          <m:radPr>
                            <m:degHide m:val="on"/>
                            <m:ctrlPr>
                              <a:rPr lang="en-US" altLang="ko-KR" sz="2000" b="0" i="1" smtClean="0">
                                <a:latin typeface="Cambria Math" panose="02040503050406030204" pitchFamily="18" charset="0"/>
                              </a:rPr>
                            </m:ctrlPr>
                          </m:radPr>
                          <m:deg/>
                          <m:e>
                            <m:r>
                              <a:rPr lang="en-US" altLang="ko-KR" sz="2000" b="0" i="1" smtClean="0">
                                <a:latin typeface="Cambria Math" panose="02040503050406030204" pitchFamily="18" charset="0"/>
                              </a:rPr>
                              <m:t>2</m:t>
                            </m:r>
                          </m:e>
                        </m:rad>
                      </m:den>
                    </m:f>
                    <m:d>
                      <m:dPr>
                        <m:ctrlPr>
                          <a:rPr lang="en-US" altLang="ko-KR" sz="2000" b="0" i="1" smtClean="0">
                            <a:latin typeface="Cambria Math" panose="02040503050406030204" pitchFamily="18" charset="0"/>
                          </a:rPr>
                        </m:ctrlPr>
                      </m:dPr>
                      <m:e>
                        <m:m>
                          <m:mPr>
                            <m:mcs>
                              <m:mc>
                                <m:mcPr>
                                  <m:count m:val="2"/>
                                  <m:mcJc m:val="center"/>
                                </m:mcPr>
                              </m:mc>
                            </m:mcs>
                            <m:ctrlPr>
                              <a:rPr lang="en-US" altLang="ko-KR" sz="2000" b="0" i="1" smtClean="0">
                                <a:latin typeface="Cambria Math" panose="02040503050406030204" pitchFamily="18" charset="0"/>
                              </a:rPr>
                            </m:ctrlPr>
                          </m:mPr>
                          <m:mr>
                            <m:e>
                              <m:r>
                                <m:rPr>
                                  <m:brk m:alnAt="7"/>
                                </m:rPr>
                                <a:rPr lang="en-US" altLang="ko-KR" sz="2000" b="0" i="1" smtClean="0">
                                  <a:latin typeface="Cambria Math" panose="02040503050406030204" pitchFamily="18" charset="0"/>
                                </a:rPr>
                                <m:t>1</m:t>
                              </m:r>
                            </m:e>
                            <m:e>
                              <m:r>
                                <a:rPr lang="en-US" altLang="ko-KR" sz="2000" b="0" i="1" smtClean="0">
                                  <a:latin typeface="Cambria Math" panose="02040503050406030204" pitchFamily="18" charset="0"/>
                                </a:rPr>
                                <m:t>1</m:t>
                              </m:r>
                            </m:e>
                          </m:mr>
                          <m:mr>
                            <m:e>
                              <m:r>
                                <a:rPr lang="en-US" altLang="ko-KR" sz="2000" b="0" i="1" smtClean="0">
                                  <a:latin typeface="Cambria Math" panose="02040503050406030204" pitchFamily="18" charset="0"/>
                                </a:rPr>
                                <m:t>1</m:t>
                              </m:r>
                            </m:e>
                            <m:e>
                              <m:r>
                                <a:rPr lang="en-US" altLang="ko-KR" sz="2000" b="0" i="1" smtClean="0">
                                  <a:latin typeface="Cambria Math" panose="02040503050406030204" pitchFamily="18" charset="0"/>
                                </a:rPr>
                                <m:t>−1</m:t>
                              </m:r>
                            </m:e>
                          </m:mr>
                        </m:m>
                      </m:e>
                    </m:d>
                    <m:d>
                      <m:dPr>
                        <m:ctrlPr>
                          <a:rPr lang="en-US" altLang="ko-KR" sz="2000" i="1">
                            <a:latin typeface="Cambria Math" panose="02040503050406030204" pitchFamily="18" charset="0"/>
                          </a:rPr>
                        </m:ctrlPr>
                      </m:dPr>
                      <m:e>
                        <m:f>
                          <m:fPr>
                            <m:type m:val="noBar"/>
                            <m:ctrlPr>
                              <a:rPr lang="en-US" altLang="ko-KR" sz="2000" i="1">
                                <a:latin typeface="Cambria Math" panose="02040503050406030204" pitchFamily="18" charset="0"/>
                              </a:rPr>
                            </m:ctrlPr>
                          </m:fPr>
                          <m:num>
                            <m:r>
                              <a:rPr lang="en-US" altLang="ko-KR" sz="2000" b="0" i="1" smtClean="0">
                                <a:latin typeface="Cambria Math" panose="02040503050406030204" pitchFamily="18" charset="0"/>
                              </a:rPr>
                              <m:t>𝑎</m:t>
                            </m:r>
                          </m:num>
                          <m:den>
                            <m:r>
                              <a:rPr lang="en-US" altLang="ko-KR" sz="2000" b="0" i="1" smtClean="0">
                                <a:latin typeface="Cambria Math" panose="02040503050406030204" pitchFamily="18" charset="0"/>
                              </a:rPr>
                              <m:t>𝑏</m:t>
                            </m:r>
                          </m:den>
                        </m:f>
                      </m:e>
                    </m:d>
                  </m:oMath>
                </a14:m>
                <a:br>
                  <a:rPr lang="en-US" altLang="ko-KR" sz="2000" b="0" dirty="0"/>
                </a:br>
                <a:br>
                  <a:rPr lang="en-US" altLang="ko-KR" sz="1200" b="0" dirty="0"/>
                </a:br>
                <a:r>
                  <a:rPr lang="en-US" altLang="ko-KR" sz="2000" dirty="0">
                    <a:sym typeface="Wingdings" panose="05000000000000000000" pitchFamily="2" charset="2"/>
                  </a:rPr>
                  <a:t>(N00N state)</a:t>
                </a:r>
                <a:r>
                  <a:rPr lang="en-US" altLang="ko-KR" sz="2000" dirty="0"/>
                  <a:t> </a:t>
                </a:r>
                <a14:m>
                  <m:oMath xmlns:m="http://schemas.openxmlformats.org/officeDocument/2006/math">
                    <m:d>
                      <m:dPr>
                        <m:ctrlPr>
                          <a:rPr lang="en-US" altLang="ko-KR" sz="2000" i="1">
                            <a:latin typeface="Cambria Math" panose="02040503050406030204" pitchFamily="18" charset="0"/>
                          </a:rPr>
                        </m:ctrlPr>
                      </m:dPr>
                      <m:e>
                        <m:f>
                          <m:fPr>
                            <m:type m:val="noBar"/>
                            <m:ctrlPr>
                              <a:rPr lang="en-US" altLang="ko-KR" sz="2000" i="1">
                                <a:latin typeface="Cambria Math" panose="02040503050406030204" pitchFamily="18" charset="0"/>
                              </a:rPr>
                            </m:ctrlPr>
                          </m:fPr>
                          <m:num>
                            <m:r>
                              <a:rPr lang="en-US" altLang="ko-KR" sz="2000" i="1">
                                <a:latin typeface="Cambria Math" panose="02040503050406030204" pitchFamily="18" charset="0"/>
                              </a:rPr>
                              <m:t>𝑎</m:t>
                            </m:r>
                            <m:r>
                              <a:rPr lang="en-US" altLang="ko-KR" sz="2000" i="1">
                                <a:latin typeface="Cambria Math" panose="02040503050406030204" pitchFamily="18" charset="0"/>
                              </a:rPr>
                              <m:t>′</m:t>
                            </m:r>
                          </m:num>
                          <m:den>
                            <m:r>
                              <a:rPr lang="en-US" altLang="ko-KR" sz="2000" i="1">
                                <a:latin typeface="Cambria Math" panose="02040503050406030204" pitchFamily="18" charset="0"/>
                              </a:rPr>
                              <m:t>𝑏</m:t>
                            </m:r>
                            <m:r>
                              <a:rPr lang="en-US" altLang="ko-KR" sz="2000" i="1">
                                <a:latin typeface="Cambria Math" panose="02040503050406030204" pitchFamily="18" charset="0"/>
                              </a:rPr>
                              <m:t>′</m:t>
                            </m:r>
                          </m:den>
                        </m:f>
                      </m:e>
                    </m:d>
                    <m:r>
                      <a:rPr lang="en-US" altLang="ko-KR" sz="2000" i="1">
                        <a:latin typeface="Cambria Math" panose="02040503050406030204" pitchFamily="18" charset="0"/>
                      </a:rPr>
                      <m:t>=</m:t>
                    </m:r>
                  </m:oMath>
                </a14:m>
                <a:r>
                  <a:rPr lang="en-US" altLang="ko-KR" sz="2000" dirty="0"/>
                  <a:t> </a:t>
                </a:r>
                <a14:m>
                  <m:oMath xmlns:m="http://schemas.openxmlformats.org/officeDocument/2006/math">
                    <m:f>
                      <m:fPr>
                        <m:ctrlPr>
                          <a:rPr lang="en-US" altLang="ko-KR" sz="2000" i="1">
                            <a:latin typeface="Cambria Math" panose="02040503050406030204" pitchFamily="18" charset="0"/>
                          </a:rPr>
                        </m:ctrlPr>
                      </m:fPr>
                      <m:num>
                        <m:r>
                          <a:rPr lang="en-US" altLang="ko-KR" sz="2000" i="1">
                            <a:latin typeface="Cambria Math" panose="02040503050406030204" pitchFamily="18" charset="0"/>
                          </a:rPr>
                          <m:t>1</m:t>
                        </m:r>
                      </m:num>
                      <m:den>
                        <m:rad>
                          <m:radPr>
                            <m:degHide m:val="on"/>
                            <m:ctrlPr>
                              <a:rPr lang="en-US" altLang="ko-KR" sz="2000" i="1">
                                <a:latin typeface="Cambria Math" panose="02040503050406030204" pitchFamily="18" charset="0"/>
                              </a:rPr>
                            </m:ctrlPr>
                          </m:radPr>
                          <m:deg/>
                          <m:e>
                            <m:r>
                              <a:rPr lang="en-US" altLang="ko-KR" sz="2000" i="1">
                                <a:latin typeface="Cambria Math" panose="02040503050406030204" pitchFamily="18" charset="0"/>
                              </a:rPr>
                              <m:t>2</m:t>
                            </m:r>
                          </m:e>
                        </m:rad>
                      </m:den>
                    </m:f>
                    <m:r>
                      <a:rPr lang="en-US" altLang="ko-KR" sz="2000" i="1">
                        <a:latin typeface="Cambria Math" panose="02040503050406030204" pitchFamily="18" charset="0"/>
                      </a:rPr>
                      <m:t> </m:t>
                    </m:r>
                    <m:d>
                      <m:dPr>
                        <m:ctrlPr>
                          <a:rPr lang="en-US" altLang="ko-KR" sz="2000" i="1">
                            <a:latin typeface="Cambria Math" panose="02040503050406030204" pitchFamily="18" charset="0"/>
                          </a:rPr>
                        </m:ctrlPr>
                      </m:dPr>
                      <m:e>
                        <m:f>
                          <m:fPr>
                            <m:type m:val="noBar"/>
                            <m:ctrlPr>
                              <a:rPr lang="en-US" altLang="ko-KR" sz="2000" i="1">
                                <a:latin typeface="Cambria Math" panose="02040503050406030204" pitchFamily="18" charset="0"/>
                              </a:rPr>
                            </m:ctrlPr>
                          </m:fPr>
                          <m:num>
                            <m:sSup>
                              <m:sSupPr>
                                <m:ctrlPr>
                                  <a:rPr lang="en-US" altLang="ko-KR" sz="2000" i="1" smtClean="0">
                                    <a:latin typeface="Cambria Math" panose="02040503050406030204" pitchFamily="18" charset="0"/>
                                  </a:rPr>
                                </m:ctrlPr>
                              </m:sSupPr>
                              <m:e>
                                <m:r>
                                  <a:rPr lang="en-US" altLang="ko-KR" sz="2000" b="0" i="1" smtClean="0">
                                    <a:latin typeface="Cambria Math" panose="02040503050406030204" pitchFamily="18" charset="0"/>
                                  </a:rPr>
                                  <m:t>𝑒</m:t>
                                </m:r>
                              </m:e>
                              <m:sup>
                                <m:r>
                                  <a:rPr lang="en-US" altLang="ko-KR" sz="2000" b="0" i="1" smtClean="0">
                                    <a:latin typeface="Cambria Math" panose="02040503050406030204" pitchFamily="18" charset="0"/>
                                  </a:rPr>
                                  <m:t>𝑖𝑁</m:t>
                                </m:r>
                                <m:r>
                                  <a:rPr lang="ko-KR" altLang="en-US" sz="2000" b="0" i="1" smtClean="0">
                                    <a:latin typeface="Cambria Math" panose="02040503050406030204" pitchFamily="18" charset="0"/>
                                  </a:rPr>
                                  <m:t>𝜑</m:t>
                                </m:r>
                              </m:sup>
                            </m:sSup>
                            <m:r>
                              <a:rPr lang="en-US" altLang="ko-KR" sz="2000" b="0" i="1" smtClean="0">
                                <a:latin typeface="Cambria Math" panose="02040503050406030204" pitchFamily="18" charset="0"/>
                              </a:rPr>
                              <m:t>+1</m:t>
                            </m:r>
                          </m:num>
                          <m:den>
                            <m:sSup>
                              <m:sSupPr>
                                <m:ctrlPr>
                                  <a:rPr lang="en-US" altLang="ko-KR" sz="2000" i="1">
                                    <a:latin typeface="Cambria Math" panose="02040503050406030204" pitchFamily="18" charset="0"/>
                                  </a:rPr>
                                </m:ctrlPr>
                              </m:sSupPr>
                              <m:e>
                                <m:r>
                                  <a:rPr lang="en-US" altLang="ko-KR" sz="2000" i="1">
                                    <a:latin typeface="Cambria Math" panose="02040503050406030204" pitchFamily="18" charset="0"/>
                                  </a:rPr>
                                  <m:t>𝑒</m:t>
                                </m:r>
                              </m:e>
                              <m:sup>
                                <m:r>
                                  <a:rPr lang="en-US" altLang="ko-KR" sz="2000" i="1">
                                    <a:latin typeface="Cambria Math" panose="02040503050406030204" pitchFamily="18" charset="0"/>
                                  </a:rPr>
                                  <m:t>𝑖𝑁</m:t>
                                </m:r>
                                <m:r>
                                  <a:rPr lang="ko-KR" altLang="en-US" sz="2000" i="1">
                                    <a:latin typeface="Cambria Math" panose="02040503050406030204" pitchFamily="18" charset="0"/>
                                  </a:rPr>
                                  <m:t>𝜑</m:t>
                                </m:r>
                              </m:sup>
                            </m:sSup>
                            <m:r>
                              <a:rPr lang="en-US" altLang="ko-KR" sz="2000" b="0" i="1" smtClean="0">
                                <a:latin typeface="Cambria Math" panose="02040503050406030204" pitchFamily="18" charset="0"/>
                              </a:rPr>
                              <m:t>−</m:t>
                            </m:r>
                            <m:r>
                              <a:rPr lang="en-US" altLang="ko-KR" sz="2000" i="1">
                                <a:latin typeface="Cambria Math" panose="02040503050406030204" pitchFamily="18" charset="0"/>
                              </a:rPr>
                              <m:t>1</m:t>
                            </m:r>
                          </m:den>
                        </m:f>
                      </m:e>
                    </m:d>
                  </m:oMath>
                </a14:m>
                <a:endParaRPr lang="en-US" altLang="ko-KR" sz="2000" dirty="0"/>
              </a:p>
              <a:p>
                <a:endParaRPr lang="en-US" altLang="ko-KR" sz="2000" dirty="0"/>
              </a:p>
            </p:txBody>
          </p:sp>
        </mc:Choice>
        <mc:Fallback xmlns="">
          <p:sp>
            <p:nvSpPr>
              <p:cNvPr id="7" name="TextBox 6">
                <a:extLst>
                  <a:ext uri="{FF2B5EF4-FFF2-40B4-BE49-F238E27FC236}">
                    <a16:creationId xmlns:a16="http://schemas.microsoft.com/office/drawing/2014/main" id="{076385CF-2713-4A70-ABB2-0BB3006FB0AC}"/>
                  </a:ext>
                </a:extLst>
              </p:cNvPr>
              <p:cNvSpPr txBox="1">
                <a:spLocks noRot="1" noChangeAspect="1" noMove="1" noResize="1" noEditPoints="1" noAdjustHandles="1" noChangeArrowheads="1" noChangeShapeType="1" noTextEdit="1"/>
              </p:cNvSpPr>
              <p:nvPr/>
            </p:nvSpPr>
            <p:spPr>
              <a:xfrm>
                <a:off x="6689557" y="2396691"/>
                <a:ext cx="5130265" cy="2502095"/>
              </a:xfrm>
              <a:prstGeom prst="rect">
                <a:avLst/>
              </a:prstGeom>
              <a:blipFill>
                <a:blip r:embed="rId3"/>
                <a:stretch>
                  <a:fillRect l="-1069" t="-1217"/>
                </a:stretch>
              </a:blipFill>
            </p:spPr>
            <p:txBody>
              <a:bodyPr/>
              <a:lstStyle/>
              <a:p>
                <a:r>
                  <a:rPr lang="ko-KR" altLang="en-US">
                    <a:noFill/>
                  </a:rPr>
                  <a:t> </a:t>
                </a:r>
              </a:p>
            </p:txBody>
          </p:sp>
        </mc:Fallback>
      </mc:AlternateContent>
      <p:sp>
        <p:nvSpPr>
          <p:cNvPr id="16" name="TextBox 15">
            <a:extLst>
              <a:ext uri="{FF2B5EF4-FFF2-40B4-BE49-F238E27FC236}">
                <a16:creationId xmlns:a16="http://schemas.microsoft.com/office/drawing/2014/main" id="{6EB29882-0750-4EA0-9ADA-DF01D4E9C6CA}"/>
              </a:ext>
            </a:extLst>
          </p:cNvPr>
          <p:cNvSpPr txBox="1"/>
          <p:nvPr/>
        </p:nvSpPr>
        <p:spPr>
          <a:xfrm>
            <a:off x="880844" y="6073541"/>
            <a:ext cx="4186107" cy="230832"/>
          </a:xfrm>
          <a:prstGeom prst="rect">
            <a:avLst/>
          </a:prstGeom>
          <a:noFill/>
        </p:spPr>
        <p:txBody>
          <a:bodyPr wrap="square" rtlCol="0">
            <a:spAutoFit/>
          </a:bodyPr>
          <a:lstStyle/>
          <a:p>
            <a:r>
              <a:rPr lang="en-US" altLang="ko-KR" sz="900" dirty="0"/>
              <a:t>https://en.wikipedia.org/wiki/Hong%E2%80%93Ou%E2%80%93Mandel_effect</a:t>
            </a:r>
            <a:endParaRPr lang="ko-KR" altLang="en-US" sz="900" dirty="0"/>
          </a:p>
        </p:txBody>
      </p:sp>
      <p:sp>
        <p:nvSpPr>
          <p:cNvPr id="18" name="날짜 개체 틀 3">
            <a:extLst>
              <a:ext uri="{FF2B5EF4-FFF2-40B4-BE49-F238E27FC236}">
                <a16:creationId xmlns:a16="http://schemas.microsoft.com/office/drawing/2014/main" id="{0EE4740C-0523-4778-9CD2-1D5BA9EE58DB}"/>
              </a:ext>
            </a:extLst>
          </p:cNvPr>
          <p:cNvSpPr>
            <a:spLocks noGrp="1"/>
          </p:cNvSpPr>
          <p:nvPr>
            <p:ph type="dt" sz="half" idx="10"/>
          </p:nvPr>
        </p:nvSpPr>
        <p:spPr>
          <a:xfrm>
            <a:off x="7810150" y="6446838"/>
            <a:ext cx="2993126" cy="365125"/>
          </a:xfrm>
        </p:spPr>
        <p:txBody>
          <a:bodyPr/>
          <a:lstStyle/>
          <a:p>
            <a:r>
              <a:rPr lang="en-US" altLang="ko-KR" b="0" i="0" dirty="0">
                <a:solidFill>
                  <a:schemeClr val="bg1"/>
                </a:solidFill>
                <a:effectLst/>
                <a:latin typeface="Arial" panose="020B0604020202020204" pitchFamily="34" charset="0"/>
              </a:rPr>
              <a:t>Your passion for (AMO-)physics: What are you curious about?</a:t>
            </a:r>
          </a:p>
          <a:p>
            <a:r>
              <a:rPr lang="en-US" altLang="ko-KR" dirty="0">
                <a:solidFill>
                  <a:schemeClr val="bg1"/>
                </a:solidFill>
              </a:rPr>
              <a:t>Junhee Lee </a:t>
            </a:r>
            <a:fld id="{0928AFF6-6AB7-414D-9F63-AFAC896DC2A1}" type="datetime1">
              <a:rPr lang="ko-KR" altLang="en-US" smtClean="0">
                <a:solidFill>
                  <a:schemeClr val="bg1"/>
                </a:solidFill>
              </a:rPr>
              <a:t>2021-06-15</a:t>
            </a:fld>
            <a:endParaRPr lang="en-US" dirty="0">
              <a:solidFill>
                <a:schemeClr val="bg1"/>
              </a:solidFill>
            </a:endParaRPr>
          </a:p>
        </p:txBody>
      </p:sp>
    </p:spTree>
    <p:extLst>
      <p:ext uri="{BB962C8B-B14F-4D97-AF65-F5344CB8AC3E}">
        <p14:creationId xmlns:p14="http://schemas.microsoft.com/office/powerpoint/2010/main" val="1933401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172FA18-7038-42DF-A6E1-AE546C9AE8B4}"/>
              </a:ext>
            </a:extLst>
          </p:cNvPr>
          <p:cNvSpPr>
            <a:spLocks noGrp="1"/>
          </p:cNvSpPr>
          <p:nvPr>
            <p:ph type="title"/>
          </p:nvPr>
        </p:nvSpPr>
        <p:spPr/>
        <p:txBody>
          <a:bodyPr/>
          <a:lstStyle/>
          <a:p>
            <a:r>
              <a:rPr lang="en-US" altLang="ko-KR" dirty="0"/>
              <a:t>A.4 Fisher-Info. &amp; C.R bound</a:t>
            </a:r>
            <a:endParaRPr lang="ko-KR" altLang="en-US" dirty="0"/>
          </a:p>
        </p:txBody>
      </p:sp>
      <mc:AlternateContent xmlns:mc="http://schemas.openxmlformats.org/markup-compatibility/2006" xmlns:a14="http://schemas.microsoft.com/office/drawing/2010/main">
        <mc:Choice Requires="a14">
          <p:sp>
            <p:nvSpPr>
              <p:cNvPr id="5" name="내용 개체 틀 3">
                <a:extLst>
                  <a:ext uri="{FF2B5EF4-FFF2-40B4-BE49-F238E27FC236}">
                    <a16:creationId xmlns:a16="http://schemas.microsoft.com/office/drawing/2014/main" id="{2CC38541-50D5-4F2D-AE3D-3A1E73AADED5}"/>
                  </a:ext>
                </a:extLst>
              </p:cNvPr>
              <p:cNvSpPr txBox="1">
                <a:spLocks/>
              </p:cNvSpPr>
              <p:nvPr/>
            </p:nvSpPr>
            <p:spPr>
              <a:xfrm>
                <a:off x="1097280" y="2193925"/>
                <a:ext cx="6083696" cy="4066514"/>
              </a:xfrm>
              <a:prstGeom prst="rect">
                <a:avLst/>
              </a:prstGeom>
            </p:spPr>
            <p:txBody>
              <a:bodyPr>
                <a:normAutofit/>
              </a:bodyPr>
              <a:lstStyle>
                <a:lvl1pPr marL="91440" indent="-91440" algn="l" defTabSz="914400" rtl="0" eaLnBrk="1" latinLnBrk="1"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1pPr>
                <a:lvl2pPr marL="384048" indent="-182880" algn="l" defTabSz="914400" rtl="0" eaLnBrk="1" latinLnBrk="1"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2pPr>
                <a:lvl3pPr marL="566928" indent="-182880" algn="l" defTabSz="914400" rtl="0" eaLnBrk="1" latinLnBrk="1"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3pPr>
                <a:lvl4pPr marL="749808" indent="-182880" algn="l" defTabSz="914400" rtl="0" eaLnBrk="1" latinLnBrk="1"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4pPr>
                <a:lvl5pPr marL="932688" indent="-182880" algn="l" defTabSz="914400" rtl="0" eaLnBrk="1" latinLnBrk="1"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5pPr>
                <a:lvl6pPr marL="11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altLang="ko-KR" dirty="0">
                    <a:solidFill>
                      <a:schemeClr val="tx1"/>
                    </a:solidFill>
                  </a:rPr>
                  <a:t> Unknown Parameter </a:t>
                </a:r>
                <a14:m>
                  <m:oMath xmlns:m="http://schemas.openxmlformats.org/officeDocument/2006/math">
                    <m:r>
                      <a:rPr lang="ko-KR" altLang="en-US" i="1" smtClean="0">
                        <a:solidFill>
                          <a:schemeClr val="tx1"/>
                        </a:solidFill>
                        <a:latin typeface="Cambria Math" panose="02040503050406030204" pitchFamily="18" charset="0"/>
                      </a:rPr>
                      <m:t>𝜃</m:t>
                    </m:r>
                  </m:oMath>
                </a14:m>
                <a:r>
                  <a:rPr lang="en-US" altLang="ko-KR" dirty="0">
                    <a:solidFill>
                      <a:schemeClr val="tx1"/>
                    </a:solidFill>
                  </a:rPr>
                  <a:t> is estimated by observations of x </a:t>
                </a:r>
                <a:r>
                  <a:rPr lang="en-US" altLang="ko-KR" dirty="0">
                    <a:solidFill>
                      <a:schemeClr val="tx1"/>
                    </a:solidFill>
                    <a:sym typeface="Wingdings" panose="05000000000000000000" pitchFamily="2" charset="2"/>
                  </a:rPr>
                  <a:t> </a:t>
                </a:r>
                <a14:m>
                  <m:oMath xmlns:m="http://schemas.openxmlformats.org/officeDocument/2006/math">
                    <m:r>
                      <m:rPr>
                        <m:sty m:val="p"/>
                      </m:rPr>
                      <a:rPr lang="en-US" altLang="ko-KR" b="0" i="0" smtClean="0">
                        <a:solidFill>
                          <a:schemeClr val="tx1"/>
                        </a:solidFill>
                        <a:latin typeface="Cambria Math" panose="02040503050406030204" pitchFamily="18" charset="0"/>
                        <a:sym typeface="Wingdings" panose="05000000000000000000" pitchFamily="2" charset="2"/>
                      </a:rPr>
                      <m:t>prob</m:t>
                    </m:r>
                    <m:r>
                      <a:rPr lang="en-US" altLang="ko-KR" b="0" i="0" smtClean="0">
                        <a:solidFill>
                          <a:schemeClr val="tx1"/>
                        </a:solidFill>
                        <a:latin typeface="Cambria Math" panose="02040503050406030204" pitchFamily="18" charset="0"/>
                        <a:sym typeface="Wingdings" panose="05000000000000000000" pitchFamily="2" charset="2"/>
                      </a:rPr>
                      <m:t>. </m:t>
                    </m:r>
                    <m:r>
                      <m:rPr>
                        <m:sty m:val="p"/>
                      </m:rPr>
                      <a:rPr lang="en-US" altLang="ko-KR" b="0" i="0" smtClean="0">
                        <a:solidFill>
                          <a:schemeClr val="tx1"/>
                        </a:solidFill>
                        <a:latin typeface="Cambria Math" panose="02040503050406030204" pitchFamily="18" charset="0"/>
                        <a:sym typeface="Wingdings" panose="05000000000000000000" pitchFamily="2" charset="2"/>
                      </a:rPr>
                      <m:t>density</m:t>
                    </m:r>
                    <m:r>
                      <a:rPr lang="en-US" altLang="ko-KR" b="0" i="0" smtClean="0">
                        <a:solidFill>
                          <a:schemeClr val="tx1"/>
                        </a:solidFill>
                        <a:latin typeface="Cambria Math" panose="02040503050406030204" pitchFamily="18" charset="0"/>
                        <a:sym typeface="Wingdings" panose="05000000000000000000" pitchFamily="2" charset="2"/>
                      </a:rPr>
                      <m:t> </m:t>
                    </m:r>
                    <m:r>
                      <a:rPr lang="en-US" altLang="ko-KR" b="0" i="1" smtClean="0">
                        <a:solidFill>
                          <a:schemeClr val="tx1"/>
                        </a:solidFill>
                        <a:latin typeface="Cambria Math" panose="02040503050406030204" pitchFamily="18" charset="0"/>
                        <a:sym typeface="Wingdings" panose="05000000000000000000" pitchFamily="2" charset="2"/>
                      </a:rPr>
                      <m:t>𝑓</m:t>
                    </m:r>
                    <m:r>
                      <a:rPr lang="en-US" altLang="ko-KR" b="0" i="1" smtClean="0">
                        <a:solidFill>
                          <a:schemeClr val="tx1"/>
                        </a:solidFill>
                        <a:latin typeface="Cambria Math" panose="02040503050406030204" pitchFamily="18" charset="0"/>
                        <a:sym typeface="Wingdings" panose="05000000000000000000" pitchFamily="2" charset="2"/>
                      </a:rPr>
                      <m:t>(</m:t>
                    </m:r>
                    <m:r>
                      <a:rPr lang="en-US" altLang="ko-KR" b="0" i="1" smtClean="0">
                        <a:solidFill>
                          <a:schemeClr val="tx1"/>
                        </a:solidFill>
                        <a:latin typeface="Cambria Math" panose="02040503050406030204" pitchFamily="18" charset="0"/>
                        <a:sym typeface="Wingdings" panose="05000000000000000000" pitchFamily="2" charset="2"/>
                      </a:rPr>
                      <m:t>𝑥</m:t>
                    </m:r>
                    <m:r>
                      <a:rPr lang="en-US" altLang="ko-KR" b="0" i="1" smtClean="0">
                        <a:solidFill>
                          <a:schemeClr val="tx1"/>
                        </a:solidFill>
                        <a:latin typeface="Cambria Math" panose="02040503050406030204" pitchFamily="18" charset="0"/>
                        <a:sym typeface="Wingdings" panose="05000000000000000000" pitchFamily="2" charset="2"/>
                      </a:rPr>
                      <m:t>;</m:t>
                    </m:r>
                    <m:r>
                      <a:rPr lang="ko-KR" altLang="en-US" i="1">
                        <a:solidFill>
                          <a:schemeClr val="tx1"/>
                        </a:solidFill>
                        <a:latin typeface="Cambria Math" panose="02040503050406030204" pitchFamily="18" charset="0"/>
                      </a:rPr>
                      <m:t>𝜃</m:t>
                    </m:r>
                  </m:oMath>
                </a14:m>
                <a:r>
                  <a:rPr lang="en-US" altLang="ko-KR" dirty="0">
                    <a:solidFill>
                      <a:schemeClr val="tx1"/>
                    </a:solidFill>
                  </a:rPr>
                  <a:t>)</a:t>
                </a:r>
              </a:p>
              <a:p>
                <a:pPr>
                  <a:buFont typeface="Arial" panose="020B0604020202020204" pitchFamily="34" charset="0"/>
                  <a:buChar char="•"/>
                </a:pPr>
                <a:r>
                  <a:rPr lang="en-US" altLang="ko-KR" dirty="0">
                    <a:solidFill>
                      <a:schemeClr val="tx1"/>
                    </a:solidFill>
                  </a:rPr>
                  <a:t> Var(</a:t>
                </a:r>
                <a14:m>
                  <m:oMath xmlns:m="http://schemas.openxmlformats.org/officeDocument/2006/math">
                    <m:r>
                      <a:rPr lang="ko-KR" altLang="en-US" i="1" smtClean="0">
                        <a:solidFill>
                          <a:schemeClr val="tx1"/>
                        </a:solidFill>
                        <a:latin typeface="Cambria Math" panose="02040503050406030204" pitchFamily="18" charset="0"/>
                      </a:rPr>
                      <m:t>𝜃</m:t>
                    </m:r>
                  </m:oMath>
                </a14:m>
                <a:r>
                  <a:rPr lang="en-US" altLang="ko-KR" dirty="0">
                    <a:solidFill>
                      <a:schemeClr val="tx1"/>
                    </a:solidFill>
                  </a:rPr>
                  <a:t>) </a:t>
                </a:r>
                <a14:m>
                  <m:oMath xmlns:m="http://schemas.openxmlformats.org/officeDocument/2006/math">
                    <m:r>
                      <a:rPr lang="en-US" altLang="ko-KR" i="1">
                        <a:solidFill>
                          <a:schemeClr val="tx1"/>
                        </a:solidFill>
                        <a:latin typeface="Cambria Math" panose="02040503050406030204" pitchFamily="18" charset="0"/>
                      </a:rPr>
                      <m:t>≥</m:t>
                    </m:r>
                    <m:f>
                      <m:fPr>
                        <m:ctrlPr>
                          <a:rPr lang="en-US" altLang="ko-KR" i="1">
                            <a:solidFill>
                              <a:schemeClr val="tx1"/>
                            </a:solidFill>
                            <a:latin typeface="Cambria Math" panose="02040503050406030204" pitchFamily="18" charset="0"/>
                          </a:rPr>
                        </m:ctrlPr>
                      </m:fPr>
                      <m:num>
                        <m:r>
                          <a:rPr lang="en-US" altLang="ko-KR" i="1">
                            <a:solidFill>
                              <a:schemeClr val="tx1"/>
                            </a:solidFill>
                            <a:latin typeface="Cambria Math" panose="02040503050406030204" pitchFamily="18" charset="0"/>
                          </a:rPr>
                          <m:t>1</m:t>
                        </m:r>
                      </m:num>
                      <m:den>
                        <m:r>
                          <a:rPr lang="en-US" altLang="ko-KR" b="0" i="1" smtClean="0">
                            <a:solidFill>
                              <a:schemeClr val="tx1"/>
                            </a:solidFill>
                            <a:latin typeface="Cambria Math" panose="02040503050406030204" pitchFamily="18" charset="0"/>
                          </a:rPr>
                          <m:t>𝐼</m:t>
                        </m:r>
                        <m:d>
                          <m:dPr>
                            <m:ctrlPr>
                              <a:rPr lang="en-US" altLang="ko-KR" b="0" i="1" smtClean="0">
                                <a:solidFill>
                                  <a:schemeClr val="tx1"/>
                                </a:solidFill>
                                <a:latin typeface="Cambria Math" panose="02040503050406030204" pitchFamily="18" charset="0"/>
                              </a:rPr>
                            </m:ctrlPr>
                          </m:dPr>
                          <m:e>
                            <m:r>
                              <a:rPr lang="ko-KR" altLang="en-US" i="1">
                                <a:solidFill>
                                  <a:schemeClr val="tx1"/>
                                </a:solidFill>
                                <a:latin typeface="Cambria Math" panose="02040503050406030204" pitchFamily="18" charset="0"/>
                              </a:rPr>
                              <m:t>𝜃</m:t>
                            </m:r>
                          </m:e>
                        </m:d>
                      </m:den>
                    </m:f>
                    <m:r>
                      <a:rPr lang="en-US" altLang="ko-KR" b="0" i="1" smtClean="0">
                        <a:solidFill>
                          <a:schemeClr val="tx1"/>
                        </a:solidFill>
                        <a:latin typeface="Cambria Math" panose="02040503050406030204" pitchFamily="18" charset="0"/>
                      </a:rPr>
                      <m:t> , </m:t>
                    </m:r>
                    <m:r>
                      <a:rPr lang="en-US" altLang="ko-KR" b="0" i="1" smtClean="0">
                        <a:solidFill>
                          <a:schemeClr val="tx1"/>
                        </a:solidFill>
                        <a:latin typeface="Cambria Math" panose="02040503050406030204" pitchFamily="18" charset="0"/>
                      </a:rPr>
                      <m:t>𝑤h𝑒𝑟𝑒</m:t>
                    </m:r>
                    <m:r>
                      <a:rPr lang="en-US" altLang="ko-KR" b="0" i="1" smtClean="0">
                        <a:solidFill>
                          <a:schemeClr val="tx1"/>
                        </a:solidFill>
                        <a:latin typeface="Cambria Math" panose="02040503050406030204" pitchFamily="18" charset="0"/>
                      </a:rPr>
                      <m:t> </m:t>
                    </m:r>
                    <m:r>
                      <a:rPr lang="en-US" altLang="ko-KR" i="1">
                        <a:solidFill>
                          <a:schemeClr val="tx1"/>
                        </a:solidFill>
                        <a:latin typeface="Cambria Math" panose="02040503050406030204" pitchFamily="18" charset="0"/>
                      </a:rPr>
                      <m:t>𝐼</m:t>
                    </m:r>
                    <m:d>
                      <m:dPr>
                        <m:ctrlPr>
                          <a:rPr lang="en-US" altLang="ko-KR" i="1">
                            <a:solidFill>
                              <a:schemeClr val="tx1"/>
                            </a:solidFill>
                            <a:latin typeface="Cambria Math" panose="02040503050406030204" pitchFamily="18" charset="0"/>
                          </a:rPr>
                        </m:ctrlPr>
                      </m:dPr>
                      <m:e>
                        <m:r>
                          <a:rPr lang="ko-KR" altLang="en-US" i="1">
                            <a:solidFill>
                              <a:schemeClr val="tx1"/>
                            </a:solidFill>
                            <a:latin typeface="Cambria Math" panose="02040503050406030204" pitchFamily="18" charset="0"/>
                          </a:rPr>
                          <m:t>𝜃</m:t>
                        </m:r>
                      </m:e>
                    </m:d>
                    <m:r>
                      <m:rPr>
                        <m:nor/>
                      </m:rPr>
                      <a:rPr lang="en-US" altLang="ko-KR" dirty="0">
                        <a:solidFill>
                          <a:schemeClr val="tx1"/>
                        </a:solidFill>
                      </a:rPr>
                      <m:t>= −</m:t>
                    </m:r>
                    <m:r>
                      <m:rPr>
                        <m:nor/>
                      </m:rPr>
                      <a:rPr lang="en-US" altLang="ko-KR" dirty="0">
                        <a:solidFill>
                          <a:schemeClr val="tx1"/>
                        </a:solidFill>
                      </a:rPr>
                      <m:t>n</m:t>
                    </m:r>
                    <m:r>
                      <m:rPr>
                        <m:nor/>
                      </m:rPr>
                      <a:rPr lang="en-US" altLang="ko-KR" b="0" i="0" dirty="0" smtClean="0">
                        <a:solidFill>
                          <a:schemeClr val="tx1"/>
                        </a:solidFill>
                      </a:rPr>
                      <m:t> &lt;</m:t>
                    </m:r>
                    <m:sSub>
                      <m:sSubPr>
                        <m:ctrlPr>
                          <a:rPr lang="en-US" altLang="ko-KR" b="0" i="1" dirty="0" smtClean="0">
                            <a:solidFill>
                              <a:schemeClr val="tx1"/>
                            </a:solidFill>
                            <a:latin typeface="Cambria Math" panose="02040503050406030204" pitchFamily="18" charset="0"/>
                          </a:rPr>
                        </m:ctrlPr>
                      </m:sSubPr>
                      <m:e>
                        <m:r>
                          <a:rPr lang="ko-KR" altLang="en-US" b="0" i="1" dirty="0" smtClean="0">
                            <a:solidFill>
                              <a:schemeClr val="tx1"/>
                            </a:solidFill>
                            <a:latin typeface="Cambria Math" panose="02040503050406030204" pitchFamily="18" charset="0"/>
                          </a:rPr>
                          <m:t>𝜕</m:t>
                        </m:r>
                      </m:e>
                      <m:sub>
                        <m:r>
                          <a:rPr lang="ko-KR" altLang="en-US" b="0" i="1" dirty="0" smtClean="0">
                            <a:solidFill>
                              <a:schemeClr val="tx1"/>
                            </a:solidFill>
                            <a:latin typeface="Cambria Math" panose="02040503050406030204" pitchFamily="18" charset="0"/>
                          </a:rPr>
                          <m:t>𝜃𝜃</m:t>
                        </m:r>
                      </m:sub>
                    </m:sSub>
                    <m:r>
                      <m:rPr>
                        <m:sty m:val="p"/>
                      </m:rPr>
                      <a:rPr lang="en-US" altLang="ko-KR" b="0" i="0" dirty="0" smtClean="0">
                        <a:solidFill>
                          <a:schemeClr val="tx1"/>
                        </a:solidFill>
                        <a:latin typeface="Cambria Math" panose="02040503050406030204" pitchFamily="18" charset="0"/>
                      </a:rPr>
                      <m:t>log</m:t>
                    </m:r>
                    <m:r>
                      <a:rPr lang="en-US" altLang="ko-KR" b="0" i="1" dirty="0" smtClean="0">
                        <a:solidFill>
                          <a:schemeClr val="tx1"/>
                        </a:solidFill>
                        <a:latin typeface="Cambria Math" panose="02040503050406030204" pitchFamily="18" charset="0"/>
                      </a:rPr>
                      <m:t>⁡(</m:t>
                    </m:r>
                    <m:r>
                      <a:rPr lang="en-US" altLang="ko-KR" i="1">
                        <a:solidFill>
                          <a:schemeClr val="tx1"/>
                        </a:solidFill>
                        <a:latin typeface="Cambria Math" panose="02040503050406030204" pitchFamily="18" charset="0"/>
                        <a:sym typeface="Wingdings" panose="05000000000000000000" pitchFamily="2" charset="2"/>
                      </a:rPr>
                      <m:t>𝑓</m:t>
                    </m:r>
                    <m:r>
                      <a:rPr lang="en-US" altLang="ko-KR" i="1">
                        <a:solidFill>
                          <a:schemeClr val="tx1"/>
                        </a:solidFill>
                        <a:latin typeface="Cambria Math" panose="02040503050406030204" pitchFamily="18" charset="0"/>
                        <a:sym typeface="Wingdings" panose="05000000000000000000" pitchFamily="2" charset="2"/>
                      </a:rPr>
                      <m:t>(</m:t>
                    </m:r>
                    <m:r>
                      <a:rPr lang="en-US" altLang="ko-KR" i="1">
                        <a:solidFill>
                          <a:schemeClr val="tx1"/>
                        </a:solidFill>
                        <a:latin typeface="Cambria Math" panose="02040503050406030204" pitchFamily="18" charset="0"/>
                        <a:sym typeface="Wingdings" panose="05000000000000000000" pitchFamily="2" charset="2"/>
                      </a:rPr>
                      <m:t>𝑥</m:t>
                    </m:r>
                    <m:r>
                      <a:rPr lang="en-US" altLang="ko-KR" i="1">
                        <a:solidFill>
                          <a:schemeClr val="tx1"/>
                        </a:solidFill>
                        <a:latin typeface="Cambria Math" panose="02040503050406030204" pitchFamily="18" charset="0"/>
                        <a:sym typeface="Wingdings" panose="05000000000000000000" pitchFamily="2" charset="2"/>
                      </a:rPr>
                      <m:t>;</m:t>
                    </m:r>
                    <m:r>
                      <a:rPr lang="ko-KR" altLang="en-US" i="1">
                        <a:solidFill>
                          <a:schemeClr val="tx1"/>
                        </a:solidFill>
                        <a:latin typeface="Cambria Math" panose="02040503050406030204" pitchFamily="18" charset="0"/>
                      </a:rPr>
                      <m:t>𝜃</m:t>
                    </m:r>
                    <m:r>
                      <m:rPr>
                        <m:nor/>
                      </m:rPr>
                      <a:rPr lang="en-US" altLang="ko-KR" dirty="0">
                        <a:solidFill>
                          <a:schemeClr val="tx1"/>
                        </a:solidFill>
                      </a:rPr>
                      <m:t>)</m:t>
                    </m:r>
                    <m:r>
                      <m:rPr>
                        <m:nor/>
                      </m:rPr>
                      <a:rPr lang="en-US" altLang="ko-KR" b="0" i="0" dirty="0" smtClean="0">
                        <a:solidFill>
                          <a:schemeClr val="tx1"/>
                        </a:solidFill>
                      </a:rPr>
                      <m:t>)&gt;</m:t>
                    </m:r>
                  </m:oMath>
                </a14:m>
                <a:endParaRPr lang="en-US" altLang="ko-KR" b="0" dirty="0">
                  <a:solidFill>
                    <a:schemeClr val="tx1"/>
                  </a:solidFill>
                </a:endParaRPr>
              </a:p>
              <a:p>
                <a:pPr>
                  <a:buFont typeface="Arial" panose="020B0604020202020204" pitchFamily="34" charset="0"/>
                  <a:buChar char="•"/>
                </a:pPr>
                <a:endParaRPr lang="en-US" altLang="ko-KR" b="0" dirty="0">
                  <a:solidFill>
                    <a:schemeClr val="tx1"/>
                  </a:solidFill>
                </a:endParaRPr>
              </a:p>
              <a:p>
                <a:pPr marL="0" indent="0">
                  <a:buNone/>
                </a:pPr>
                <a:r>
                  <a:rPr lang="en-US" altLang="ko-KR" dirty="0">
                    <a:solidFill>
                      <a:schemeClr val="tx1"/>
                    </a:solidFill>
                  </a:rPr>
                  <a:t>In Quantum measurement, </a:t>
                </a:r>
              </a:p>
              <a:p>
                <a:pPr>
                  <a:buFont typeface="Arial" panose="020B0604020202020204" pitchFamily="34" charset="0"/>
                  <a:buChar char="•"/>
                </a:pPr>
                <a14:m>
                  <m:oMath xmlns:m="http://schemas.openxmlformats.org/officeDocument/2006/math">
                    <m:r>
                      <a:rPr lang="en-US" altLang="ko-KR" b="0" i="1" smtClean="0">
                        <a:latin typeface="Cambria Math" panose="02040503050406030204" pitchFamily="18" charset="0"/>
                      </a:rPr>
                      <m:t>  </m:t>
                    </m:r>
                    <m:r>
                      <a:rPr lang="en-US" altLang="ko-KR" b="0" i="1" smtClean="0">
                        <a:latin typeface="Cambria Math" panose="02040503050406030204" pitchFamily="18" charset="0"/>
                      </a:rPr>
                      <m:t>𝐼</m:t>
                    </m:r>
                    <m:r>
                      <a:rPr lang="en-US" altLang="ko-KR" i="1" smtClean="0">
                        <a:latin typeface="Cambria Math" panose="02040503050406030204" pitchFamily="18" charset="0"/>
                      </a:rPr>
                      <m:t>=4</m:t>
                    </m:r>
                    <m:d>
                      <m:dPr>
                        <m:ctrlPr>
                          <a:rPr lang="en-US" altLang="ko-KR" i="1">
                            <a:latin typeface="Cambria Math" panose="02040503050406030204" pitchFamily="18" charset="0"/>
                          </a:rPr>
                        </m:ctrlPr>
                      </m:dPr>
                      <m:e>
                        <m:r>
                          <a:rPr lang="en-US" altLang="ko-KR" i="1">
                            <a:latin typeface="Cambria Math" panose="02040503050406030204" pitchFamily="18" charset="0"/>
                          </a:rPr>
                          <m:t>&lt;</m:t>
                        </m:r>
                        <m:sSubSup>
                          <m:sSubSupPr>
                            <m:ctrlPr>
                              <a:rPr lang="en-US" altLang="ko-KR" i="1">
                                <a:latin typeface="Cambria Math" panose="02040503050406030204" pitchFamily="18" charset="0"/>
                              </a:rPr>
                            </m:ctrlPr>
                          </m:sSubSupPr>
                          <m:e>
                            <m:r>
                              <a:rPr lang="ko-KR" altLang="en-US" i="1">
                                <a:latin typeface="Cambria Math" panose="02040503050406030204" pitchFamily="18" charset="0"/>
                              </a:rPr>
                              <m:t>𝜑</m:t>
                            </m:r>
                          </m:e>
                          <m:sub>
                            <m:r>
                              <a:rPr lang="en-US" altLang="ko-KR" i="1">
                                <a:latin typeface="Cambria Math" panose="02040503050406030204" pitchFamily="18" charset="0"/>
                              </a:rPr>
                              <m:t>𝑓</m:t>
                            </m:r>
                          </m:sub>
                          <m:sup>
                            <m:r>
                              <a:rPr lang="en-US" altLang="ko-KR" i="1">
                                <a:latin typeface="Cambria Math" panose="02040503050406030204" pitchFamily="18" charset="0"/>
                              </a:rPr>
                              <m:t>′</m:t>
                            </m:r>
                          </m:sup>
                        </m:sSubSup>
                      </m:e>
                      <m:e>
                        <m:sSubSup>
                          <m:sSubSupPr>
                            <m:ctrlPr>
                              <a:rPr lang="en-US" altLang="ko-KR" i="1">
                                <a:latin typeface="Cambria Math" panose="02040503050406030204" pitchFamily="18" charset="0"/>
                              </a:rPr>
                            </m:ctrlPr>
                          </m:sSubSupPr>
                          <m:e>
                            <m:r>
                              <a:rPr lang="ko-KR" altLang="en-US" i="1">
                                <a:latin typeface="Cambria Math" panose="02040503050406030204" pitchFamily="18" charset="0"/>
                              </a:rPr>
                              <m:t>𝜑</m:t>
                            </m:r>
                          </m:e>
                          <m:sub>
                            <m:r>
                              <a:rPr lang="en-US" altLang="ko-KR" i="1">
                                <a:latin typeface="Cambria Math" panose="02040503050406030204" pitchFamily="18" charset="0"/>
                              </a:rPr>
                              <m:t>𝑓</m:t>
                            </m:r>
                          </m:sub>
                          <m:sup>
                            <m:r>
                              <a:rPr lang="en-US" altLang="ko-KR" i="1">
                                <a:latin typeface="Cambria Math" panose="02040503050406030204" pitchFamily="18" charset="0"/>
                              </a:rPr>
                              <m:t>′</m:t>
                            </m:r>
                          </m:sup>
                        </m:sSubSup>
                        <m:r>
                          <a:rPr lang="en-US" altLang="ko-KR" i="1">
                            <a:latin typeface="Cambria Math" panose="02040503050406030204" pitchFamily="18" charset="0"/>
                          </a:rPr>
                          <m:t>&gt;− </m:t>
                        </m:r>
                        <m:d>
                          <m:dPr>
                            <m:begChr m:val="|"/>
                            <m:endChr m:val="|"/>
                            <m:ctrlPr>
                              <a:rPr lang="en-US" altLang="ko-KR" i="1">
                                <a:latin typeface="Cambria Math" panose="02040503050406030204" pitchFamily="18" charset="0"/>
                              </a:rPr>
                            </m:ctrlPr>
                          </m:dPr>
                          <m:e>
                            <m:r>
                              <a:rPr lang="en-US" altLang="ko-KR" i="1">
                                <a:latin typeface="Cambria Math" panose="02040503050406030204" pitchFamily="18" charset="0"/>
                              </a:rPr>
                              <m:t>&lt;</m:t>
                            </m:r>
                            <m:sSubSup>
                              <m:sSubSupPr>
                                <m:ctrlPr>
                                  <a:rPr lang="en-US" altLang="ko-KR" i="1">
                                    <a:latin typeface="Cambria Math" panose="02040503050406030204" pitchFamily="18" charset="0"/>
                                  </a:rPr>
                                </m:ctrlPr>
                              </m:sSubSupPr>
                              <m:e>
                                <m:r>
                                  <a:rPr lang="ko-KR" altLang="en-US" i="1">
                                    <a:latin typeface="Cambria Math" panose="02040503050406030204" pitchFamily="18" charset="0"/>
                                  </a:rPr>
                                  <m:t>𝜑</m:t>
                                </m:r>
                              </m:e>
                              <m:sub>
                                <m:r>
                                  <a:rPr lang="en-US" altLang="ko-KR" i="1">
                                    <a:latin typeface="Cambria Math" panose="02040503050406030204" pitchFamily="18" charset="0"/>
                                  </a:rPr>
                                  <m:t>𝑓</m:t>
                                </m:r>
                              </m:sub>
                              <m:sup>
                                <m:r>
                                  <a:rPr lang="en-US" altLang="ko-KR" i="1">
                                    <a:latin typeface="Cambria Math" panose="02040503050406030204" pitchFamily="18" charset="0"/>
                                  </a:rPr>
                                  <m:t>′</m:t>
                                </m:r>
                              </m:sup>
                            </m:sSubSup>
                          </m:e>
                        </m:d>
                        <m:sSub>
                          <m:sSubPr>
                            <m:ctrlPr>
                              <a:rPr lang="en-US" altLang="ko-KR" i="1">
                                <a:latin typeface="Cambria Math" panose="02040503050406030204" pitchFamily="18" charset="0"/>
                              </a:rPr>
                            </m:ctrlPr>
                          </m:sSubPr>
                          <m:e>
                            <m:r>
                              <a:rPr lang="ko-KR" altLang="en-US" i="1">
                                <a:latin typeface="Cambria Math" panose="02040503050406030204" pitchFamily="18" charset="0"/>
                              </a:rPr>
                              <m:t>𝜑</m:t>
                            </m:r>
                          </m:e>
                          <m:sub>
                            <m:r>
                              <a:rPr lang="en-US" altLang="ko-KR" i="1">
                                <a:latin typeface="Cambria Math" panose="02040503050406030204" pitchFamily="18" charset="0"/>
                              </a:rPr>
                              <m:t>𝑓</m:t>
                            </m:r>
                          </m:sub>
                        </m:sSub>
                        <m:r>
                          <a:rPr lang="en-US" altLang="ko-KR" i="1">
                            <a:latin typeface="Cambria Math" panose="02040503050406030204" pitchFamily="18" charset="0"/>
                          </a:rPr>
                          <m:t>&gt;</m:t>
                        </m:r>
                        <m:sSup>
                          <m:sSupPr>
                            <m:ctrlPr>
                              <a:rPr lang="en-US" altLang="ko-KR" i="1">
                                <a:latin typeface="Cambria Math" panose="02040503050406030204" pitchFamily="18" charset="0"/>
                              </a:rPr>
                            </m:ctrlPr>
                          </m:sSupPr>
                          <m:e>
                            <m:r>
                              <a:rPr lang="en-US" altLang="ko-KR" i="1">
                                <a:latin typeface="Cambria Math" panose="02040503050406030204" pitchFamily="18" charset="0"/>
                              </a:rPr>
                              <m:t>|</m:t>
                            </m:r>
                          </m:e>
                          <m:sup>
                            <m:r>
                              <a:rPr lang="en-US" altLang="ko-KR" i="1">
                                <a:latin typeface="Cambria Math" panose="02040503050406030204" pitchFamily="18" charset="0"/>
                              </a:rPr>
                              <m:t>2</m:t>
                            </m:r>
                          </m:sup>
                        </m:sSup>
                        <m:r>
                          <a:rPr lang="en-US" altLang="ko-KR" i="1">
                            <a:latin typeface="Cambria Math" panose="02040503050406030204" pitchFamily="18" charset="0"/>
                          </a:rPr>
                          <m:t> </m:t>
                        </m:r>
                      </m:e>
                    </m:d>
                  </m:oMath>
                </a14:m>
                <a:endParaRPr lang="en-US" altLang="ko-KR" dirty="0">
                  <a:solidFill>
                    <a:schemeClr val="tx1"/>
                  </a:solidFill>
                </a:endParaRPr>
              </a:p>
              <a:p>
                <a:endParaRPr lang="ko-KR" altLang="en-US" dirty="0">
                  <a:solidFill>
                    <a:schemeClr val="tx1"/>
                  </a:solidFill>
                </a:endParaRPr>
              </a:p>
            </p:txBody>
          </p:sp>
        </mc:Choice>
        <mc:Fallback xmlns="">
          <p:sp>
            <p:nvSpPr>
              <p:cNvPr id="5" name="내용 개체 틀 3">
                <a:extLst>
                  <a:ext uri="{FF2B5EF4-FFF2-40B4-BE49-F238E27FC236}">
                    <a16:creationId xmlns:a16="http://schemas.microsoft.com/office/drawing/2014/main" id="{2CC38541-50D5-4F2D-AE3D-3A1E73AADED5}"/>
                  </a:ext>
                </a:extLst>
              </p:cNvPr>
              <p:cNvSpPr txBox="1">
                <a:spLocks noRot="1" noChangeAspect="1" noMove="1" noResize="1" noEditPoints="1" noAdjustHandles="1" noChangeArrowheads="1" noChangeShapeType="1" noTextEdit="1"/>
              </p:cNvSpPr>
              <p:nvPr/>
            </p:nvSpPr>
            <p:spPr>
              <a:xfrm>
                <a:off x="1097280" y="2193925"/>
                <a:ext cx="6083696" cy="4066514"/>
              </a:xfrm>
              <a:prstGeom prst="rect">
                <a:avLst/>
              </a:prstGeom>
              <a:blipFill>
                <a:blip r:embed="rId2"/>
                <a:stretch>
                  <a:fillRect l="-902" t="-750" r="-1403"/>
                </a:stretch>
              </a:blipFill>
            </p:spPr>
            <p:txBody>
              <a:bodyPr/>
              <a:lstStyle/>
              <a:p>
                <a:r>
                  <a:rPr lang="ko-KR" altLang="en-US">
                    <a:noFill/>
                  </a:rPr>
                  <a:t> </a:t>
                </a:r>
              </a:p>
            </p:txBody>
          </p:sp>
        </mc:Fallback>
      </mc:AlternateContent>
      <p:sp>
        <p:nvSpPr>
          <p:cNvPr id="7" name="날짜 개체 틀 3">
            <a:extLst>
              <a:ext uri="{FF2B5EF4-FFF2-40B4-BE49-F238E27FC236}">
                <a16:creationId xmlns:a16="http://schemas.microsoft.com/office/drawing/2014/main" id="{D862B2D5-ADD3-4308-877D-DB6862F44DB1}"/>
              </a:ext>
            </a:extLst>
          </p:cNvPr>
          <p:cNvSpPr>
            <a:spLocks noGrp="1"/>
          </p:cNvSpPr>
          <p:nvPr>
            <p:ph type="dt" sz="half" idx="10"/>
          </p:nvPr>
        </p:nvSpPr>
        <p:spPr>
          <a:xfrm>
            <a:off x="7810150" y="6446838"/>
            <a:ext cx="2993126" cy="365125"/>
          </a:xfrm>
        </p:spPr>
        <p:txBody>
          <a:bodyPr/>
          <a:lstStyle/>
          <a:p>
            <a:r>
              <a:rPr lang="en-US" altLang="ko-KR" b="0" i="0" dirty="0">
                <a:solidFill>
                  <a:schemeClr val="bg1"/>
                </a:solidFill>
                <a:effectLst/>
                <a:latin typeface="Arial" panose="020B0604020202020204" pitchFamily="34" charset="0"/>
              </a:rPr>
              <a:t>Your passion for (AMO-)physics: What are you curious about?</a:t>
            </a:r>
          </a:p>
          <a:p>
            <a:r>
              <a:rPr lang="en-US" altLang="ko-KR" dirty="0">
                <a:solidFill>
                  <a:schemeClr val="bg1"/>
                </a:solidFill>
              </a:rPr>
              <a:t>Junhee Lee </a:t>
            </a:r>
            <a:fld id="{0928AFF6-6AB7-414D-9F63-AFAC896DC2A1}" type="datetime1">
              <a:rPr lang="ko-KR" altLang="en-US" smtClean="0">
                <a:solidFill>
                  <a:schemeClr val="bg1"/>
                </a:solidFill>
              </a:rPr>
              <a:t>2021-06-15</a:t>
            </a:fld>
            <a:endParaRPr lang="en-US" dirty="0">
              <a:solidFill>
                <a:schemeClr val="bg1"/>
              </a:solidFill>
            </a:endParaRPr>
          </a:p>
        </p:txBody>
      </p:sp>
    </p:spTree>
    <p:extLst>
      <p:ext uri="{BB962C8B-B14F-4D97-AF65-F5344CB8AC3E}">
        <p14:creationId xmlns:p14="http://schemas.microsoft.com/office/powerpoint/2010/main" val="2580351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172FA18-7038-42DF-A6E1-AE546C9AE8B4}"/>
              </a:ext>
            </a:extLst>
          </p:cNvPr>
          <p:cNvSpPr>
            <a:spLocks noGrp="1"/>
          </p:cNvSpPr>
          <p:nvPr>
            <p:ph type="title"/>
          </p:nvPr>
        </p:nvSpPr>
        <p:spPr/>
        <p:txBody>
          <a:bodyPr/>
          <a:lstStyle/>
          <a:p>
            <a:r>
              <a:rPr lang="en-US" altLang="ko-KR" dirty="0"/>
              <a:t>A.4 Fisher-Info. &amp; C.R bound (</a:t>
            </a:r>
            <a:r>
              <a:rPr lang="en-US" altLang="ko-KR" dirty="0" err="1"/>
              <a:t>cont</a:t>
            </a:r>
            <a:r>
              <a:rPr lang="en-US" altLang="ko-KR" dirty="0"/>
              <a:t>)</a:t>
            </a:r>
            <a:endParaRPr lang="ko-KR" altLang="en-US" dirty="0"/>
          </a:p>
        </p:txBody>
      </p:sp>
      <mc:AlternateContent xmlns:mc="http://schemas.openxmlformats.org/markup-compatibility/2006" xmlns:a14="http://schemas.microsoft.com/office/drawing/2010/main">
        <mc:Choice Requires="a14">
          <p:sp>
            <p:nvSpPr>
              <p:cNvPr id="5" name="내용 개체 틀 3">
                <a:extLst>
                  <a:ext uri="{FF2B5EF4-FFF2-40B4-BE49-F238E27FC236}">
                    <a16:creationId xmlns:a16="http://schemas.microsoft.com/office/drawing/2014/main" id="{2CC38541-50D5-4F2D-AE3D-3A1E73AADED5}"/>
                  </a:ext>
                </a:extLst>
              </p:cNvPr>
              <p:cNvSpPr txBox="1">
                <a:spLocks/>
              </p:cNvSpPr>
              <p:nvPr/>
            </p:nvSpPr>
            <p:spPr>
              <a:xfrm>
                <a:off x="1097280" y="2061950"/>
                <a:ext cx="6083696" cy="3583841"/>
              </a:xfrm>
              <a:prstGeom prst="rect">
                <a:avLst/>
              </a:prstGeom>
            </p:spPr>
            <p:txBody>
              <a:bodyPr>
                <a:normAutofit/>
              </a:bodyPr>
              <a:lstStyle>
                <a:lvl1pPr marL="91440" indent="-91440" algn="l" defTabSz="914400" rtl="0" eaLnBrk="1" latinLnBrk="1"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1pPr>
                <a:lvl2pPr marL="384048" indent="-182880" algn="l" defTabSz="914400" rtl="0" eaLnBrk="1" latinLnBrk="1"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2pPr>
                <a:lvl3pPr marL="566928" indent="-182880" algn="l" defTabSz="914400" rtl="0" eaLnBrk="1" latinLnBrk="1"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3pPr>
                <a:lvl4pPr marL="749808" indent="-182880" algn="l" defTabSz="914400" rtl="0" eaLnBrk="1" latinLnBrk="1"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4pPr>
                <a:lvl5pPr marL="932688" indent="-182880" algn="l" defTabSz="914400" rtl="0" eaLnBrk="1" latinLnBrk="1"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algun Gothic" panose="020B0503020000020004" pitchFamily="50" charset="-127"/>
                    <a:ea typeface="Malgun Gothic" panose="020B0503020000020004" pitchFamily="50" charset="-127"/>
                    <a:cs typeface="+mn-cs"/>
                  </a:defRPr>
                </a:lvl5pPr>
                <a:lvl6pPr marL="11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1"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altLang="ko-KR" dirty="0">
                    <a:solidFill>
                      <a:schemeClr val="tx1"/>
                    </a:solidFill>
                  </a:rPr>
                  <a:t> </a:t>
                </a:r>
                <a14:m>
                  <m:oMath xmlns:m="http://schemas.openxmlformats.org/officeDocument/2006/math">
                    <m:r>
                      <a:rPr lang="en-US" altLang="ko-KR" b="0" i="0" smtClean="0">
                        <a:latin typeface="Cambria Math" panose="02040503050406030204" pitchFamily="18" charset="0"/>
                        <a:ea typeface="Cambria Math" panose="02040503050406030204" pitchFamily="18" charset="0"/>
                      </a:rPr>
                      <m:t> </m:t>
                    </m:r>
                    <m:r>
                      <a:rPr lang="en-US" altLang="ko-KR" b="0" i="1" smtClean="0">
                        <a:latin typeface="Cambria Math" panose="02040503050406030204" pitchFamily="18" charset="0"/>
                        <a:ea typeface="Cambria Math" panose="02040503050406030204" pitchFamily="18" charset="0"/>
                      </a:rPr>
                      <m:t>𝐼</m:t>
                    </m:r>
                  </m:oMath>
                </a14:m>
                <a:r>
                  <a:rPr lang="en-US" altLang="ko-KR" dirty="0">
                    <a:latin typeface="+mn-lt"/>
                  </a:rPr>
                  <a:t>=4</a:t>
                </a:r>
                <a14:m>
                  <m:oMath xmlns:m="http://schemas.openxmlformats.org/officeDocument/2006/math">
                    <m:d>
                      <m:dPr>
                        <m:ctrlPr>
                          <a:rPr lang="en-US" altLang="ko-KR" i="1" smtClean="0">
                            <a:latin typeface="Cambria Math" panose="02040503050406030204" pitchFamily="18" charset="0"/>
                          </a:rPr>
                        </m:ctrlPr>
                      </m:dPr>
                      <m:e>
                        <m:r>
                          <a:rPr lang="en-US" altLang="ko-KR" i="1" smtClean="0">
                            <a:latin typeface="Cambria Math" panose="02040503050406030204" pitchFamily="18" charset="0"/>
                          </a:rPr>
                          <m:t>&lt;</m:t>
                        </m:r>
                        <m:sSup>
                          <m:sSupPr>
                            <m:ctrlPr>
                              <a:rPr lang="en-US" altLang="ko-KR" i="1" smtClean="0">
                                <a:latin typeface="Cambria Math" panose="02040503050406030204" pitchFamily="18" charset="0"/>
                              </a:rPr>
                            </m:ctrlPr>
                          </m:sSupPr>
                          <m:e>
                            <m:r>
                              <a:rPr lang="en-US" altLang="ko-KR" i="1" smtClean="0">
                                <a:latin typeface="Cambria Math" panose="02040503050406030204" pitchFamily="18" charset="0"/>
                              </a:rPr>
                              <m:t>𝑛</m:t>
                            </m:r>
                          </m:e>
                          <m:sup>
                            <m:r>
                              <a:rPr lang="en-US" altLang="ko-KR" i="1" smtClean="0">
                                <a:latin typeface="Cambria Math" panose="02040503050406030204" pitchFamily="18" charset="0"/>
                              </a:rPr>
                              <m:t>2</m:t>
                            </m:r>
                          </m:sup>
                        </m:sSup>
                        <m:r>
                          <a:rPr lang="en-US" altLang="ko-KR" i="1" smtClean="0">
                            <a:latin typeface="Cambria Math" panose="02040503050406030204" pitchFamily="18" charset="0"/>
                          </a:rPr>
                          <m:t>&gt;−</m:t>
                        </m:r>
                      </m:e>
                      <m:e>
                        <m:r>
                          <a:rPr lang="en-US" altLang="ko-KR" i="1" smtClean="0">
                            <a:latin typeface="Cambria Math" panose="02040503050406030204" pitchFamily="18" charset="0"/>
                          </a:rPr>
                          <m:t>&lt;</m:t>
                        </m:r>
                        <m:r>
                          <a:rPr lang="en-US" altLang="ko-KR" i="1" smtClean="0">
                            <a:latin typeface="Cambria Math" panose="02040503050406030204" pitchFamily="18" charset="0"/>
                          </a:rPr>
                          <m:t>𝑛</m:t>
                        </m:r>
                        <m:r>
                          <a:rPr lang="en-US" altLang="ko-KR" i="1" smtClean="0">
                            <a:latin typeface="Cambria Math" panose="02040503050406030204" pitchFamily="18" charset="0"/>
                          </a:rPr>
                          <m:t>&gt;</m:t>
                        </m:r>
                        <m:sSup>
                          <m:sSupPr>
                            <m:ctrlPr>
                              <a:rPr lang="en-US" altLang="ko-KR" i="1" smtClean="0">
                                <a:latin typeface="Cambria Math" panose="02040503050406030204" pitchFamily="18" charset="0"/>
                              </a:rPr>
                            </m:ctrlPr>
                          </m:sSupPr>
                          <m:e>
                            <m:r>
                              <a:rPr lang="en-US" altLang="ko-KR" i="1" smtClean="0">
                                <a:latin typeface="Cambria Math" panose="02040503050406030204" pitchFamily="18" charset="0"/>
                              </a:rPr>
                              <m:t>|</m:t>
                            </m:r>
                          </m:e>
                          <m:sup>
                            <m:r>
                              <a:rPr lang="en-US" altLang="ko-KR" i="1" smtClean="0">
                                <a:latin typeface="Cambria Math" panose="02040503050406030204" pitchFamily="18" charset="0"/>
                              </a:rPr>
                              <m:t>2</m:t>
                            </m:r>
                          </m:sup>
                        </m:sSup>
                      </m:e>
                    </m:d>
                  </m:oMath>
                </a14:m>
                <a:r>
                  <a:rPr lang="en-US" altLang="ko-KR" dirty="0"/>
                  <a:t>  (for observation of N)</a:t>
                </a:r>
                <a:br>
                  <a:rPr lang="en-US" altLang="ko-KR" dirty="0"/>
                </a:br>
                <a:endParaRPr lang="en-US" altLang="ko-KR" sz="1400" dirty="0"/>
              </a:p>
              <a:p>
                <a:pPr marL="285750" indent="-285750">
                  <a:buFont typeface="Arial" panose="020B0604020202020204" pitchFamily="34" charset="0"/>
                  <a:buChar char="•"/>
                </a:pPr>
                <a:r>
                  <a:rPr lang="en-US" altLang="ko-KR" dirty="0"/>
                  <a:t>For N00N state</a:t>
                </a:r>
                <a:br>
                  <a:rPr lang="en-US" altLang="ko-KR" dirty="0"/>
                </a:br>
                <a14:m>
                  <m:oMath xmlns:m="http://schemas.openxmlformats.org/officeDocument/2006/math">
                    <m:r>
                      <a:rPr lang="en-US" altLang="ko-KR" i="1" smtClean="0">
                        <a:latin typeface="Cambria Math" panose="02040503050406030204" pitchFamily="18" charset="0"/>
                      </a:rPr>
                      <m:t>&lt;</m:t>
                    </m:r>
                    <m:r>
                      <a:rPr lang="en-US" altLang="ko-KR" i="1" smtClean="0">
                        <a:latin typeface="Cambria Math" panose="02040503050406030204" pitchFamily="18" charset="0"/>
                      </a:rPr>
                      <m:t>𝑛</m:t>
                    </m:r>
                    <m:r>
                      <a:rPr lang="en-US" altLang="ko-KR" i="1" smtClean="0">
                        <a:latin typeface="Cambria Math" panose="02040503050406030204" pitchFamily="18" charset="0"/>
                      </a:rPr>
                      <m:t>&gt;</m:t>
                    </m:r>
                  </m:oMath>
                </a14:m>
                <a:r>
                  <a:rPr lang="en-US" altLang="ko-KR" dirty="0"/>
                  <a:t>=</a:t>
                </a:r>
                <a14:m>
                  <m:oMath xmlns:m="http://schemas.openxmlformats.org/officeDocument/2006/math">
                    <m:r>
                      <a:rPr lang="en-US" altLang="ko-KR" i="1">
                        <a:latin typeface="Cambria Math" panose="02040503050406030204" pitchFamily="18" charset="0"/>
                      </a:rPr>
                      <m:t>&lt;</m:t>
                    </m:r>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𝑎</m:t>
                        </m:r>
                      </m:e>
                      <m:sup>
                        <m:r>
                          <a:rPr lang="en-US" altLang="ko-KR" b="0" i="1" smtClean="0">
                            <a:latin typeface="Cambria Math" panose="02040503050406030204" pitchFamily="18" charset="0"/>
                          </a:rPr>
                          <m:t>+</m:t>
                        </m:r>
                      </m:sup>
                    </m:sSup>
                    <m:r>
                      <a:rPr lang="en-US" altLang="ko-KR" b="0" i="1" smtClean="0">
                        <a:latin typeface="Cambria Math" panose="02040503050406030204" pitchFamily="18" charset="0"/>
                      </a:rPr>
                      <m:t>𝑎</m:t>
                    </m:r>
                    <m:r>
                      <a:rPr lang="en-US" altLang="ko-KR" b="0" i="1" smtClean="0">
                        <a:latin typeface="Cambria Math" panose="02040503050406030204" pitchFamily="18" charset="0"/>
                      </a:rPr>
                      <m:t>&gt; =</m:t>
                    </m:r>
                    <m:f>
                      <m:fPr>
                        <m:ctrlPr>
                          <a:rPr lang="en-US" altLang="ko-KR" b="0" i="1" smtClean="0">
                            <a:latin typeface="Cambria Math" panose="02040503050406030204" pitchFamily="18" charset="0"/>
                          </a:rPr>
                        </m:ctrlPr>
                      </m:fPr>
                      <m:num>
                        <m:r>
                          <a:rPr lang="en-US" altLang="ko-KR" b="0" i="1" smtClean="0">
                            <a:latin typeface="Cambria Math" panose="02040503050406030204" pitchFamily="18" charset="0"/>
                          </a:rPr>
                          <m:t>𝑁</m:t>
                        </m:r>
                      </m:num>
                      <m:den>
                        <m:r>
                          <a:rPr lang="en-US" altLang="ko-KR" b="0" i="1" smtClean="0">
                            <a:latin typeface="Cambria Math" panose="02040503050406030204" pitchFamily="18" charset="0"/>
                          </a:rPr>
                          <m:t>2</m:t>
                        </m:r>
                      </m:den>
                    </m:f>
                    <m:r>
                      <a:rPr lang="en-US" altLang="ko-KR" b="0" i="1" smtClean="0">
                        <a:latin typeface="Cambria Math" panose="02040503050406030204" pitchFamily="18" charset="0"/>
                      </a:rPr>
                      <m:t>,    </m:t>
                    </m:r>
                    <m:r>
                      <a:rPr lang="en-US" altLang="ko-KR" i="1">
                        <a:latin typeface="Cambria Math" panose="02040503050406030204" pitchFamily="18" charset="0"/>
                      </a:rPr>
                      <m:t>&lt;</m:t>
                    </m:r>
                    <m:sSup>
                      <m:sSupPr>
                        <m:ctrlPr>
                          <a:rPr lang="en-US" altLang="ko-KR" i="1" smtClean="0">
                            <a:latin typeface="Cambria Math" panose="02040503050406030204" pitchFamily="18" charset="0"/>
                          </a:rPr>
                        </m:ctrlPr>
                      </m:sSupPr>
                      <m:e>
                        <m:r>
                          <a:rPr lang="en-US" altLang="ko-KR" b="0" i="1" smtClean="0">
                            <a:latin typeface="Cambria Math" panose="02040503050406030204" pitchFamily="18" charset="0"/>
                          </a:rPr>
                          <m:t>𝑛</m:t>
                        </m:r>
                      </m:e>
                      <m:sup>
                        <m:r>
                          <a:rPr lang="en-US" altLang="ko-KR" b="0" i="1" smtClean="0">
                            <a:latin typeface="Cambria Math" panose="02040503050406030204" pitchFamily="18" charset="0"/>
                          </a:rPr>
                          <m:t>2</m:t>
                        </m:r>
                      </m:sup>
                    </m:sSup>
                    <m:r>
                      <a:rPr lang="en-US" altLang="ko-KR" i="1">
                        <a:latin typeface="Cambria Math" panose="02040503050406030204" pitchFamily="18" charset="0"/>
                      </a:rPr>
                      <m:t>&gt;</m:t>
                    </m:r>
                    <m:r>
                      <m:rPr>
                        <m:nor/>
                      </m:rPr>
                      <a:rPr lang="en-US" altLang="ko-KR" dirty="0"/>
                      <m:t>=</m:t>
                    </m:r>
                    <m:r>
                      <a:rPr lang="en-US" altLang="ko-KR" i="1" smtClean="0">
                        <a:latin typeface="Cambria Math" panose="02040503050406030204" pitchFamily="18" charset="0"/>
                      </a:rPr>
                      <m:t>&lt;</m:t>
                    </m:r>
                    <m:sSup>
                      <m:sSupPr>
                        <m:ctrlPr>
                          <a:rPr lang="en-US" altLang="ko-KR" i="1">
                            <a:latin typeface="Cambria Math" panose="02040503050406030204" pitchFamily="18" charset="0"/>
                          </a:rPr>
                        </m:ctrlPr>
                      </m:sSupPr>
                      <m:e>
                        <m:r>
                          <a:rPr lang="en-US" altLang="ko-KR" i="1">
                            <a:latin typeface="Cambria Math" panose="02040503050406030204" pitchFamily="18" charset="0"/>
                          </a:rPr>
                          <m:t>𝑎</m:t>
                        </m:r>
                      </m:e>
                      <m:sup>
                        <m:r>
                          <a:rPr lang="en-US" altLang="ko-KR" i="1">
                            <a:latin typeface="Cambria Math" panose="02040503050406030204" pitchFamily="18" charset="0"/>
                          </a:rPr>
                          <m:t>+</m:t>
                        </m:r>
                      </m:sup>
                    </m:sSup>
                    <m:r>
                      <a:rPr lang="en-US" altLang="ko-KR" i="1">
                        <a:latin typeface="Cambria Math" panose="02040503050406030204" pitchFamily="18" charset="0"/>
                      </a:rPr>
                      <m:t>𝑎</m:t>
                    </m:r>
                    <m:sSup>
                      <m:sSupPr>
                        <m:ctrlPr>
                          <a:rPr lang="en-US" altLang="ko-KR" i="1">
                            <a:latin typeface="Cambria Math" panose="02040503050406030204" pitchFamily="18" charset="0"/>
                          </a:rPr>
                        </m:ctrlPr>
                      </m:sSupPr>
                      <m:e>
                        <m:r>
                          <a:rPr lang="en-US" altLang="ko-KR" i="1">
                            <a:latin typeface="Cambria Math" panose="02040503050406030204" pitchFamily="18" charset="0"/>
                          </a:rPr>
                          <m:t>𝑎</m:t>
                        </m:r>
                      </m:e>
                      <m:sup>
                        <m:r>
                          <a:rPr lang="en-US" altLang="ko-KR" i="1">
                            <a:latin typeface="Cambria Math" panose="02040503050406030204" pitchFamily="18" charset="0"/>
                          </a:rPr>
                          <m:t>+</m:t>
                        </m:r>
                      </m:sup>
                    </m:sSup>
                    <m:r>
                      <a:rPr lang="en-US" altLang="ko-KR" i="1">
                        <a:latin typeface="Cambria Math" panose="02040503050406030204" pitchFamily="18" charset="0"/>
                      </a:rPr>
                      <m:t>𝑎</m:t>
                    </m:r>
                    <m:r>
                      <a:rPr lang="en-US" altLang="ko-KR" i="1">
                        <a:latin typeface="Cambria Math" panose="02040503050406030204" pitchFamily="18" charset="0"/>
                      </a:rPr>
                      <m:t>&gt; =</m:t>
                    </m:r>
                    <m:f>
                      <m:fPr>
                        <m:ctrlPr>
                          <a:rPr lang="en-US" altLang="ko-KR" i="1">
                            <a:latin typeface="Cambria Math" panose="02040503050406030204" pitchFamily="18" charset="0"/>
                          </a:rPr>
                        </m:ctrlPr>
                      </m:fPr>
                      <m:num>
                        <m:sSup>
                          <m:sSupPr>
                            <m:ctrlPr>
                              <a:rPr lang="en-US" altLang="ko-KR" i="1" smtClean="0">
                                <a:latin typeface="Cambria Math" panose="02040503050406030204" pitchFamily="18" charset="0"/>
                              </a:rPr>
                            </m:ctrlPr>
                          </m:sSupPr>
                          <m:e>
                            <m:r>
                              <a:rPr lang="en-US" altLang="ko-KR" b="0" i="1" smtClean="0">
                                <a:latin typeface="Cambria Math" panose="02040503050406030204" pitchFamily="18" charset="0"/>
                              </a:rPr>
                              <m:t>𝑁</m:t>
                            </m:r>
                          </m:e>
                          <m:sup>
                            <m:r>
                              <a:rPr lang="en-US" altLang="ko-KR" b="0" i="1" smtClean="0">
                                <a:latin typeface="Cambria Math" panose="02040503050406030204" pitchFamily="18" charset="0"/>
                              </a:rPr>
                              <m:t>2</m:t>
                            </m:r>
                          </m:sup>
                        </m:sSup>
                      </m:num>
                      <m:den>
                        <m:r>
                          <a:rPr lang="en-US" altLang="ko-KR" i="1">
                            <a:latin typeface="Cambria Math" panose="02040503050406030204" pitchFamily="18" charset="0"/>
                          </a:rPr>
                          <m:t>2</m:t>
                        </m:r>
                      </m:den>
                    </m:f>
                  </m:oMath>
                </a14:m>
                <a:r>
                  <a:rPr lang="en-US" altLang="ko-KR" b="0" dirty="0"/>
                  <a:t>, </a:t>
                </a:r>
                <a:br>
                  <a:rPr lang="en-US" altLang="ko-KR" b="0" dirty="0"/>
                </a:br>
                <a:r>
                  <a:rPr lang="en-US" altLang="ko-KR" sz="1600" b="0" dirty="0"/>
                  <a:t> </a:t>
                </a:r>
                <a:r>
                  <a:rPr lang="en-US" altLang="ko-KR" b="0" dirty="0"/>
                  <a:t> </a:t>
                </a:r>
                <a:endParaRPr lang="en-US" altLang="ko-KR" b="0" i="1" dirty="0">
                  <a:latin typeface="Cambria Math" panose="02040503050406030204" pitchFamily="18" charset="0"/>
                  <a:ea typeface="Cambria Math" panose="02040503050406030204" pitchFamily="18" charset="0"/>
                </a:endParaRPr>
              </a:p>
              <a:p>
                <a:pPr>
                  <a:buFont typeface="Arial" panose="020B0604020202020204" pitchFamily="34" charset="0"/>
                  <a:buChar char="•"/>
                </a:pPr>
                <a14:m>
                  <m:oMath xmlns:m="http://schemas.openxmlformats.org/officeDocument/2006/math">
                    <m:r>
                      <a:rPr lang="en-US" altLang="ko-KR" i="1" smtClean="0">
                        <a:latin typeface="Cambria Math" panose="02040503050406030204" pitchFamily="18" charset="0"/>
                        <a:ea typeface="Cambria Math" panose="02040503050406030204" pitchFamily="18" charset="0"/>
                      </a:rPr>
                      <m:t> </m:t>
                    </m:r>
                    <m:r>
                      <a:rPr lang="en-US" altLang="ko-KR" b="0" i="1" smtClean="0">
                        <a:latin typeface="Cambria Math" panose="02040503050406030204" pitchFamily="18" charset="0"/>
                        <a:ea typeface="Cambria Math" panose="02040503050406030204" pitchFamily="18" charset="0"/>
                      </a:rPr>
                      <m:t>  </m:t>
                    </m:r>
                    <m:r>
                      <a:rPr lang="en-US" altLang="ko-KR" b="0" i="1" smtClean="0">
                        <a:latin typeface="Cambria Math" panose="02040503050406030204" pitchFamily="18" charset="0"/>
                        <a:ea typeface="Cambria Math" panose="02040503050406030204" pitchFamily="18" charset="0"/>
                      </a:rPr>
                      <m:t>𝐼</m:t>
                    </m:r>
                  </m:oMath>
                </a14:m>
                <a:r>
                  <a:rPr lang="en-US" altLang="ko-KR" dirty="0"/>
                  <a:t>=4(</a:t>
                </a:r>
                <a14:m>
                  <m:oMath xmlns:m="http://schemas.openxmlformats.org/officeDocument/2006/math">
                    <m:r>
                      <a:rPr lang="en-US" altLang="ko-KR" i="1">
                        <a:latin typeface="Cambria Math" panose="02040503050406030204" pitchFamily="18" charset="0"/>
                      </a:rPr>
                      <m:t>&lt;</m:t>
                    </m:r>
                    <m:r>
                      <a:rPr lang="en-US" altLang="ko-KR" i="1">
                        <a:latin typeface="Cambria Math" panose="02040503050406030204" pitchFamily="18" charset="0"/>
                      </a:rPr>
                      <m:t>𝑛</m:t>
                    </m:r>
                    <m:sSup>
                      <m:sSupPr>
                        <m:ctrlPr>
                          <a:rPr lang="en-US" altLang="ko-KR" i="1">
                            <a:latin typeface="Cambria Math" panose="02040503050406030204" pitchFamily="18" charset="0"/>
                          </a:rPr>
                        </m:ctrlPr>
                      </m:sSupPr>
                      <m:e>
                        <m:r>
                          <a:rPr lang="en-US" altLang="ko-KR" i="1" smtClean="0">
                            <a:latin typeface="Cambria Math" panose="02040503050406030204" pitchFamily="18" charset="0"/>
                          </a:rPr>
                          <m:t>&gt;</m:t>
                        </m:r>
                      </m:e>
                      <m:sup>
                        <m:r>
                          <a:rPr lang="en-US" altLang="ko-KR" i="1" smtClean="0">
                            <a:latin typeface="Cambria Math" panose="02040503050406030204" pitchFamily="18" charset="0"/>
                          </a:rPr>
                          <m:t>2</m:t>
                        </m:r>
                      </m:sup>
                    </m:sSup>
                    <m:r>
                      <a:rPr lang="en-US" altLang="ko-KR" b="0" i="1" smtClean="0">
                        <a:latin typeface="Cambria Math" panose="02040503050406030204" pitchFamily="18" charset="0"/>
                      </a:rPr>
                      <m:t>−</m:t>
                    </m:r>
                    <m:d>
                      <m:dPr>
                        <m:begChr m:val="|"/>
                        <m:ctrlPr>
                          <a:rPr lang="en-US" altLang="ko-KR" b="0" i="1" smtClean="0">
                            <a:latin typeface="Cambria Math" panose="02040503050406030204" pitchFamily="18" charset="0"/>
                          </a:rPr>
                        </m:ctrlPr>
                      </m:dPr>
                      <m:e>
                        <m:r>
                          <a:rPr lang="en-US" altLang="ko-KR" i="1">
                            <a:latin typeface="Cambria Math" panose="02040503050406030204" pitchFamily="18" charset="0"/>
                          </a:rPr>
                          <m:t>&lt;</m:t>
                        </m:r>
                        <m:r>
                          <a:rPr lang="en-US" altLang="ko-KR" i="1">
                            <a:latin typeface="Cambria Math" panose="02040503050406030204" pitchFamily="18" charset="0"/>
                          </a:rPr>
                          <m:t>𝑛</m:t>
                        </m:r>
                        <m:r>
                          <a:rPr lang="en-US" altLang="ko-KR" b="0" i="1" smtClean="0">
                            <a:latin typeface="Cambria Math" panose="02040503050406030204" pitchFamily="18" charset="0"/>
                          </a:rPr>
                          <m:t>&gt;</m:t>
                        </m:r>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m:t>
                            </m:r>
                          </m:e>
                          <m:sup>
                            <m:r>
                              <a:rPr lang="en-US" altLang="ko-KR" b="0" i="1" smtClean="0">
                                <a:latin typeface="Cambria Math" panose="02040503050406030204" pitchFamily="18" charset="0"/>
                              </a:rPr>
                              <m:t>2</m:t>
                            </m:r>
                          </m:sup>
                        </m:sSup>
                      </m:e>
                    </m:d>
                    <m:r>
                      <a:rPr lang="en-US" altLang="ko-KR" b="0" i="1" smtClean="0">
                        <a:latin typeface="Cambria Math" panose="02040503050406030204" pitchFamily="18" charset="0"/>
                      </a:rPr>
                      <m:t>=</m:t>
                    </m:r>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𝑁</m:t>
                        </m:r>
                      </m:e>
                      <m:sup>
                        <m:r>
                          <a:rPr lang="en-US" altLang="ko-KR" b="0" i="1" smtClean="0">
                            <a:latin typeface="Cambria Math" panose="02040503050406030204" pitchFamily="18" charset="0"/>
                          </a:rPr>
                          <m:t>2</m:t>
                        </m:r>
                      </m:sup>
                    </m:sSup>
                  </m:oMath>
                </a14:m>
                <a:br>
                  <a:rPr lang="en-US" altLang="ko-KR" b="0" dirty="0"/>
                </a:br>
                <a:r>
                  <a:rPr lang="en-US" altLang="ko-KR" b="0" dirty="0"/>
                  <a:t> </a:t>
                </a:r>
                <a:r>
                  <a:rPr lang="en-US" altLang="ko-KR" dirty="0">
                    <a:sym typeface="Wingdings" panose="05000000000000000000" pitchFamily="2" charset="2"/>
                  </a:rPr>
                  <a:t> </a:t>
                </a:r>
                <a14:m>
                  <m:oMath xmlns:m="http://schemas.openxmlformats.org/officeDocument/2006/math">
                    <m:r>
                      <a:rPr lang="en-US" altLang="ko-KR" i="1" smtClean="0">
                        <a:solidFill>
                          <a:schemeClr val="tx1"/>
                        </a:solidFill>
                        <a:latin typeface="Cambria Math" panose="02040503050406030204" pitchFamily="18" charset="0"/>
                        <a:ea typeface="Cambria Math" panose="02040503050406030204" pitchFamily="18" charset="0"/>
                      </a:rPr>
                      <m:t>∆</m:t>
                    </m:r>
                    <m:d>
                      <m:dPr>
                        <m:ctrlPr>
                          <a:rPr lang="en-US" altLang="ko-KR" b="0" i="1" smtClean="0">
                            <a:solidFill>
                              <a:schemeClr val="tx1"/>
                            </a:solidFill>
                            <a:latin typeface="Cambria Math" panose="02040503050406030204" pitchFamily="18" charset="0"/>
                            <a:ea typeface="Cambria Math" panose="02040503050406030204" pitchFamily="18" charset="0"/>
                          </a:rPr>
                        </m:ctrlPr>
                      </m:dPr>
                      <m:e>
                        <m:r>
                          <a:rPr lang="ko-KR" altLang="en-US" i="1" smtClean="0">
                            <a:solidFill>
                              <a:schemeClr val="tx1"/>
                            </a:solidFill>
                            <a:latin typeface="Cambria Math" panose="02040503050406030204" pitchFamily="18" charset="0"/>
                          </a:rPr>
                          <m:t>𝜃</m:t>
                        </m:r>
                      </m:e>
                    </m:d>
                    <m:r>
                      <a:rPr lang="en-US" altLang="ko-KR" b="0" i="1" smtClean="0">
                        <a:solidFill>
                          <a:schemeClr val="tx1"/>
                        </a:solidFill>
                        <a:latin typeface="Cambria Math" panose="02040503050406030204" pitchFamily="18" charset="0"/>
                      </a:rPr>
                      <m:t>≥</m:t>
                    </m:r>
                    <m:f>
                      <m:fPr>
                        <m:ctrlPr>
                          <a:rPr lang="en-US" altLang="ko-KR" b="0" i="1" smtClean="0">
                            <a:solidFill>
                              <a:schemeClr val="tx1"/>
                            </a:solidFill>
                            <a:latin typeface="Cambria Math" panose="02040503050406030204" pitchFamily="18" charset="0"/>
                          </a:rPr>
                        </m:ctrlPr>
                      </m:fPr>
                      <m:num>
                        <m:r>
                          <a:rPr lang="en-US" altLang="ko-KR" b="0" i="1" smtClean="0">
                            <a:solidFill>
                              <a:schemeClr val="tx1"/>
                            </a:solidFill>
                            <a:latin typeface="Cambria Math" panose="02040503050406030204" pitchFamily="18" charset="0"/>
                          </a:rPr>
                          <m:t>1</m:t>
                        </m:r>
                      </m:num>
                      <m:den>
                        <m:r>
                          <a:rPr lang="en-US" altLang="ko-KR" b="0" i="1" smtClean="0">
                            <a:solidFill>
                              <a:schemeClr val="tx1"/>
                            </a:solidFill>
                            <a:latin typeface="Cambria Math" panose="02040503050406030204" pitchFamily="18" charset="0"/>
                          </a:rPr>
                          <m:t>𝑁</m:t>
                        </m:r>
                      </m:den>
                    </m:f>
                  </m:oMath>
                </a14:m>
                <a:endParaRPr lang="en-US" altLang="ko-KR" dirty="0">
                  <a:solidFill>
                    <a:schemeClr val="tx1"/>
                  </a:solidFill>
                </a:endParaRPr>
              </a:p>
              <a:p>
                <a:endParaRPr lang="ko-KR" altLang="en-US" dirty="0">
                  <a:solidFill>
                    <a:schemeClr val="tx1"/>
                  </a:solidFill>
                </a:endParaRPr>
              </a:p>
            </p:txBody>
          </p:sp>
        </mc:Choice>
        <mc:Fallback xmlns="">
          <p:sp>
            <p:nvSpPr>
              <p:cNvPr id="5" name="내용 개체 틀 3">
                <a:extLst>
                  <a:ext uri="{FF2B5EF4-FFF2-40B4-BE49-F238E27FC236}">
                    <a16:creationId xmlns:a16="http://schemas.microsoft.com/office/drawing/2014/main" id="{2CC38541-50D5-4F2D-AE3D-3A1E73AADED5}"/>
                  </a:ext>
                </a:extLst>
              </p:cNvPr>
              <p:cNvSpPr txBox="1">
                <a:spLocks noRot="1" noChangeAspect="1" noMove="1" noResize="1" noEditPoints="1" noAdjustHandles="1" noChangeArrowheads="1" noChangeShapeType="1" noTextEdit="1"/>
              </p:cNvSpPr>
              <p:nvPr/>
            </p:nvSpPr>
            <p:spPr>
              <a:xfrm>
                <a:off x="1097280" y="2061950"/>
                <a:ext cx="6083696" cy="3583841"/>
              </a:xfrm>
              <a:prstGeom prst="rect">
                <a:avLst/>
              </a:prstGeom>
              <a:blipFill>
                <a:blip r:embed="rId2"/>
                <a:stretch>
                  <a:fillRect l="-701"/>
                </a:stretch>
              </a:blipFill>
            </p:spPr>
            <p:txBody>
              <a:bodyPr/>
              <a:lstStyle/>
              <a:p>
                <a:r>
                  <a:rPr lang="ko-KR" altLang="en-US">
                    <a:noFill/>
                  </a:rPr>
                  <a:t> </a:t>
                </a:r>
              </a:p>
            </p:txBody>
          </p:sp>
        </mc:Fallback>
      </mc:AlternateContent>
      <p:sp>
        <p:nvSpPr>
          <p:cNvPr id="10" name="날짜 개체 틀 3">
            <a:extLst>
              <a:ext uri="{FF2B5EF4-FFF2-40B4-BE49-F238E27FC236}">
                <a16:creationId xmlns:a16="http://schemas.microsoft.com/office/drawing/2014/main" id="{02035A1E-1149-480C-ADFF-02E8AD3CD827}"/>
              </a:ext>
            </a:extLst>
          </p:cNvPr>
          <p:cNvSpPr>
            <a:spLocks noGrp="1"/>
          </p:cNvSpPr>
          <p:nvPr>
            <p:ph type="dt" sz="half" idx="10"/>
          </p:nvPr>
        </p:nvSpPr>
        <p:spPr>
          <a:xfrm>
            <a:off x="7810150" y="6446838"/>
            <a:ext cx="2993126" cy="365125"/>
          </a:xfrm>
        </p:spPr>
        <p:txBody>
          <a:bodyPr/>
          <a:lstStyle/>
          <a:p>
            <a:r>
              <a:rPr lang="en-US" altLang="ko-KR" b="0" i="0" dirty="0">
                <a:solidFill>
                  <a:schemeClr val="bg1"/>
                </a:solidFill>
                <a:effectLst/>
                <a:latin typeface="Arial" panose="020B0604020202020204" pitchFamily="34" charset="0"/>
              </a:rPr>
              <a:t>Your passion for (AMO-)physics: What are you curious about?</a:t>
            </a:r>
          </a:p>
          <a:p>
            <a:r>
              <a:rPr lang="en-US" altLang="ko-KR" dirty="0">
                <a:solidFill>
                  <a:schemeClr val="bg1"/>
                </a:solidFill>
              </a:rPr>
              <a:t>Junhee Lee </a:t>
            </a:r>
            <a:fld id="{0928AFF6-6AB7-414D-9F63-AFAC896DC2A1}" type="datetime1">
              <a:rPr lang="ko-KR" altLang="en-US" smtClean="0">
                <a:solidFill>
                  <a:schemeClr val="bg1"/>
                </a:solidFill>
              </a:rPr>
              <a:t>2021-06-15</a:t>
            </a:fld>
            <a:endParaRPr lang="en-US" dirty="0">
              <a:solidFill>
                <a:schemeClr val="bg1"/>
              </a:solidFill>
            </a:endParaRPr>
          </a:p>
        </p:txBody>
      </p:sp>
    </p:spTree>
    <p:extLst>
      <p:ext uri="{BB962C8B-B14F-4D97-AF65-F5344CB8AC3E}">
        <p14:creationId xmlns:p14="http://schemas.microsoft.com/office/powerpoint/2010/main" val="3377651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92E5C7C-0628-43EA-BE68-2402FB32911F}"/>
              </a:ext>
            </a:extLst>
          </p:cNvPr>
          <p:cNvSpPr>
            <a:spLocks noGrp="1"/>
          </p:cNvSpPr>
          <p:nvPr>
            <p:ph type="title"/>
          </p:nvPr>
        </p:nvSpPr>
        <p:spPr>
          <a:xfrm>
            <a:off x="1097280" y="286603"/>
            <a:ext cx="10058400" cy="1450757"/>
          </a:xfrm>
        </p:spPr>
        <p:txBody>
          <a:bodyPr anchor="b">
            <a:normAutofit/>
          </a:bodyPr>
          <a:lstStyle/>
          <a:p>
            <a:r>
              <a:rPr lang="en-US" altLang="ko-KR" dirty="0"/>
              <a:t>1.Optical Microscopy </a:t>
            </a:r>
            <a:endParaRPr lang="ko-KR" altLang="en-US" dirty="0"/>
          </a:p>
        </p:txBody>
      </p:sp>
      <p:pic>
        <p:nvPicPr>
          <p:cNvPr id="6" name="내용 개체 틀 5">
            <a:extLst>
              <a:ext uri="{FF2B5EF4-FFF2-40B4-BE49-F238E27FC236}">
                <a16:creationId xmlns:a16="http://schemas.microsoft.com/office/drawing/2014/main" id="{4BD0374C-4F74-4761-86EB-CCC53EBB63C3}"/>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3" b="2372"/>
          <a:stretch/>
        </p:blipFill>
        <p:spPr>
          <a:xfrm>
            <a:off x="1097280" y="2120900"/>
            <a:ext cx="4639736" cy="3748194"/>
          </a:xfrm>
          <a:noFill/>
        </p:spPr>
      </p:pic>
      <p:sp>
        <p:nvSpPr>
          <p:cNvPr id="7" name="TextBox 6">
            <a:extLst>
              <a:ext uri="{FF2B5EF4-FFF2-40B4-BE49-F238E27FC236}">
                <a16:creationId xmlns:a16="http://schemas.microsoft.com/office/drawing/2014/main" id="{D20934EB-327B-4797-8545-9D74D08ECBC3}"/>
              </a:ext>
            </a:extLst>
          </p:cNvPr>
          <p:cNvSpPr txBox="1"/>
          <p:nvPr/>
        </p:nvSpPr>
        <p:spPr>
          <a:xfrm>
            <a:off x="1097280" y="5869094"/>
            <a:ext cx="5866556" cy="246221"/>
          </a:xfrm>
          <a:prstGeom prst="rect">
            <a:avLst/>
          </a:prstGeom>
          <a:noFill/>
        </p:spPr>
        <p:txBody>
          <a:bodyPr wrap="square" rtlCol="0">
            <a:spAutoFit/>
          </a:bodyPr>
          <a:lstStyle/>
          <a:p>
            <a:r>
              <a:rPr lang="en-US" altLang="ko-KR" sz="1000" dirty="0"/>
              <a:t>https://www.sciencedirect.com/topics/engineering/optical-microscope</a:t>
            </a:r>
            <a:endParaRPr lang="ko-KR" altLang="en-US" sz="1000" dirty="0"/>
          </a:p>
        </p:txBody>
      </p:sp>
      <p:pic>
        <p:nvPicPr>
          <p:cNvPr id="8" name="그림 7">
            <a:extLst>
              <a:ext uri="{FF2B5EF4-FFF2-40B4-BE49-F238E27FC236}">
                <a16:creationId xmlns:a16="http://schemas.microsoft.com/office/drawing/2014/main" id="{B2733415-ED2A-42FF-BA25-12F00C38B2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4986" y="2120900"/>
            <a:ext cx="4639736" cy="3817402"/>
          </a:xfrm>
          <a:prstGeom prst="rect">
            <a:avLst/>
          </a:prstGeom>
        </p:spPr>
      </p:pic>
      <p:sp>
        <p:nvSpPr>
          <p:cNvPr id="10" name="TextBox 9">
            <a:extLst>
              <a:ext uri="{FF2B5EF4-FFF2-40B4-BE49-F238E27FC236}">
                <a16:creationId xmlns:a16="http://schemas.microsoft.com/office/drawing/2014/main" id="{E48100C9-41FB-4459-8A3A-84B73E74041B}"/>
              </a:ext>
            </a:extLst>
          </p:cNvPr>
          <p:cNvSpPr txBox="1"/>
          <p:nvPr/>
        </p:nvSpPr>
        <p:spPr>
          <a:xfrm>
            <a:off x="6454986" y="5945587"/>
            <a:ext cx="5866556" cy="246221"/>
          </a:xfrm>
          <a:prstGeom prst="rect">
            <a:avLst/>
          </a:prstGeom>
          <a:noFill/>
        </p:spPr>
        <p:txBody>
          <a:bodyPr wrap="square" rtlCol="0">
            <a:spAutoFit/>
          </a:bodyPr>
          <a:lstStyle/>
          <a:p>
            <a:r>
              <a:rPr lang="en-US" altLang="ko-KR" sz="1000" dirty="0"/>
              <a:t>https://www.globalsino.com/EM/page1982.html</a:t>
            </a:r>
            <a:endParaRPr lang="ko-KR" altLang="en-US" sz="1000" dirty="0"/>
          </a:p>
        </p:txBody>
      </p:sp>
      <p:sp>
        <p:nvSpPr>
          <p:cNvPr id="9" name="날짜 개체 틀 3">
            <a:extLst>
              <a:ext uri="{FF2B5EF4-FFF2-40B4-BE49-F238E27FC236}">
                <a16:creationId xmlns:a16="http://schemas.microsoft.com/office/drawing/2014/main" id="{D6B7FB39-118F-4F4D-92E8-029348B2838C}"/>
              </a:ext>
            </a:extLst>
          </p:cNvPr>
          <p:cNvSpPr>
            <a:spLocks noGrp="1"/>
          </p:cNvSpPr>
          <p:nvPr>
            <p:ph type="dt" sz="half" idx="10"/>
          </p:nvPr>
        </p:nvSpPr>
        <p:spPr>
          <a:xfrm>
            <a:off x="7810150" y="6446838"/>
            <a:ext cx="2993126" cy="365125"/>
          </a:xfrm>
        </p:spPr>
        <p:txBody>
          <a:bodyPr/>
          <a:lstStyle/>
          <a:p>
            <a:r>
              <a:rPr lang="en-US" altLang="ko-KR" b="0" i="0" dirty="0">
                <a:solidFill>
                  <a:schemeClr val="bg1"/>
                </a:solidFill>
                <a:effectLst/>
                <a:latin typeface="Arial" panose="020B0604020202020204" pitchFamily="34" charset="0"/>
              </a:rPr>
              <a:t>Your passion for (AMO-)physics: What are you curious about?</a:t>
            </a:r>
          </a:p>
          <a:p>
            <a:r>
              <a:rPr lang="en-US" altLang="ko-KR" dirty="0">
                <a:solidFill>
                  <a:schemeClr val="bg1"/>
                </a:solidFill>
              </a:rPr>
              <a:t>Junhee Lee </a:t>
            </a:r>
            <a:fld id="{0928AFF6-6AB7-414D-9F63-AFAC896DC2A1}" type="datetime1">
              <a:rPr lang="ko-KR" altLang="en-US" smtClean="0">
                <a:solidFill>
                  <a:schemeClr val="bg1"/>
                </a:solidFill>
              </a:rPr>
              <a:t>2021-06-15</a:t>
            </a:fld>
            <a:endParaRPr lang="en-US" dirty="0">
              <a:solidFill>
                <a:schemeClr val="bg1"/>
              </a:solidFill>
            </a:endParaRPr>
          </a:p>
        </p:txBody>
      </p:sp>
    </p:spTree>
    <p:extLst>
      <p:ext uri="{BB962C8B-B14F-4D97-AF65-F5344CB8AC3E}">
        <p14:creationId xmlns:p14="http://schemas.microsoft.com/office/powerpoint/2010/main" val="2184695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92E5C7C-0628-43EA-BE68-2402FB32911F}"/>
              </a:ext>
            </a:extLst>
          </p:cNvPr>
          <p:cNvSpPr>
            <a:spLocks noGrp="1"/>
          </p:cNvSpPr>
          <p:nvPr>
            <p:ph type="title"/>
          </p:nvPr>
        </p:nvSpPr>
        <p:spPr>
          <a:xfrm>
            <a:off x="1097280" y="286603"/>
            <a:ext cx="10058400" cy="1450757"/>
          </a:xfrm>
        </p:spPr>
        <p:txBody>
          <a:bodyPr anchor="b">
            <a:normAutofit/>
          </a:bodyPr>
          <a:lstStyle/>
          <a:p>
            <a:r>
              <a:rPr lang="en-US" altLang="ko-KR" dirty="0">
                <a:latin typeface="맑은 고딕"/>
                <a:ea typeface="맑은 고딕"/>
              </a:rPr>
              <a:t>1. Heisenberg Uncertainty </a:t>
            </a:r>
            <a:endParaRPr lang="ko-KR" altLang="en-US" dirty="0"/>
          </a:p>
        </p:txBody>
      </p:sp>
      <p:sp>
        <p:nvSpPr>
          <p:cNvPr id="16" name="TextBox 15">
            <a:extLst>
              <a:ext uri="{FF2B5EF4-FFF2-40B4-BE49-F238E27FC236}">
                <a16:creationId xmlns:a16="http://schemas.microsoft.com/office/drawing/2014/main" id="{E16F5EF6-C97C-4536-A275-D332110F9CE5}"/>
              </a:ext>
            </a:extLst>
          </p:cNvPr>
          <p:cNvSpPr txBox="1"/>
          <p:nvPr/>
        </p:nvSpPr>
        <p:spPr>
          <a:xfrm>
            <a:off x="1391690" y="5482839"/>
            <a:ext cx="5000647" cy="400110"/>
          </a:xfrm>
          <a:prstGeom prst="rect">
            <a:avLst/>
          </a:prstGeom>
          <a:noFill/>
        </p:spPr>
        <p:txBody>
          <a:bodyPr wrap="square" lIns="91440" tIns="45720" rIns="91440" bIns="45720" rtlCol="0" anchor="t">
            <a:spAutoFit/>
          </a:bodyPr>
          <a:lstStyle/>
          <a:p>
            <a:r>
              <a:rPr lang="en-US" sz="1000" dirty="0">
                <a:ea typeface="+mn-lt"/>
                <a:cs typeface="+mn-lt"/>
              </a:rPr>
              <a:t>https://www.ck12.org/c/chemistry/heisenberg-uncertainty-principle/lesson/Heisenberg-Uncertainty-Principle-CHEM/</a:t>
            </a:r>
            <a:endParaRPr lang="ko-KR" dirty="0"/>
          </a:p>
        </p:txBody>
      </p:sp>
      <p:pic>
        <p:nvPicPr>
          <p:cNvPr id="3" name="그림 4" descr="옅은, 램프이(가) 표시된 사진&#10;&#10;자동 생성된 설명">
            <a:extLst>
              <a:ext uri="{FF2B5EF4-FFF2-40B4-BE49-F238E27FC236}">
                <a16:creationId xmlns:a16="http://schemas.microsoft.com/office/drawing/2014/main" id="{D1F16F48-E6F8-4E0F-BEC4-10F903BD1B4E}"/>
              </a:ext>
            </a:extLst>
          </p:cNvPr>
          <p:cNvPicPr>
            <a:picLocks noChangeAspect="1"/>
          </p:cNvPicPr>
          <p:nvPr/>
        </p:nvPicPr>
        <p:blipFill>
          <a:blip r:embed="rId2"/>
          <a:stretch>
            <a:fillRect/>
          </a:stretch>
        </p:blipFill>
        <p:spPr>
          <a:xfrm>
            <a:off x="1292501" y="2031517"/>
            <a:ext cx="3632225" cy="3227918"/>
          </a:xfrm>
          <a:prstGeom prst="rect">
            <a:avLst/>
          </a:prstGeom>
        </p:spPr>
      </p:pic>
      <p:sp>
        <p:nvSpPr>
          <p:cNvPr id="5" name="사각형: 둥근 모서리 4">
            <a:extLst>
              <a:ext uri="{FF2B5EF4-FFF2-40B4-BE49-F238E27FC236}">
                <a16:creationId xmlns:a16="http://schemas.microsoft.com/office/drawing/2014/main" id="{FBF32F2C-FE26-4060-B672-21E763956609}"/>
              </a:ext>
            </a:extLst>
          </p:cNvPr>
          <p:cNvSpPr/>
          <p:nvPr/>
        </p:nvSpPr>
        <p:spPr>
          <a:xfrm>
            <a:off x="6540597" y="2176089"/>
            <a:ext cx="2871851" cy="638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ko-KR" dirty="0">
                <a:ea typeface="맑은 고딕"/>
              </a:rPr>
              <a:t>Fundamental limits of Nature</a:t>
            </a:r>
            <a:endParaRPr lang="en-US" altLang="ko-KR" strike="sngStrike" dirty="0">
              <a:ea typeface="맑은 고딕"/>
            </a:endParaRPr>
          </a:p>
        </p:txBody>
      </p:sp>
      <p:sp>
        <p:nvSpPr>
          <p:cNvPr id="15" name="사각형: 둥근 모서리 14">
            <a:extLst>
              <a:ext uri="{FF2B5EF4-FFF2-40B4-BE49-F238E27FC236}">
                <a16:creationId xmlns:a16="http://schemas.microsoft.com/office/drawing/2014/main" id="{2C3A895A-F60D-49D3-9B0A-A97ECBC09D04}"/>
              </a:ext>
            </a:extLst>
          </p:cNvPr>
          <p:cNvSpPr/>
          <p:nvPr/>
        </p:nvSpPr>
        <p:spPr>
          <a:xfrm>
            <a:off x="6540596" y="3275793"/>
            <a:ext cx="2871852" cy="638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ko-KR" dirty="0">
                <a:ea typeface="맑은 고딕"/>
              </a:rPr>
              <a:t>No matter the way you measure the system</a:t>
            </a:r>
          </a:p>
        </p:txBody>
      </p:sp>
      <p:sp>
        <p:nvSpPr>
          <p:cNvPr id="18" name="사각형: 둥근 모서리 17">
            <a:extLst>
              <a:ext uri="{FF2B5EF4-FFF2-40B4-BE49-F238E27FC236}">
                <a16:creationId xmlns:a16="http://schemas.microsoft.com/office/drawing/2014/main" id="{574A35E3-EB1A-48B4-8556-D67BD3F06106}"/>
              </a:ext>
            </a:extLst>
          </p:cNvPr>
          <p:cNvSpPr/>
          <p:nvPr/>
        </p:nvSpPr>
        <p:spPr>
          <a:xfrm>
            <a:off x="6540596" y="4505384"/>
            <a:ext cx="2871852" cy="638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ko-KR" dirty="0">
                <a:ea typeface="맑은 고딕"/>
              </a:rPr>
              <a:t>Action of Measurement affects to state </a:t>
            </a:r>
          </a:p>
        </p:txBody>
      </p:sp>
      <p:sp>
        <p:nvSpPr>
          <p:cNvPr id="9" name="날짜 개체 틀 3">
            <a:extLst>
              <a:ext uri="{FF2B5EF4-FFF2-40B4-BE49-F238E27FC236}">
                <a16:creationId xmlns:a16="http://schemas.microsoft.com/office/drawing/2014/main" id="{120BA045-05FC-45CF-AC97-FE99E11C766A}"/>
              </a:ext>
            </a:extLst>
          </p:cNvPr>
          <p:cNvSpPr>
            <a:spLocks noGrp="1"/>
          </p:cNvSpPr>
          <p:nvPr>
            <p:ph type="dt" sz="half" idx="10"/>
          </p:nvPr>
        </p:nvSpPr>
        <p:spPr>
          <a:xfrm>
            <a:off x="7810150" y="6446838"/>
            <a:ext cx="2993126" cy="365125"/>
          </a:xfrm>
        </p:spPr>
        <p:txBody>
          <a:bodyPr/>
          <a:lstStyle/>
          <a:p>
            <a:r>
              <a:rPr lang="en-US" altLang="ko-KR" b="0" i="0" dirty="0">
                <a:solidFill>
                  <a:schemeClr val="bg1"/>
                </a:solidFill>
                <a:effectLst/>
                <a:latin typeface="Arial" panose="020B0604020202020204" pitchFamily="34" charset="0"/>
              </a:rPr>
              <a:t>Your passion for (AMO-)physics: What are you curious about?</a:t>
            </a:r>
          </a:p>
          <a:p>
            <a:r>
              <a:rPr lang="en-US" altLang="ko-KR" dirty="0">
                <a:solidFill>
                  <a:schemeClr val="bg1"/>
                </a:solidFill>
              </a:rPr>
              <a:t>Junhee Lee </a:t>
            </a:r>
            <a:fld id="{0928AFF6-6AB7-414D-9F63-AFAC896DC2A1}" type="datetime1">
              <a:rPr lang="ko-KR" altLang="en-US" smtClean="0">
                <a:solidFill>
                  <a:schemeClr val="bg1"/>
                </a:solidFill>
              </a:rPr>
              <a:t>2021-06-15</a:t>
            </a:fld>
            <a:endParaRPr lang="en-US" dirty="0">
              <a:solidFill>
                <a:schemeClr val="bg1"/>
              </a:solidFill>
            </a:endParaRPr>
          </a:p>
        </p:txBody>
      </p:sp>
    </p:spTree>
    <p:extLst>
      <p:ext uri="{BB962C8B-B14F-4D97-AF65-F5344CB8AC3E}">
        <p14:creationId xmlns:p14="http://schemas.microsoft.com/office/powerpoint/2010/main" val="2824663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7548931-2A58-4A0A-896E-CDD782C90D06}"/>
              </a:ext>
            </a:extLst>
          </p:cNvPr>
          <p:cNvSpPr>
            <a:spLocks noGrp="1"/>
          </p:cNvSpPr>
          <p:nvPr>
            <p:ph type="title"/>
          </p:nvPr>
        </p:nvSpPr>
        <p:spPr/>
        <p:txBody>
          <a:bodyPr/>
          <a:lstStyle/>
          <a:p>
            <a:r>
              <a:rPr lang="en-US" altLang="ko-KR" dirty="0"/>
              <a:t>2. (Standard) Quantum Limit</a:t>
            </a:r>
            <a:endParaRPr lang="ko-KR" altLang="en-US" dirty="0"/>
          </a:p>
        </p:txBody>
      </p:sp>
      <p:grpSp>
        <p:nvGrpSpPr>
          <p:cNvPr id="26" name="그룹 25">
            <a:extLst>
              <a:ext uri="{FF2B5EF4-FFF2-40B4-BE49-F238E27FC236}">
                <a16:creationId xmlns:a16="http://schemas.microsoft.com/office/drawing/2014/main" id="{594C3967-B8BE-4CB6-B00C-4DAC45E63FDD}"/>
              </a:ext>
            </a:extLst>
          </p:cNvPr>
          <p:cNvGrpSpPr/>
          <p:nvPr/>
        </p:nvGrpSpPr>
        <p:grpSpPr>
          <a:xfrm>
            <a:off x="796507" y="2105711"/>
            <a:ext cx="5596036" cy="3902450"/>
            <a:chOff x="796507" y="2105711"/>
            <a:chExt cx="5596036" cy="3902450"/>
          </a:xfrm>
        </p:grpSpPr>
        <p:sp>
          <p:nvSpPr>
            <p:cNvPr id="11" name="사각형: 둥근 모서리 10">
              <a:extLst>
                <a:ext uri="{FF2B5EF4-FFF2-40B4-BE49-F238E27FC236}">
                  <a16:creationId xmlns:a16="http://schemas.microsoft.com/office/drawing/2014/main" id="{1EDBAE6B-B9AE-4859-A0A5-0EB876BAC6D9}"/>
                </a:ext>
              </a:extLst>
            </p:cNvPr>
            <p:cNvSpPr/>
            <p:nvPr/>
          </p:nvSpPr>
          <p:spPr>
            <a:xfrm>
              <a:off x="796507" y="3355291"/>
              <a:ext cx="1901505" cy="638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ko-KR" dirty="0">
                  <a:ea typeface="맑은 고딕"/>
                </a:rPr>
                <a:t>Max. Accuracy at</a:t>
              </a:r>
            </a:p>
            <a:p>
              <a:pPr algn="ctr"/>
              <a:r>
                <a:rPr lang="en-US" altLang="ko-KR" dirty="0">
                  <a:ea typeface="맑은 고딕"/>
                </a:rPr>
                <a:t> quantum scale</a:t>
              </a:r>
              <a:endParaRPr lang="en-US" altLang="ko-KR" strike="sngStrike" dirty="0">
                <a:ea typeface="맑은 고딕"/>
              </a:endParaRPr>
            </a:p>
          </p:txBody>
        </p:sp>
        <p:sp>
          <p:nvSpPr>
            <p:cNvPr id="13" name="사각형: 둥근 모서리 12">
              <a:extLst>
                <a:ext uri="{FF2B5EF4-FFF2-40B4-BE49-F238E27FC236}">
                  <a16:creationId xmlns:a16="http://schemas.microsoft.com/office/drawing/2014/main" id="{7EA9EB5E-C3CC-4501-9733-DFFA41859CB2}"/>
                </a:ext>
              </a:extLst>
            </p:cNvPr>
            <p:cNvSpPr/>
            <p:nvPr/>
          </p:nvSpPr>
          <p:spPr>
            <a:xfrm>
              <a:off x="3639289" y="2375575"/>
              <a:ext cx="2456711" cy="638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ko-KR" dirty="0">
                  <a:ea typeface="맑은 고딕"/>
                </a:rPr>
                <a:t>1. Back Action</a:t>
              </a:r>
              <a:endParaRPr lang="en-US" altLang="ko-KR" strike="sngStrike" dirty="0">
                <a:ea typeface="맑은 고딕"/>
              </a:endParaRPr>
            </a:p>
          </p:txBody>
        </p:sp>
        <p:sp>
          <p:nvSpPr>
            <p:cNvPr id="14" name="사각형: 둥근 모서리 13">
              <a:extLst>
                <a:ext uri="{FF2B5EF4-FFF2-40B4-BE49-F238E27FC236}">
                  <a16:creationId xmlns:a16="http://schemas.microsoft.com/office/drawing/2014/main" id="{4E297843-ACAE-4454-B193-7A69380EC5A2}"/>
                </a:ext>
              </a:extLst>
            </p:cNvPr>
            <p:cNvSpPr/>
            <p:nvPr/>
          </p:nvSpPr>
          <p:spPr>
            <a:xfrm>
              <a:off x="3633400" y="3373712"/>
              <a:ext cx="2456711" cy="638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ko-KR" dirty="0">
                  <a:ea typeface="맑은 고딕"/>
                </a:rPr>
                <a:t>2. Intensity noise</a:t>
              </a:r>
            </a:p>
          </p:txBody>
        </p:sp>
        <p:sp>
          <p:nvSpPr>
            <p:cNvPr id="15" name="사각형: 둥근 모서리 14">
              <a:extLst>
                <a:ext uri="{FF2B5EF4-FFF2-40B4-BE49-F238E27FC236}">
                  <a16:creationId xmlns:a16="http://schemas.microsoft.com/office/drawing/2014/main" id="{A6171850-3B1C-4E65-A34B-CFAA43056614}"/>
                </a:ext>
              </a:extLst>
            </p:cNvPr>
            <p:cNvSpPr/>
            <p:nvPr/>
          </p:nvSpPr>
          <p:spPr>
            <a:xfrm>
              <a:off x="3633400" y="4371849"/>
              <a:ext cx="2456711" cy="638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ko-KR" dirty="0">
                  <a:ea typeface="맑은 고딕"/>
                </a:rPr>
                <a:t>3. Phase noise</a:t>
              </a:r>
              <a:endParaRPr lang="en-US" altLang="ko-KR" strike="sngStrike" dirty="0">
                <a:ea typeface="맑은 고딕"/>
              </a:endParaRPr>
            </a:p>
          </p:txBody>
        </p:sp>
        <p:sp>
          <p:nvSpPr>
            <p:cNvPr id="4" name="사각형: 둥근 모서리 3">
              <a:extLst>
                <a:ext uri="{FF2B5EF4-FFF2-40B4-BE49-F238E27FC236}">
                  <a16:creationId xmlns:a16="http://schemas.microsoft.com/office/drawing/2014/main" id="{FA758D61-451B-4026-B761-4AD50426001A}"/>
                </a:ext>
              </a:extLst>
            </p:cNvPr>
            <p:cNvSpPr/>
            <p:nvPr/>
          </p:nvSpPr>
          <p:spPr>
            <a:xfrm>
              <a:off x="3323593" y="2105711"/>
              <a:ext cx="3068950" cy="3137407"/>
            </a:xfrm>
            <a:prstGeom prst="roundRect">
              <a:avLst/>
            </a:pr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0" name="연결선: 꺾임 19">
              <a:extLst>
                <a:ext uri="{FF2B5EF4-FFF2-40B4-BE49-F238E27FC236}">
                  <a16:creationId xmlns:a16="http://schemas.microsoft.com/office/drawing/2014/main" id="{89C61B61-BD9A-46F4-A149-365A1A754BC8}"/>
                </a:ext>
              </a:extLst>
            </p:cNvPr>
            <p:cNvCxnSpPr>
              <a:cxnSpLocks/>
              <a:stCxn id="11" idx="3"/>
              <a:endCxn id="4" idx="1"/>
            </p:cNvCxnSpPr>
            <p:nvPr/>
          </p:nvCxnSpPr>
          <p:spPr>
            <a:xfrm>
              <a:off x="2698012" y="3674379"/>
              <a:ext cx="625581" cy="3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사각형: 둥근 모서리 23">
              <a:extLst>
                <a:ext uri="{FF2B5EF4-FFF2-40B4-BE49-F238E27FC236}">
                  <a16:creationId xmlns:a16="http://schemas.microsoft.com/office/drawing/2014/main" id="{76FFD7F0-3107-41C5-829C-FDD4E3F24956}"/>
                </a:ext>
              </a:extLst>
            </p:cNvPr>
            <p:cNvSpPr/>
            <p:nvPr/>
          </p:nvSpPr>
          <p:spPr>
            <a:xfrm>
              <a:off x="3633400" y="5369986"/>
              <a:ext cx="2456711" cy="638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ko-KR" strike="sngStrike" dirty="0">
                  <a:ea typeface="맑은 고딕"/>
                </a:rPr>
                <a:t>4. Reduceable error</a:t>
              </a:r>
            </a:p>
          </p:txBody>
        </p:sp>
      </p:grpSp>
      <p:sp>
        <p:nvSpPr>
          <p:cNvPr id="32" name="화살표: 줄무늬가 있는 오른쪽 31">
            <a:extLst>
              <a:ext uri="{FF2B5EF4-FFF2-40B4-BE49-F238E27FC236}">
                <a16:creationId xmlns:a16="http://schemas.microsoft.com/office/drawing/2014/main" id="{96505BF8-A8CD-4E7A-9DAD-1E58DECACAEC}"/>
              </a:ext>
            </a:extLst>
          </p:cNvPr>
          <p:cNvSpPr/>
          <p:nvPr/>
        </p:nvSpPr>
        <p:spPr>
          <a:xfrm>
            <a:off x="6702350" y="3336420"/>
            <a:ext cx="1023456" cy="71275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사각형: 둥근 모서리 41">
            <a:extLst>
              <a:ext uri="{FF2B5EF4-FFF2-40B4-BE49-F238E27FC236}">
                <a16:creationId xmlns:a16="http://schemas.microsoft.com/office/drawing/2014/main" id="{28A13B24-C409-4474-845F-E6CD7251F2AD}"/>
              </a:ext>
            </a:extLst>
          </p:cNvPr>
          <p:cNvSpPr/>
          <p:nvPr/>
        </p:nvSpPr>
        <p:spPr>
          <a:xfrm>
            <a:off x="8122407" y="3407574"/>
            <a:ext cx="2776888" cy="638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ko-KR" dirty="0">
                <a:ea typeface="맑은 고딕"/>
              </a:rPr>
              <a:t>Standard Quantum Limit</a:t>
            </a:r>
          </a:p>
        </p:txBody>
      </p:sp>
      <p:sp>
        <p:nvSpPr>
          <p:cNvPr id="16" name="날짜 개체 틀 3">
            <a:extLst>
              <a:ext uri="{FF2B5EF4-FFF2-40B4-BE49-F238E27FC236}">
                <a16:creationId xmlns:a16="http://schemas.microsoft.com/office/drawing/2014/main" id="{F0EB4E9A-E630-4104-B46A-03E80C8D0A52}"/>
              </a:ext>
            </a:extLst>
          </p:cNvPr>
          <p:cNvSpPr>
            <a:spLocks noGrp="1"/>
          </p:cNvSpPr>
          <p:nvPr>
            <p:ph type="dt" sz="half" idx="10"/>
          </p:nvPr>
        </p:nvSpPr>
        <p:spPr>
          <a:xfrm>
            <a:off x="7810150" y="6446838"/>
            <a:ext cx="2993126" cy="365125"/>
          </a:xfrm>
        </p:spPr>
        <p:txBody>
          <a:bodyPr/>
          <a:lstStyle/>
          <a:p>
            <a:r>
              <a:rPr lang="en-US" altLang="ko-KR" b="0" i="0" dirty="0">
                <a:solidFill>
                  <a:schemeClr val="bg1"/>
                </a:solidFill>
                <a:effectLst/>
                <a:latin typeface="Arial" panose="020B0604020202020204" pitchFamily="34" charset="0"/>
              </a:rPr>
              <a:t>Your passion for (AMO-)physics: What are you curious about?</a:t>
            </a:r>
          </a:p>
          <a:p>
            <a:r>
              <a:rPr lang="en-US" altLang="ko-KR" dirty="0">
                <a:solidFill>
                  <a:schemeClr val="bg1"/>
                </a:solidFill>
              </a:rPr>
              <a:t>Junhee Lee </a:t>
            </a:r>
            <a:fld id="{0928AFF6-6AB7-414D-9F63-AFAC896DC2A1}" type="datetime1">
              <a:rPr lang="ko-KR" altLang="en-US" smtClean="0">
                <a:solidFill>
                  <a:schemeClr val="bg1"/>
                </a:solidFill>
              </a:rPr>
              <a:t>2021-06-15</a:t>
            </a:fld>
            <a:endParaRPr lang="en-US" dirty="0">
              <a:solidFill>
                <a:schemeClr val="bg1"/>
              </a:solidFill>
            </a:endParaRPr>
          </a:p>
        </p:txBody>
      </p:sp>
    </p:spTree>
    <p:extLst>
      <p:ext uri="{BB962C8B-B14F-4D97-AF65-F5344CB8AC3E}">
        <p14:creationId xmlns:p14="http://schemas.microsoft.com/office/powerpoint/2010/main" val="695101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7548931-2A58-4A0A-896E-CDD782C90D06}"/>
              </a:ext>
            </a:extLst>
          </p:cNvPr>
          <p:cNvSpPr>
            <a:spLocks noGrp="1"/>
          </p:cNvSpPr>
          <p:nvPr>
            <p:ph type="title"/>
          </p:nvPr>
        </p:nvSpPr>
        <p:spPr/>
        <p:txBody>
          <a:bodyPr/>
          <a:lstStyle/>
          <a:p>
            <a:r>
              <a:rPr lang="en-US" altLang="ko-KR" dirty="0"/>
              <a:t>2. Ex) SQL in interferometer</a:t>
            </a:r>
            <a:endParaRPr lang="ko-KR" altLang="en-US" dirty="0"/>
          </a:p>
        </p:txBody>
      </p:sp>
      <p:pic>
        <p:nvPicPr>
          <p:cNvPr id="6" name="그림 5">
            <a:extLst>
              <a:ext uri="{FF2B5EF4-FFF2-40B4-BE49-F238E27FC236}">
                <a16:creationId xmlns:a16="http://schemas.microsoft.com/office/drawing/2014/main" id="{4A3A8CE4-1731-41AF-BCF9-749ECE537A5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05469" y="2079391"/>
            <a:ext cx="3451417" cy="2934109"/>
          </a:xfrm>
          <a:prstGeom prst="rect">
            <a:avLst/>
          </a:prstGeom>
        </p:spPr>
      </p:pic>
      <p:sp>
        <p:nvSpPr>
          <p:cNvPr id="8" name="TextBox 7">
            <a:extLst>
              <a:ext uri="{FF2B5EF4-FFF2-40B4-BE49-F238E27FC236}">
                <a16:creationId xmlns:a16="http://schemas.microsoft.com/office/drawing/2014/main" id="{F2830AE4-8990-46F1-95A5-375AA343F969}"/>
              </a:ext>
            </a:extLst>
          </p:cNvPr>
          <p:cNvSpPr txBox="1"/>
          <p:nvPr/>
        </p:nvSpPr>
        <p:spPr>
          <a:xfrm>
            <a:off x="1378940" y="5103443"/>
            <a:ext cx="3688010" cy="923330"/>
          </a:xfrm>
          <a:prstGeom prst="rect">
            <a:avLst/>
          </a:prstGeom>
          <a:noFill/>
        </p:spPr>
        <p:txBody>
          <a:bodyPr wrap="square" rtlCol="0">
            <a:spAutoFit/>
          </a:bodyPr>
          <a:lstStyle/>
          <a:p>
            <a:pPr marL="342900" indent="-342900">
              <a:buAutoNum type="arabicPeriod"/>
            </a:pPr>
            <a:r>
              <a:rPr lang="en-US" altLang="ko-KR" dirty="0">
                <a:highlight>
                  <a:srgbClr val="FFFF00"/>
                </a:highlight>
              </a:rPr>
              <a:t>Particle nature: Shot noise</a:t>
            </a:r>
          </a:p>
          <a:p>
            <a:pPr marL="342900" indent="-342900">
              <a:buAutoNum type="arabicPeriod"/>
            </a:pPr>
            <a:r>
              <a:rPr lang="en-US" altLang="ko-KR" dirty="0"/>
              <a:t>Phase noise: Radiation pressure</a:t>
            </a:r>
          </a:p>
          <a:p>
            <a:endParaRPr lang="ko-KR" altLang="en-US" dirty="0">
              <a:highlight>
                <a:srgbClr val="FFFF00"/>
              </a:highlight>
            </a:endParaRPr>
          </a:p>
        </p:txBody>
      </p:sp>
      <p:sp>
        <p:nvSpPr>
          <p:cNvPr id="29" name="사각형: 둥근 모서리 28">
            <a:extLst>
              <a:ext uri="{FF2B5EF4-FFF2-40B4-BE49-F238E27FC236}">
                <a16:creationId xmlns:a16="http://schemas.microsoft.com/office/drawing/2014/main" id="{CF061405-C7C0-4AE8-9686-2BE0B0F0686C}"/>
              </a:ext>
            </a:extLst>
          </p:cNvPr>
          <p:cNvSpPr/>
          <p:nvPr/>
        </p:nvSpPr>
        <p:spPr>
          <a:xfrm>
            <a:off x="6932515" y="2265860"/>
            <a:ext cx="4223165" cy="638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ko-KR" dirty="0">
                <a:ea typeface="맑은 고딕"/>
              </a:rPr>
              <a:t>Non-fundamental limits for measurement</a:t>
            </a:r>
          </a:p>
        </p:txBody>
      </p:sp>
      <p:sp>
        <p:nvSpPr>
          <p:cNvPr id="30" name="사각형: 둥근 모서리 29">
            <a:extLst>
              <a:ext uri="{FF2B5EF4-FFF2-40B4-BE49-F238E27FC236}">
                <a16:creationId xmlns:a16="http://schemas.microsoft.com/office/drawing/2014/main" id="{2DCF1509-95E9-4109-8233-9A804B65AB84}"/>
              </a:ext>
            </a:extLst>
          </p:cNvPr>
          <p:cNvSpPr/>
          <p:nvPr/>
        </p:nvSpPr>
        <p:spPr>
          <a:xfrm>
            <a:off x="6932514" y="3365564"/>
            <a:ext cx="4223165" cy="638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ko-KR" dirty="0">
                <a:ea typeface="맑은 고딕"/>
              </a:rPr>
              <a:t>Relevant to quantum system </a:t>
            </a:r>
          </a:p>
          <a:p>
            <a:pPr algn="ctr"/>
            <a:r>
              <a:rPr lang="en-US" altLang="ko-KR" dirty="0">
                <a:ea typeface="맑은 고딕"/>
              </a:rPr>
              <a:t>and difficult</a:t>
            </a:r>
            <a:r>
              <a:rPr lang="ko-KR" altLang="en-US" dirty="0">
                <a:ea typeface="맑은 고딕"/>
              </a:rPr>
              <a:t> </a:t>
            </a:r>
            <a:r>
              <a:rPr lang="en-US" altLang="ko-KR" dirty="0">
                <a:ea typeface="맑은 고딕"/>
              </a:rPr>
              <a:t>to</a:t>
            </a:r>
            <a:r>
              <a:rPr lang="ko-KR" altLang="en-US" dirty="0">
                <a:ea typeface="맑은 고딕"/>
              </a:rPr>
              <a:t> </a:t>
            </a:r>
            <a:r>
              <a:rPr lang="en-US" altLang="ko-KR" dirty="0">
                <a:ea typeface="맑은 고딕"/>
              </a:rPr>
              <a:t>reduce</a:t>
            </a:r>
          </a:p>
        </p:txBody>
      </p:sp>
      <p:sp>
        <p:nvSpPr>
          <p:cNvPr id="31" name="사각형: 둥근 모서리 30">
            <a:extLst>
              <a:ext uri="{FF2B5EF4-FFF2-40B4-BE49-F238E27FC236}">
                <a16:creationId xmlns:a16="http://schemas.microsoft.com/office/drawing/2014/main" id="{278B3B13-B09B-45A5-BF13-93D99B1EB850}"/>
              </a:ext>
            </a:extLst>
          </p:cNvPr>
          <p:cNvSpPr/>
          <p:nvPr/>
        </p:nvSpPr>
        <p:spPr>
          <a:xfrm>
            <a:off x="6932513" y="4465268"/>
            <a:ext cx="4223165" cy="638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ko-KR" dirty="0">
                <a:ea typeface="맑은 고딕"/>
              </a:rPr>
              <a:t>Relevant to classical measurement scheme  </a:t>
            </a:r>
          </a:p>
        </p:txBody>
      </p:sp>
      <p:sp>
        <p:nvSpPr>
          <p:cNvPr id="32" name="TextBox 31">
            <a:extLst>
              <a:ext uri="{FF2B5EF4-FFF2-40B4-BE49-F238E27FC236}">
                <a16:creationId xmlns:a16="http://schemas.microsoft.com/office/drawing/2014/main" id="{1A241F19-455F-409B-A75E-B36A78ECE629}"/>
              </a:ext>
            </a:extLst>
          </p:cNvPr>
          <p:cNvSpPr txBox="1"/>
          <p:nvPr/>
        </p:nvSpPr>
        <p:spPr>
          <a:xfrm>
            <a:off x="1378941" y="5916661"/>
            <a:ext cx="5000647" cy="246221"/>
          </a:xfrm>
          <a:prstGeom prst="rect">
            <a:avLst/>
          </a:prstGeom>
          <a:noFill/>
        </p:spPr>
        <p:txBody>
          <a:bodyPr wrap="square" lIns="91440" tIns="45720" rIns="91440" bIns="45720" rtlCol="0" anchor="t">
            <a:spAutoFit/>
          </a:bodyPr>
          <a:lstStyle/>
          <a:p>
            <a:r>
              <a:rPr lang="en-US" sz="1000" dirty="0">
                <a:ea typeface="+mn-lt"/>
                <a:cs typeface="+mn-lt"/>
              </a:rPr>
              <a:t>http://moriond.in2p3.fr/J07/trans/saturday/heidmann.pdf</a:t>
            </a:r>
            <a:endParaRPr lang="ko-KR" dirty="0"/>
          </a:p>
        </p:txBody>
      </p:sp>
      <p:sp>
        <p:nvSpPr>
          <p:cNvPr id="10" name="날짜 개체 틀 3">
            <a:extLst>
              <a:ext uri="{FF2B5EF4-FFF2-40B4-BE49-F238E27FC236}">
                <a16:creationId xmlns:a16="http://schemas.microsoft.com/office/drawing/2014/main" id="{974B4DD1-B9A9-4875-AFED-1060CE1D07BE}"/>
              </a:ext>
            </a:extLst>
          </p:cNvPr>
          <p:cNvSpPr>
            <a:spLocks noGrp="1"/>
          </p:cNvSpPr>
          <p:nvPr>
            <p:ph type="dt" sz="half" idx="10"/>
          </p:nvPr>
        </p:nvSpPr>
        <p:spPr>
          <a:xfrm>
            <a:off x="7810150" y="6446838"/>
            <a:ext cx="2993126" cy="365125"/>
          </a:xfrm>
        </p:spPr>
        <p:txBody>
          <a:bodyPr/>
          <a:lstStyle/>
          <a:p>
            <a:r>
              <a:rPr lang="en-US" altLang="ko-KR" b="0" i="0" dirty="0">
                <a:solidFill>
                  <a:schemeClr val="bg1"/>
                </a:solidFill>
                <a:effectLst/>
                <a:latin typeface="Arial" panose="020B0604020202020204" pitchFamily="34" charset="0"/>
              </a:rPr>
              <a:t>Your passion for (AMO-)physics: What are you curious about?</a:t>
            </a:r>
          </a:p>
          <a:p>
            <a:r>
              <a:rPr lang="en-US" altLang="ko-KR" dirty="0">
                <a:solidFill>
                  <a:schemeClr val="bg1"/>
                </a:solidFill>
              </a:rPr>
              <a:t>Junhee Lee </a:t>
            </a:r>
            <a:fld id="{0928AFF6-6AB7-414D-9F63-AFAC896DC2A1}" type="datetime1">
              <a:rPr lang="ko-KR" altLang="en-US" smtClean="0">
                <a:solidFill>
                  <a:schemeClr val="bg1"/>
                </a:solidFill>
              </a:rPr>
              <a:t>2021-06-15</a:t>
            </a:fld>
            <a:endParaRPr lang="en-US" dirty="0">
              <a:solidFill>
                <a:schemeClr val="bg1"/>
              </a:solidFill>
            </a:endParaRPr>
          </a:p>
        </p:txBody>
      </p:sp>
    </p:spTree>
    <p:extLst>
      <p:ext uri="{BB962C8B-B14F-4D97-AF65-F5344CB8AC3E}">
        <p14:creationId xmlns:p14="http://schemas.microsoft.com/office/powerpoint/2010/main" val="290578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EDBCD4F-92DA-45C8-B45D-87EEFE456B1D}"/>
              </a:ext>
            </a:extLst>
          </p:cNvPr>
          <p:cNvSpPr>
            <a:spLocks noGrp="1"/>
          </p:cNvSpPr>
          <p:nvPr>
            <p:ph type="title"/>
          </p:nvPr>
        </p:nvSpPr>
        <p:spPr>
          <a:xfrm>
            <a:off x="1097280" y="286603"/>
            <a:ext cx="10058400" cy="1450757"/>
          </a:xfrm>
        </p:spPr>
        <p:txBody>
          <a:bodyPr anchor="b">
            <a:normAutofit/>
          </a:bodyPr>
          <a:lstStyle/>
          <a:p>
            <a:r>
              <a:rPr lang="en-US" altLang="ko-KR" dirty="0"/>
              <a:t>2.5 Questions </a:t>
            </a:r>
            <a:endParaRPr lang="ko-KR" altLang="en-US" dirty="0"/>
          </a:p>
        </p:txBody>
      </p:sp>
      <p:pic>
        <p:nvPicPr>
          <p:cNvPr id="6" name="내용 개체 틀 5" descr="옅은이(가) 표시된 사진&#10;&#10;자동 생성된 설명">
            <a:extLst>
              <a:ext uri="{FF2B5EF4-FFF2-40B4-BE49-F238E27FC236}">
                <a16:creationId xmlns:a16="http://schemas.microsoft.com/office/drawing/2014/main" id="{313067D3-EB36-4741-B663-DE31F4C68B1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45838" y="2120900"/>
            <a:ext cx="2342620" cy="3748193"/>
          </a:xfrm>
          <a:noFill/>
        </p:spPr>
      </p:pic>
      <p:sp>
        <p:nvSpPr>
          <p:cNvPr id="11" name="Content Placeholder 3">
            <a:extLst>
              <a:ext uri="{FF2B5EF4-FFF2-40B4-BE49-F238E27FC236}">
                <a16:creationId xmlns:a16="http://schemas.microsoft.com/office/drawing/2014/main" id="{7B39CC19-009F-4248-B8A2-ED20F5AA93F4}"/>
              </a:ext>
            </a:extLst>
          </p:cNvPr>
          <p:cNvSpPr>
            <a:spLocks noGrp="1"/>
          </p:cNvSpPr>
          <p:nvPr>
            <p:ph sz="half" idx="2"/>
          </p:nvPr>
        </p:nvSpPr>
        <p:spPr>
          <a:xfrm>
            <a:off x="6255885" y="2120900"/>
            <a:ext cx="5094420" cy="3748194"/>
          </a:xfrm>
        </p:spPr>
        <p:txBody>
          <a:bodyPr vert="horz" lIns="0" tIns="45720" rIns="0" bIns="45720" rtlCol="0" anchor="t">
            <a:normAutofit/>
          </a:bodyPr>
          <a:lstStyle/>
          <a:p>
            <a:r>
              <a:rPr lang="en-US" sz="1200" dirty="0"/>
              <a:t> </a:t>
            </a:r>
            <a:endParaRPr lang="en-US" sz="2400" dirty="0"/>
          </a:p>
          <a:p>
            <a:r>
              <a:rPr lang="en-US" sz="2400" dirty="0"/>
              <a:t>1. Rayleigh’s Criteria </a:t>
            </a:r>
          </a:p>
          <a:p>
            <a:r>
              <a:rPr lang="en-US" sz="2400" dirty="0"/>
              <a:t>2. Standard Quantum Limit</a:t>
            </a:r>
          </a:p>
          <a:p>
            <a:r>
              <a:rPr lang="en-US" sz="2400" dirty="0"/>
              <a:t>3. </a:t>
            </a:r>
            <a:r>
              <a:rPr lang="en-US" altLang="ko-KR" sz="2400" dirty="0"/>
              <a:t>SQL in Interferometer </a:t>
            </a:r>
            <a:endParaRPr lang="en-US" sz="2400" dirty="0"/>
          </a:p>
        </p:txBody>
      </p:sp>
      <p:sp>
        <p:nvSpPr>
          <p:cNvPr id="7" name="날짜 개체 틀 3">
            <a:extLst>
              <a:ext uri="{FF2B5EF4-FFF2-40B4-BE49-F238E27FC236}">
                <a16:creationId xmlns:a16="http://schemas.microsoft.com/office/drawing/2014/main" id="{804CC26B-C96E-427F-BBD6-1432001D50D6}"/>
              </a:ext>
            </a:extLst>
          </p:cNvPr>
          <p:cNvSpPr>
            <a:spLocks noGrp="1"/>
          </p:cNvSpPr>
          <p:nvPr>
            <p:ph type="dt" sz="half" idx="10"/>
          </p:nvPr>
        </p:nvSpPr>
        <p:spPr>
          <a:xfrm>
            <a:off x="7810150" y="6446838"/>
            <a:ext cx="2993126" cy="365125"/>
          </a:xfrm>
        </p:spPr>
        <p:txBody>
          <a:bodyPr/>
          <a:lstStyle/>
          <a:p>
            <a:r>
              <a:rPr lang="en-US" altLang="ko-KR" b="0" i="0" dirty="0">
                <a:solidFill>
                  <a:schemeClr val="bg1"/>
                </a:solidFill>
                <a:effectLst/>
                <a:latin typeface="Arial" panose="020B0604020202020204" pitchFamily="34" charset="0"/>
              </a:rPr>
              <a:t>Your passion for (AMO-)physics: What are you curious about?</a:t>
            </a:r>
          </a:p>
          <a:p>
            <a:r>
              <a:rPr lang="en-US" altLang="ko-KR" dirty="0">
                <a:solidFill>
                  <a:schemeClr val="bg1"/>
                </a:solidFill>
              </a:rPr>
              <a:t>Junhee Lee </a:t>
            </a:r>
            <a:fld id="{0928AFF6-6AB7-414D-9F63-AFAC896DC2A1}" type="datetime1">
              <a:rPr lang="ko-KR" altLang="en-US" smtClean="0">
                <a:solidFill>
                  <a:schemeClr val="bg1"/>
                </a:solidFill>
              </a:rPr>
              <a:t>2021-06-15</a:t>
            </a:fld>
            <a:endParaRPr lang="en-US" dirty="0">
              <a:solidFill>
                <a:schemeClr val="bg1"/>
              </a:solidFill>
            </a:endParaRPr>
          </a:p>
        </p:txBody>
      </p:sp>
    </p:spTree>
    <p:extLst>
      <p:ext uri="{BB962C8B-B14F-4D97-AF65-F5344CB8AC3E}">
        <p14:creationId xmlns:p14="http://schemas.microsoft.com/office/powerpoint/2010/main" val="335934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92E5C7C-0628-43EA-BE68-2402FB32911F}"/>
              </a:ext>
            </a:extLst>
          </p:cNvPr>
          <p:cNvSpPr>
            <a:spLocks noGrp="1"/>
          </p:cNvSpPr>
          <p:nvPr>
            <p:ph type="title"/>
          </p:nvPr>
        </p:nvSpPr>
        <p:spPr>
          <a:xfrm>
            <a:off x="1097280" y="286603"/>
            <a:ext cx="10058400" cy="1450757"/>
          </a:xfrm>
        </p:spPr>
        <p:txBody>
          <a:bodyPr anchor="b">
            <a:normAutofit/>
          </a:bodyPr>
          <a:lstStyle/>
          <a:p>
            <a:r>
              <a:rPr lang="en-US" altLang="ko-KR" dirty="0">
                <a:latin typeface="맑은 고딕"/>
                <a:ea typeface="맑은 고딕"/>
              </a:rPr>
              <a:t>3.Beyond the SQL </a:t>
            </a:r>
            <a:endParaRPr lang="ko-KR" altLang="en-US" dirty="0"/>
          </a:p>
        </p:txBody>
      </p:sp>
      <p:sp>
        <p:nvSpPr>
          <p:cNvPr id="7" name="사각형: 둥근 모서리 6">
            <a:extLst>
              <a:ext uri="{FF2B5EF4-FFF2-40B4-BE49-F238E27FC236}">
                <a16:creationId xmlns:a16="http://schemas.microsoft.com/office/drawing/2014/main" id="{08DDC73E-16D4-4C3A-8EC3-7389959D41F9}"/>
              </a:ext>
            </a:extLst>
          </p:cNvPr>
          <p:cNvSpPr/>
          <p:nvPr/>
        </p:nvSpPr>
        <p:spPr>
          <a:xfrm>
            <a:off x="6932515" y="2273348"/>
            <a:ext cx="4223165" cy="638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ko-KR" dirty="0"/>
              <a:t>Quantum Non-Demolition Detection</a:t>
            </a:r>
            <a:endParaRPr lang="ko-KR" altLang="en-US" dirty="0"/>
          </a:p>
        </p:txBody>
      </p:sp>
      <p:sp>
        <p:nvSpPr>
          <p:cNvPr id="8" name="사각형: 둥근 모서리 7">
            <a:extLst>
              <a:ext uri="{FF2B5EF4-FFF2-40B4-BE49-F238E27FC236}">
                <a16:creationId xmlns:a16="http://schemas.microsoft.com/office/drawing/2014/main" id="{F5DB5A4B-1D3D-445D-AF7A-F3CDD4EA9348}"/>
              </a:ext>
            </a:extLst>
          </p:cNvPr>
          <p:cNvSpPr/>
          <p:nvPr/>
        </p:nvSpPr>
        <p:spPr>
          <a:xfrm>
            <a:off x="1213505" y="2273348"/>
            <a:ext cx="4223165" cy="638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ko-KR" dirty="0"/>
              <a:t>Quantum Enhanced Measurement</a:t>
            </a:r>
            <a:endParaRPr lang="ko-KR" altLang="en-US" dirty="0"/>
          </a:p>
        </p:txBody>
      </p:sp>
      <p:pic>
        <p:nvPicPr>
          <p:cNvPr id="10" name="그림 9">
            <a:extLst>
              <a:ext uri="{FF2B5EF4-FFF2-40B4-BE49-F238E27FC236}">
                <a16:creationId xmlns:a16="http://schemas.microsoft.com/office/drawing/2014/main" id="{EF8B5B20-378D-471E-8B44-94C77DF44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2921148"/>
            <a:ext cx="2902722" cy="1775288"/>
          </a:xfrm>
          <a:prstGeom prst="rect">
            <a:avLst/>
          </a:prstGeom>
        </p:spPr>
      </p:pic>
      <p:pic>
        <p:nvPicPr>
          <p:cNvPr id="6" name="그림 5">
            <a:extLst>
              <a:ext uri="{FF2B5EF4-FFF2-40B4-BE49-F238E27FC236}">
                <a16:creationId xmlns:a16="http://schemas.microsoft.com/office/drawing/2014/main" id="{70B12EFA-6352-45D5-96E2-F2CCD46C1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8295" y="4462433"/>
            <a:ext cx="2902722" cy="1725105"/>
          </a:xfrm>
          <a:prstGeom prst="rect">
            <a:avLst/>
          </a:prstGeom>
        </p:spPr>
      </p:pic>
      <p:sp>
        <p:nvSpPr>
          <p:cNvPr id="11" name="TextBox 10">
            <a:extLst>
              <a:ext uri="{FF2B5EF4-FFF2-40B4-BE49-F238E27FC236}">
                <a16:creationId xmlns:a16="http://schemas.microsoft.com/office/drawing/2014/main" id="{6191FBC3-9D26-4E71-BDD3-1DB7B237DC9B}"/>
              </a:ext>
            </a:extLst>
          </p:cNvPr>
          <p:cNvSpPr txBox="1"/>
          <p:nvPr/>
        </p:nvSpPr>
        <p:spPr>
          <a:xfrm>
            <a:off x="4179656" y="3128211"/>
            <a:ext cx="2047889" cy="369332"/>
          </a:xfrm>
          <a:prstGeom prst="rect">
            <a:avLst/>
          </a:prstGeom>
          <a:noFill/>
        </p:spPr>
        <p:txBody>
          <a:bodyPr wrap="square" rtlCol="0">
            <a:spAutoFit/>
          </a:bodyPr>
          <a:lstStyle/>
          <a:p>
            <a:r>
              <a:rPr lang="en-US" altLang="ko-KR" dirty="0"/>
              <a:t>a. Squeezed state</a:t>
            </a:r>
            <a:endParaRPr lang="ko-KR" altLang="en-US" dirty="0"/>
          </a:p>
        </p:txBody>
      </p:sp>
      <p:sp>
        <p:nvSpPr>
          <p:cNvPr id="14" name="TextBox 13">
            <a:extLst>
              <a:ext uri="{FF2B5EF4-FFF2-40B4-BE49-F238E27FC236}">
                <a16:creationId xmlns:a16="http://schemas.microsoft.com/office/drawing/2014/main" id="{FAA73918-50CB-412A-A024-6BEDB89D77D6}"/>
              </a:ext>
            </a:extLst>
          </p:cNvPr>
          <p:cNvSpPr txBox="1"/>
          <p:nvPr/>
        </p:nvSpPr>
        <p:spPr>
          <a:xfrm>
            <a:off x="963214" y="4706061"/>
            <a:ext cx="2047889" cy="369332"/>
          </a:xfrm>
          <a:prstGeom prst="rect">
            <a:avLst/>
          </a:prstGeom>
          <a:noFill/>
        </p:spPr>
        <p:txBody>
          <a:bodyPr wrap="square" rtlCol="0">
            <a:spAutoFit/>
          </a:bodyPr>
          <a:lstStyle/>
          <a:p>
            <a:r>
              <a:rPr lang="en-US" altLang="ko-KR" dirty="0"/>
              <a:t>b. N00N State</a:t>
            </a:r>
            <a:endParaRPr lang="ko-KR" alt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7EB59AD-8900-48B8-88A5-82A862D1318D}"/>
                  </a:ext>
                </a:extLst>
              </p:cNvPr>
              <p:cNvSpPr txBox="1"/>
              <p:nvPr/>
            </p:nvSpPr>
            <p:spPr>
              <a:xfrm>
                <a:off x="6932515" y="3312877"/>
                <a:ext cx="4918510" cy="2270365"/>
              </a:xfrm>
              <a:prstGeom prst="rect">
                <a:avLst/>
              </a:prstGeom>
              <a:noFill/>
            </p:spPr>
            <p:txBody>
              <a:bodyPr wrap="square" rtlCol="0">
                <a:spAutoFit/>
              </a:bodyPr>
              <a:lstStyle/>
              <a:p>
                <a14:m>
                  <m:oMath xmlns:m="http://schemas.openxmlformats.org/officeDocument/2006/math">
                    <m:sSub>
                      <m:sSubPr>
                        <m:ctrlPr>
                          <a:rPr lang="en-US" altLang="ko-KR" sz="2800" b="0" i="1" smtClean="0">
                            <a:latin typeface="Cambria Math" panose="02040503050406030204" pitchFamily="18" charset="0"/>
                          </a:rPr>
                        </m:ctrlPr>
                      </m:sSubPr>
                      <m:e>
                        <m:r>
                          <a:rPr lang="ko-KR" altLang="en-US" sz="2800" b="0" i="1" smtClean="0">
                            <a:latin typeface="Cambria Math" panose="02040503050406030204" pitchFamily="18" charset="0"/>
                          </a:rPr>
                          <m:t>𝜎</m:t>
                        </m:r>
                      </m:e>
                      <m:sub>
                        <m:sSub>
                          <m:sSubPr>
                            <m:ctrlPr>
                              <a:rPr lang="en-US" altLang="ko-KR" sz="2800" b="0" i="1" smtClean="0">
                                <a:latin typeface="Cambria Math" panose="02040503050406030204" pitchFamily="18" charset="0"/>
                              </a:rPr>
                            </m:ctrlPr>
                          </m:sSubPr>
                          <m:e>
                            <m:r>
                              <a:rPr lang="en-US" altLang="ko-KR" sz="2800" b="0" i="1" smtClean="0">
                                <a:latin typeface="Cambria Math" panose="02040503050406030204" pitchFamily="18" charset="0"/>
                              </a:rPr>
                              <m:t>𝐴</m:t>
                            </m:r>
                          </m:e>
                          <m:sub>
                            <m:r>
                              <a:rPr lang="en-US" altLang="ko-KR" sz="2800" b="0" i="1" smtClean="0">
                                <a:latin typeface="Cambria Math" panose="02040503050406030204" pitchFamily="18" charset="0"/>
                              </a:rPr>
                              <m:t>1</m:t>
                            </m:r>
                          </m:sub>
                        </m:sSub>
                      </m:sub>
                    </m:sSub>
                    <m:sSub>
                      <m:sSubPr>
                        <m:ctrlPr>
                          <a:rPr lang="en-US" altLang="ko-KR" sz="2800" b="0" i="1" smtClean="0">
                            <a:latin typeface="Cambria Math" panose="02040503050406030204" pitchFamily="18" charset="0"/>
                          </a:rPr>
                        </m:ctrlPr>
                      </m:sSubPr>
                      <m:e>
                        <m:r>
                          <a:rPr lang="ko-KR" altLang="en-US" sz="2800" b="0" i="1" smtClean="0">
                            <a:latin typeface="Cambria Math" panose="02040503050406030204" pitchFamily="18" charset="0"/>
                          </a:rPr>
                          <m:t>𝜎</m:t>
                        </m:r>
                      </m:e>
                      <m:sub>
                        <m:sSub>
                          <m:sSubPr>
                            <m:ctrlPr>
                              <a:rPr lang="en-US" altLang="ko-KR" sz="2800" b="0" i="1" smtClean="0">
                                <a:latin typeface="Cambria Math" panose="02040503050406030204" pitchFamily="18" charset="0"/>
                              </a:rPr>
                            </m:ctrlPr>
                          </m:sSubPr>
                          <m:e>
                            <m:r>
                              <a:rPr lang="en-US" altLang="ko-KR" sz="2800" b="0" i="1" smtClean="0">
                                <a:latin typeface="Cambria Math" panose="02040503050406030204" pitchFamily="18" charset="0"/>
                              </a:rPr>
                              <m:t>𝐴</m:t>
                            </m:r>
                          </m:e>
                          <m:sub>
                            <m:r>
                              <a:rPr lang="en-US" altLang="ko-KR" sz="2800" b="0" i="1" smtClean="0">
                                <a:latin typeface="Cambria Math" panose="02040503050406030204" pitchFamily="18" charset="0"/>
                              </a:rPr>
                              <m:t>2</m:t>
                            </m:r>
                          </m:sub>
                        </m:sSub>
                      </m:sub>
                    </m:sSub>
                    <m:r>
                      <a:rPr lang="en-US" altLang="ko-KR" sz="2800" b="0" i="1" smtClean="0">
                        <a:latin typeface="Cambria Math" panose="02040503050406030204" pitchFamily="18" charset="0"/>
                      </a:rPr>
                      <m:t>≥| </m:t>
                    </m:r>
                    <m:f>
                      <m:fPr>
                        <m:ctrlPr>
                          <a:rPr lang="en-US" altLang="ko-KR" sz="2800" b="0" i="1" smtClean="0">
                            <a:latin typeface="Cambria Math" panose="02040503050406030204" pitchFamily="18" charset="0"/>
                          </a:rPr>
                        </m:ctrlPr>
                      </m:fPr>
                      <m:num>
                        <m:r>
                          <a:rPr lang="en-US" altLang="ko-KR" sz="2800" b="0" i="1" smtClean="0">
                            <a:latin typeface="Cambria Math" panose="02040503050406030204" pitchFamily="18" charset="0"/>
                          </a:rPr>
                          <m:t>1</m:t>
                        </m:r>
                      </m:num>
                      <m:den>
                        <m:r>
                          <a:rPr lang="en-US" altLang="ko-KR" sz="2800" b="0" i="1" smtClean="0">
                            <a:latin typeface="Cambria Math" panose="02040503050406030204" pitchFamily="18" charset="0"/>
                          </a:rPr>
                          <m:t>2</m:t>
                        </m:r>
                      </m:den>
                    </m:f>
                  </m:oMath>
                </a14:m>
                <a:r>
                  <a:rPr lang="en-US" altLang="ko-KR" sz="2800" dirty="0"/>
                  <a:t>[</a:t>
                </a:r>
                <a14:m>
                  <m:oMath xmlns:m="http://schemas.openxmlformats.org/officeDocument/2006/math">
                    <m:acc>
                      <m:accPr>
                        <m:chr m:val="̂"/>
                        <m:ctrlPr>
                          <a:rPr lang="en-US" altLang="ko-KR" sz="2800" i="1" smtClean="0">
                            <a:latin typeface="Cambria Math" panose="02040503050406030204" pitchFamily="18" charset="0"/>
                          </a:rPr>
                        </m:ctrlPr>
                      </m:accPr>
                      <m:e>
                        <m:r>
                          <a:rPr lang="en-US" altLang="ko-KR" sz="2800" b="0" i="1" smtClean="0">
                            <a:latin typeface="Cambria Math" panose="02040503050406030204" pitchFamily="18" charset="0"/>
                          </a:rPr>
                          <m:t>𝐴</m:t>
                        </m:r>
                      </m:e>
                    </m:acc>
                    <m:r>
                      <a:rPr lang="en-US" altLang="ko-KR" sz="2800" b="0" i="1" smtClean="0">
                        <a:latin typeface="Cambria Math" panose="02040503050406030204" pitchFamily="18" charset="0"/>
                      </a:rPr>
                      <m:t>(</m:t>
                    </m:r>
                    <m:sSub>
                      <m:sSubPr>
                        <m:ctrlPr>
                          <a:rPr lang="en-US" altLang="ko-KR" sz="2800" b="0" i="1" smtClean="0">
                            <a:latin typeface="Cambria Math" panose="02040503050406030204" pitchFamily="18" charset="0"/>
                          </a:rPr>
                        </m:ctrlPr>
                      </m:sSubPr>
                      <m:e>
                        <m:r>
                          <a:rPr lang="en-US" altLang="ko-KR" sz="2800" b="0" i="1" smtClean="0">
                            <a:latin typeface="Cambria Math" panose="02040503050406030204" pitchFamily="18" charset="0"/>
                          </a:rPr>
                          <m:t>𝑡</m:t>
                        </m:r>
                      </m:e>
                      <m:sub>
                        <m:r>
                          <a:rPr lang="en-US" altLang="ko-KR" sz="2800" b="0" i="1" smtClean="0">
                            <a:latin typeface="Cambria Math" panose="02040503050406030204" pitchFamily="18" charset="0"/>
                          </a:rPr>
                          <m:t>1</m:t>
                        </m:r>
                      </m:sub>
                    </m:sSub>
                    <m:r>
                      <a:rPr lang="en-US" altLang="ko-KR" sz="2800" b="0" i="1" smtClean="0">
                        <a:latin typeface="Cambria Math" panose="02040503050406030204" pitchFamily="18" charset="0"/>
                      </a:rPr>
                      <m:t>)</m:t>
                    </m:r>
                  </m:oMath>
                </a14:m>
                <a:r>
                  <a:rPr lang="en-US" altLang="ko-KR" sz="2800" dirty="0"/>
                  <a:t>,</a:t>
                </a:r>
                <a14:m>
                  <m:oMath xmlns:m="http://schemas.openxmlformats.org/officeDocument/2006/math">
                    <m:acc>
                      <m:accPr>
                        <m:chr m:val="̂"/>
                        <m:ctrlPr>
                          <a:rPr lang="en-US" altLang="ko-KR" sz="2800" i="1">
                            <a:latin typeface="Cambria Math" panose="02040503050406030204" pitchFamily="18" charset="0"/>
                          </a:rPr>
                        </m:ctrlPr>
                      </m:accPr>
                      <m:e>
                        <m:r>
                          <a:rPr lang="en-US" altLang="ko-KR" sz="2800" i="1">
                            <a:latin typeface="Cambria Math" panose="02040503050406030204" pitchFamily="18" charset="0"/>
                          </a:rPr>
                          <m:t>𝐴</m:t>
                        </m:r>
                      </m:e>
                    </m:acc>
                    <m:r>
                      <a:rPr lang="en-US" altLang="ko-KR" sz="2800" i="1">
                        <a:latin typeface="Cambria Math" panose="02040503050406030204" pitchFamily="18" charset="0"/>
                      </a:rPr>
                      <m:t>(</m:t>
                    </m:r>
                    <m:sSub>
                      <m:sSubPr>
                        <m:ctrlPr>
                          <a:rPr lang="en-US" altLang="ko-KR" sz="2800" i="1">
                            <a:latin typeface="Cambria Math" panose="02040503050406030204" pitchFamily="18" charset="0"/>
                          </a:rPr>
                        </m:ctrlPr>
                      </m:sSubPr>
                      <m:e>
                        <m:r>
                          <a:rPr lang="en-US" altLang="ko-KR" sz="2800" i="1">
                            <a:latin typeface="Cambria Math" panose="02040503050406030204" pitchFamily="18" charset="0"/>
                          </a:rPr>
                          <m:t>𝑡</m:t>
                        </m:r>
                      </m:e>
                      <m:sub>
                        <m:r>
                          <a:rPr lang="en-US" altLang="ko-KR" sz="2800" b="0" i="1" smtClean="0">
                            <a:latin typeface="Cambria Math" panose="02040503050406030204" pitchFamily="18" charset="0"/>
                          </a:rPr>
                          <m:t>2</m:t>
                        </m:r>
                      </m:sub>
                    </m:sSub>
                    <m:r>
                      <a:rPr lang="en-US" altLang="ko-KR" sz="2800" i="1">
                        <a:latin typeface="Cambria Math" panose="02040503050406030204" pitchFamily="18" charset="0"/>
                      </a:rPr>
                      <m:t>)</m:t>
                    </m:r>
                  </m:oMath>
                </a14:m>
                <a:r>
                  <a:rPr lang="en-US" altLang="ko-KR" sz="2800" dirty="0"/>
                  <a:t>]| =0</a:t>
                </a:r>
              </a:p>
              <a:p>
                <a:endParaRPr lang="en-US" altLang="ko-KR" sz="1200" dirty="0"/>
              </a:p>
              <a:p>
                <a:pPr marL="342900" indent="-342900">
                  <a:buFont typeface="Wingdings" panose="05000000000000000000" pitchFamily="2" charset="2"/>
                  <a:buChar char="à"/>
                </a:pPr>
                <a:r>
                  <a:rPr lang="en-US" altLang="ko-KR" sz="2400" dirty="0">
                    <a:sym typeface="Wingdings" panose="05000000000000000000" pitchFamily="2" charset="2"/>
                  </a:rPr>
                  <a:t>No backaction</a:t>
                </a:r>
              </a:p>
              <a:p>
                <a:endParaRPr lang="en-US" altLang="ko-KR" sz="1400" dirty="0">
                  <a:sym typeface="Wingdings" panose="05000000000000000000" pitchFamily="2" charset="2"/>
                </a:endParaRPr>
              </a:p>
              <a:p>
                <a:r>
                  <a:rPr lang="en-US" altLang="ko-KR" sz="2400" dirty="0">
                    <a:sym typeface="Wingdings" panose="05000000000000000000" pitchFamily="2" charset="2"/>
                  </a:rPr>
                  <a:t> Enable consequent measurement</a:t>
                </a:r>
                <a:endParaRPr lang="en-US" altLang="ko-KR" sz="2800" dirty="0"/>
              </a:p>
              <a:p>
                <a:pPr marL="342900" indent="-342900">
                  <a:buFont typeface="Wingdings" panose="05000000000000000000" pitchFamily="2" charset="2"/>
                  <a:buChar char="à"/>
                </a:pPr>
                <a:endParaRPr lang="ko-KR" altLang="en-US" sz="2400" dirty="0"/>
              </a:p>
            </p:txBody>
          </p:sp>
        </mc:Choice>
        <mc:Fallback xmlns="">
          <p:sp>
            <p:nvSpPr>
              <p:cNvPr id="12" name="TextBox 11">
                <a:extLst>
                  <a:ext uri="{FF2B5EF4-FFF2-40B4-BE49-F238E27FC236}">
                    <a16:creationId xmlns:a16="http://schemas.microsoft.com/office/drawing/2014/main" id="{57EB59AD-8900-48B8-88A5-82A862D1318D}"/>
                  </a:ext>
                </a:extLst>
              </p:cNvPr>
              <p:cNvSpPr txBox="1">
                <a:spLocks noRot="1" noChangeAspect="1" noMove="1" noResize="1" noEditPoints="1" noAdjustHandles="1" noChangeArrowheads="1" noChangeShapeType="1" noTextEdit="1"/>
              </p:cNvSpPr>
              <p:nvPr/>
            </p:nvSpPr>
            <p:spPr>
              <a:xfrm>
                <a:off x="6932515" y="3312877"/>
                <a:ext cx="4918510" cy="2270365"/>
              </a:xfrm>
              <a:prstGeom prst="rect">
                <a:avLst/>
              </a:prstGeom>
              <a:blipFill>
                <a:blip r:embed="rId4"/>
                <a:stretch>
                  <a:fillRect l="-1859" r="-1487"/>
                </a:stretch>
              </a:blipFill>
            </p:spPr>
            <p:txBody>
              <a:bodyPr/>
              <a:lstStyle/>
              <a:p>
                <a:r>
                  <a:rPr lang="ko-KR" altLang="en-US">
                    <a:noFill/>
                  </a:rPr>
                  <a:t> </a:t>
                </a:r>
              </a:p>
            </p:txBody>
          </p:sp>
        </mc:Fallback>
      </mc:AlternateContent>
      <p:sp>
        <p:nvSpPr>
          <p:cNvPr id="16" name="TextBox 15">
            <a:extLst>
              <a:ext uri="{FF2B5EF4-FFF2-40B4-BE49-F238E27FC236}">
                <a16:creationId xmlns:a16="http://schemas.microsoft.com/office/drawing/2014/main" id="{D023DFEA-672A-486E-8DAE-2CFC54741F16}"/>
              </a:ext>
            </a:extLst>
          </p:cNvPr>
          <p:cNvSpPr txBox="1"/>
          <p:nvPr/>
        </p:nvSpPr>
        <p:spPr>
          <a:xfrm>
            <a:off x="3844835" y="6375256"/>
            <a:ext cx="3017978" cy="507831"/>
          </a:xfrm>
          <a:prstGeom prst="rect">
            <a:avLst/>
          </a:prstGeom>
          <a:noFill/>
        </p:spPr>
        <p:txBody>
          <a:bodyPr wrap="square" rtlCol="0">
            <a:spAutoFit/>
          </a:bodyPr>
          <a:lstStyle/>
          <a:p>
            <a:pPr algn="l"/>
            <a:r>
              <a:rPr lang="en-US" altLang="ko-KR" sz="900" dirty="0">
                <a:solidFill>
                  <a:schemeClr val="bg1"/>
                </a:solidFill>
                <a:latin typeface="+mj-lt"/>
              </a:rPr>
              <a:t>(right) https://www.nasa.gov/audience/forstudents/postsecondary/features/23jan_entangled_prt.htm</a:t>
            </a:r>
            <a:endParaRPr lang="ko-KR" altLang="en-US" sz="900" dirty="0">
              <a:solidFill>
                <a:schemeClr val="bg1"/>
              </a:solidFill>
              <a:latin typeface="+mj-lt"/>
            </a:endParaRPr>
          </a:p>
        </p:txBody>
      </p:sp>
      <p:sp>
        <p:nvSpPr>
          <p:cNvPr id="17" name="TextBox 16">
            <a:extLst>
              <a:ext uri="{FF2B5EF4-FFF2-40B4-BE49-F238E27FC236}">
                <a16:creationId xmlns:a16="http://schemas.microsoft.com/office/drawing/2014/main" id="{CCD807B0-FD2D-4F95-9601-26F3542C4643}"/>
              </a:ext>
            </a:extLst>
          </p:cNvPr>
          <p:cNvSpPr txBox="1"/>
          <p:nvPr/>
        </p:nvSpPr>
        <p:spPr>
          <a:xfrm>
            <a:off x="478169" y="6371147"/>
            <a:ext cx="3017978" cy="507831"/>
          </a:xfrm>
          <a:prstGeom prst="rect">
            <a:avLst/>
          </a:prstGeom>
          <a:noFill/>
        </p:spPr>
        <p:txBody>
          <a:bodyPr wrap="square" rtlCol="0">
            <a:spAutoFit/>
          </a:bodyPr>
          <a:lstStyle/>
          <a:p>
            <a:pPr algn="l"/>
            <a:r>
              <a:rPr lang="en-US" altLang="ko-KR" sz="900" b="0" i="0" u="none" strike="noStrike" baseline="0" dirty="0">
                <a:solidFill>
                  <a:schemeClr val="bg1"/>
                </a:solidFill>
                <a:latin typeface="+mj-lt"/>
              </a:rPr>
              <a:t>(Left)</a:t>
            </a:r>
          </a:p>
          <a:p>
            <a:pPr algn="l"/>
            <a:r>
              <a:rPr lang="en-US" altLang="ko-KR" sz="900" b="0" i="0" u="none" strike="noStrike" baseline="0" dirty="0" err="1">
                <a:solidFill>
                  <a:schemeClr val="bg1"/>
                </a:solidFill>
                <a:latin typeface="+mj-lt"/>
              </a:rPr>
              <a:t>R.Schnabel</a:t>
            </a:r>
            <a:r>
              <a:rPr lang="en-US" altLang="ko-KR" sz="900" b="0" i="0" u="none" strike="noStrike" baseline="0" dirty="0">
                <a:solidFill>
                  <a:schemeClr val="bg1"/>
                </a:solidFill>
                <a:latin typeface="+mj-lt"/>
              </a:rPr>
              <a:t> (2017) Squeezed states of light</a:t>
            </a:r>
          </a:p>
          <a:p>
            <a:pPr algn="l"/>
            <a:r>
              <a:rPr lang="en-US" altLang="ko-KR" sz="900" b="0" i="0" u="none" strike="noStrike" baseline="0" dirty="0">
                <a:solidFill>
                  <a:schemeClr val="bg1"/>
                </a:solidFill>
                <a:latin typeface="+mj-lt"/>
              </a:rPr>
              <a:t>and their applications in laser interferometers</a:t>
            </a:r>
            <a:endParaRPr lang="ko-KR" altLang="en-US" sz="900" dirty="0">
              <a:solidFill>
                <a:schemeClr val="bg1"/>
              </a:solidFill>
              <a:latin typeface="+mj-lt"/>
            </a:endParaRPr>
          </a:p>
        </p:txBody>
      </p:sp>
      <p:sp>
        <p:nvSpPr>
          <p:cNvPr id="13" name="날짜 개체 틀 3">
            <a:extLst>
              <a:ext uri="{FF2B5EF4-FFF2-40B4-BE49-F238E27FC236}">
                <a16:creationId xmlns:a16="http://schemas.microsoft.com/office/drawing/2014/main" id="{82136B6F-8704-4D6F-A983-F37CAE70DE2A}"/>
              </a:ext>
            </a:extLst>
          </p:cNvPr>
          <p:cNvSpPr>
            <a:spLocks noGrp="1"/>
          </p:cNvSpPr>
          <p:nvPr>
            <p:ph type="dt" sz="half" idx="10"/>
          </p:nvPr>
        </p:nvSpPr>
        <p:spPr>
          <a:xfrm>
            <a:off x="7810150" y="6446838"/>
            <a:ext cx="2993126" cy="365125"/>
          </a:xfrm>
        </p:spPr>
        <p:txBody>
          <a:bodyPr/>
          <a:lstStyle/>
          <a:p>
            <a:r>
              <a:rPr lang="en-US" altLang="ko-KR" b="0" i="0" dirty="0">
                <a:solidFill>
                  <a:schemeClr val="bg1"/>
                </a:solidFill>
                <a:effectLst/>
                <a:latin typeface="Arial" panose="020B0604020202020204" pitchFamily="34" charset="0"/>
              </a:rPr>
              <a:t>Your passion for (AMO-)physics: What are you curious about?</a:t>
            </a:r>
          </a:p>
          <a:p>
            <a:r>
              <a:rPr lang="en-US" altLang="ko-KR" dirty="0">
                <a:solidFill>
                  <a:schemeClr val="bg1"/>
                </a:solidFill>
              </a:rPr>
              <a:t>Junhee Lee </a:t>
            </a:r>
            <a:fld id="{0928AFF6-6AB7-414D-9F63-AFAC896DC2A1}" type="datetime1">
              <a:rPr lang="ko-KR" altLang="en-US" smtClean="0">
                <a:solidFill>
                  <a:schemeClr val="bg1"/>
                </a:solidFill>
              </a:rPr>
              <a:t>2021-06-15</a:t>
            </a:fld>
            <a:endParaRPr lang="en-US" dirty="0">
              <a:solidFill>
                <a:schemeClr val="bg1"/>
              </a:solidFill>
            </a:endParaRPr>
          </a:p>
        </p:txBody>
      </p:sp>
    </p:spTree>
    <p:extLst>
      <p:ext uri="{BB962C8B-B14F-4D97-AF65-F5344CB8AC3E}">
        <p14:creationId xmlns:p14="http://schemas.microsoft.com/office/powerpoint/2010/main" val="3759038457"/>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890_TF56160789" id="{11A5DD40-D213-4239-B5A2-34C90E722621}" vid="{34CC6CB0-C27F-499C-B426-D32440FDD9FC}"/>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{952A59A3-6702-4FD2-AC5E-A7D200803180}tf56160789_win32</Template>
  <TotalTime>8562</TotalTime>
  <Words>2357</Words>
  <Application>Microsoft Office PowerPoint</Application>
  <PresentationFormat>와이드스크린</PresentationFormat>
  <Paragraphs>295</Paragraphs>
  <Slides>32</Slides>
  <Notes>0</Notes>
  <HiddenSlides>0</HiddenSlides>
  <MMClips>0</MMClips>
  <ScaleCrop>false</ScaleCrop>
  <HeadingPairs>
    <vt:vector size="6" baseType="variant">
      <vt:variant>
        <vt:lpstr>사용한 글꼴</vt:lpstr>
      </vt:variant>
      <vt:variant>
        <vt:i4>9</vt:i4>
      </vt:variant>
      <vt:variant>
        <vt:lpstr>테마</vt:lpstr>
      </vt:variant>
      <vt:variant>
        <vt:i4>1</vt:i4>
      </vt:variant>
      <vt:variant>
        <vt:lpstr>슬라이드 제목</vt:lpstr>
      </vt:variant>
      <vt:variant>
        <vt:i4>32</vt:i4>
      </vt:variant>
    </vt:vector>
  </HeadingPairs>
  <TitlesOfParts>
    <vt:vector size="42" baseType="lpstr">
      <vt:lpstr>Malgun Gothic</vt:lpstr>
      <vt:lpstr>Malgun Gothic</vt:lpstr>
      <vt:lpstr>Batang</vt:lpstr>
      <vt:lpstr>Arial</vt:lpstr>
      <vt:lpstr>Bookman Old Style</vt:lpstr>
      <vt:lpstr>Calibri</vt:lpstr>
      <vt:lpstr>Cambria Math</vt:lpstr>
      <vt:lpstr>Franklin Gothic Book</vt:lpstr>
      <vt:lpstr>Wingdings</vt:lpstr>
      <vt:lpstr>1_RetrospectVTI</vt:lpstr>
      <vt:lpstr>Quantum  Metrology</vt:lpstr>
      <vt:lpstr>Outline</vt:lpstr>
      <vt:lpstr>Outline</vt:lpstr>
      <vt:lpstr>1.Optical Microscopy </vt:lpstr>
      <vt:lpstr>1. Heisenberg Uncertainty </vt:lpstr>
      <vt:lpstr>2. (Standard) Quantum Limit</vt:lpstr>
      <vt:lpstr>2. Ex) SQL in interferometer</vt:lpstr>
      <vt:lpstr>2.5 Questions </vt:lpstr>
      <vt:lpstr>3.Beyond the SQL </vt:lpstr>
      <vt:lpstr>3. Classical vs Quantum Measurement</vt:lpstr>
      <vt:lpstr>3. Classical measurement</vt:lpstr>
      <vt:lpstr>3. Classical measurement(Conti.)</vt:lpstr>
      <vt:lpstr>3. Classical measurement(Conti.)</vt:lpstr>
      <vt:lpstr>4. Classical vs Quantum Measurement</vt:lpstr>
      <vt:lpstr>4. Coherent state</vt:lpstr>
      <vt:lpstr>4. Squeezed state</vt:lpstr>
      <vt:lpstr>4.Generation of Squeezed States </vt:lpstr>
      <vt:lpstr>4. Squeezed state</vt:lpstr>
      <vt:lpstr>4. Application Ex: LIGO </vt:lpstr>
      <vt:lpstr>5. N00N State</vt:lpstr>
      <vt:lpstr>5. N00N state (Entangled states)</vt:lpstr>
      <vt:lpstr>5. N00N state (Entangled states)</vt:lpstr>
      <vt:lpstr>5. Advantages </vt:lpstr>
      <vt:lpstr>5. Application Ex: Protein Concentration</vt:lpstr>
      <vt:lpstr>6. Summary</vt:lpstr>
      <vt:lpstr>7. Questions</vt:lpstr>
      <vt:lpstr>References (in year)   1. Vittorio Giovannetti. (2004) Quantum-Enhanced Measurements: Beating the Standard Quantum Limit  2. Jonathan P. Dowling. (2008) Quantum Optical Metrology — The Lowdown on High-N00N States  3. A.Crespi (2012) Measuring protein concentration with entangled photons  4. Michael A. Taylor (2016) Quantum metrology and its application in biology  5. L.Barsotti (2017) Quantum noise reduction in the LIGO gravitational wave interferometer with squeezed states of light   6. Roman Schnabel. (2017) Squeezed states of light and their applications in laser interferometers </vt:lpstr>
      <vt:lpstr>A.1 Error propagation</vt:lpstr>
      <vt:lpstr>A.2 N00N-State Measurement </vt:lpstr>
      <vt:lpstr>A.3 Hong-Ou-Mandel effect</vt:lpstr>
      <vt:lpstr>A.4 Fisher-Info. &amp; C.R bound</vt:lpstr>
      <vt:lpstr>A.4 Fisher-Info. &amp; C.R bound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Sensing</dc:title>
  <dc:creator>Lee Junhee</dc:creator>
  <cp:lastModifiedBy>Lee Junhee</cp:lastModifiedBy>
  <cp:revision>635</cp:revision>
  <dcterms:created xsi:type="dcterms:W3CDTF">2021-06-04T11:52:40Z</dcterms:created>
  <dcterms:modified xsi:type="dcterms:W3CDTF">2021-06-15T12:03:16Z</dcterms:modified>
</cp:coreProperties>
</file>