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avi" ContentType="video/x-msvideo"/>
  <Default Extension="mp4" ContentType="video/mp4"/>
  <Default Extension="wmv" ContentType="video/x-ms-wmv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1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2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3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4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6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7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8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  <p:sldMasterId id="2147483734" r:id="rId6"/>
    <p:sldMasterId id="2147483746" r:id="rId7"/>
    <p:sldMasterId id="2147483758" r:id="rId8"/>
    <p:sldMasterId id="2147483771" r:id="rId9"/>
    <p:sldMasterId id="2147483784" r:id="rId10"/>
    <p:sldMasterId id="2147483833" r:id="rId11"/>
    <p:sldMasterId id="2147483870" r:id="rId12"/>
    <p:sldMasterId id="2147483883" r:id="rId13"/>
    <p:sldMasterId id="2147483895" r:id="rId14"/>
    <p:sldMasterId id="2147483907" r:id="rId15"/>
    <p:sldMasterId id="2147483920" r:id="rId16"/>
    <p:sldMasterId id="2147483933" r:id="rId17"/>
    <p:sldMasterId id="2147483945" r:id="rId18"/>
    <p:sldMasterId id="2147483970" r:id="rId19"/>
    <p:sldMasterId id="2147483995" r:id="rId20"/>
    <p:sldMasterId id="2147484008" r:id="rId21"/>
    <p:sldMasterId id="2147484021" r:id="rId22"/>
    <p:sldMasterId id="2147484034" r:id="rId23"/>
    <p:sldMasterId id="2147484046" r:id="rId24"/>
    <p:sldMasterId id="2147484071" r:id="rId25"/>
    <p:sldMasterId id="2147484084" r:id="rId26"/>
    <p:sldMasterId id="2147484121" r:id="rId27"/>
    <p:sldMasterId id="2147484133" r:id="rId28"/>
    <p:sldMasterId id="2147484146" r:id="rId29"/>
  </p:sldMasterIdLst>
  <p:notesMasterIdLst>
    <p:notesMasterId r:id="rId101"/>
  </p:notesMasterIdLst>
  <p:sldIdLst>
    <p:sldId id="2060" r:id="rId30"/>
    <p:sldId id="626" r:id="rId31"/>
    <p:sldId id="1018" r:id="rId32"/>
    <p:sldId id="616" r:id="rId33"/>
    <p:sldId id="867" r:id="rId34"/>
    <p:sldId id="868" r:id="rId35"/>
    <p:sldId id="656" r:id="rId36"/>
    <p:sldId id="679" r:id="rId37"/>
    <p:sldId id="680" r:id="rId38"/>
    <p:sldId id="869" r:id="rId39"/>
    <p:sldId id="870" r:id="rId40"/>
    <p:sldId id="871" r:id="rId41"/>
    <p:sldId id="872" r:id="rId42"/>
    <p:sldId id="938" r:id="rId43"/>
    <p:sldId id="937" r:id="rId44"/>
    <p:sldId id="939" r:id="rId45"/>
    <p:sldId id="755" r:id="rId46"/>
    <p:sldId id="825" r:id="rId47"/>
    <p:sldId id="657" r:id="rId48"/>
    <p:sldId id="746" r:id="rId49"/>
    <p:sldId id="752" r:id="rId50"/>
    <p:sldId id="833" r:id="rId51"/>
    <p:sldId id="634" r:id="rId52"/>
    <p:sldId id="908" r:id="rId53"/>
    <p:sldId id="910" r:id="rId54"/>
    <p:sldId id="911" r:id="rId55"/>
    <p:sldId id="764" r:id="rId56"/>
    <p:sldId id="766" r:id="rId57"/>
    <p:sldId id="767" r:id="rId58"/>
    <p:sldId id="770" r:id="rId59"/>
    <p:sldId id="771" r:id="rId60"/>
    <p:sldId id="772" r:id="rId61"/>
    <p:sldId id="774" r:id="rId62"/>
    <p:sldId id="775" r:id="rId63"/>
    <p:sldId id="776" r:id="rId64"/>
    <p:sldId id="782" r:id="rId65"/>
    <p:sldId id="822" r:id="rId66"/>
    <p:sldId id="823" r:id="rId67"/>
    <p:sldId id="779" r:id="rId68"/>
    <p:sldId id="826" r:id="rId69"/>
    <p:sldId id="875" r:id="rId70"/>
    <p:sldId id="876" r:id="rId71"/>
    <p:sldId id="787" r:id="rId72"/>
    <p:sldId id="788" r:id="rId73"/>
    <p:sldId id="915" r:id="rId74"/>
    <p:sldId id="916" r:id="rId75"/>
    <p:sldId id="2171" r:id="rId76"/>
    <p:sldId id="2172" r:id="rId77"/>
    <p:sldId id="2218" r:id="rId78"/>
    <p:sldId id="813" r:id="rId79"/>
    <p:sldId id="814" r:id="rId80"/>
    <p:sldId id="815" r:id="rId81"/>
    <p:sldId id="924" r:id="rId82"/>
    <p:sldId id="832" r:id="rId83"/>
    <p:sldId id="818" r:id="rId84"/>
    <p:sldId id="820" r:id="rId85"/>
    <p:sldId id="941" r:id="rId86"/>
    <p:sldId id="942" r:id="rId87"/>
    <p:sldId id="946" r:id="rId88"/>
    <p:sldId id="947" r:id="rId89"/>
    <p:sldId id="983" r:id="rId90"/>
    <p:sldId id="1014" r:id="rId91"/>
    <p:sldId id="1015" r:id="rId92"/>
    <p:sldId id="1016" r:id="rId93"/>
    <p:sldId id="986" r:id="rId94"/>
    <p:sldId id="1000" r:id="rId95"/>
    <p:sldId id="1003" r:id="rId96"/>
    <p:sldId id="1019" r:id="rId97"/>
    <p:sldId id="1020" r:id="rId98"/>
    <p:sldId id="1013" r:id="rId99"/>
    <p:sldId id="1021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0033CC"/>
    <a:srgbClr val="0077D0"/>
    <a:srgbClr val="558ED5"/>
    <a:srgbClr val="832FFF"/>
    <a:srgbClr val="9F5FCF"/>
    <a:srgbClr val="FF9900"/>
    <a:srgbClr val="00B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2982" autoAdjust="0"/>
  </p:normalViewPr>
  <p:slideViewPr>
    <p:cSldViewPr snapToGrid="0" snapToObjects="1">
      <p:cViewPr varScale="1">
        <p:scale>
          <a:sx n="120" d="100"/>
          <a:sy n="120" d="100"/>
        </p:scale>
        <p:origin x="10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slide" Target="slides/slide55.xml"/><Relationship Id="rId89" Type="http://schemas.openxmlformats.org/officeDocument/2006/relationships/slide" Target="slides/slide6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5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2.wmf"/><Relationship Id="rId1" Type="http://schemas.openxmlformats.org/officeDocument/2006/relationships/image" Target="../media/image52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9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image" Target="../media/image143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wmf"/><Relationship Id="rId1" Type="http://schemas.openxmlformats.org/officeDocument/2006/relationships/image" Target="../media/image2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12115-BB84-46EC-BF6D-69B24FC84041}" type="datetimeFigureOut">
              <a:rPr lang="en-US" smtClean="0"/>
              <a:t>2021-04-20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57B61-83E9-43EA-8AB7-0F740950A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3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0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0146F9-91A9-452D-91F5-701E27DB415A}" type="slidenum">
              <a:rPr lang="de-DE">
                <a:solidFill>
                  <a:srgbClr val="000000"/>
                </a:solidFill>
              </a:rPr>
              <a:pPr/>
              <a:t>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1BBC-B858-4BB3-B57B-89941F768F1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7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1BBC-B858-4BB3-B57B-89941F768F1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7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46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1BBC-B858-4BB3-B57B-89941F768F16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7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1BBC-B858-4BB3-B57B-89941F768F16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7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1BBC-B858-4BB3-B57B-89941F768F16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7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time-domain understanding of resonance line-shape control [previous slide] also has additional exciting scientific potential: a similar phase-control mechanism [periodic driving of temporal phase variations] allows to create frequency combs locked to arbitrary resonance frequencies, including x- and gamma-ray ranges.  A proof-of-principle experiment using </a:t>
            </a:r>
            <a:r>
              <a:rPr lang="en-US" baseline="0" dirty="0" err="1"/>
              <a:t>Moessbauer</a:t>
            </a:r>
            <a:r>
              <a:rPr lang="en-US" baseline="0" dirty="0"/>
              <a:t> nuclear transitions as a reference has been submitted in the recent ERC consolidator call for proposals.  This opens the door to precision metrology in the hard-x-ray range when combined with ion-beam traps (Jos</a:t>
            </a:r>
            <a:r>
              <a:rPr lang="de-DE" baseline="0" dirty="0"/>
              <a:t>é Crespo group) </a:t>
            </a:r>
            <a:r>
              <a:rPr lang="en-US" baseline="0" dirty="0"/>
              <a:t>available at Heidelberg.  In addition to precision tests of QED and relativistic atomic structure theories in highly-charged ions, this would enable a direct link between nuclear and electronic transitions at x-ray frequencies, exploring with high resolution the potential relative variation </a:t>
            </a:r>
            <a:r>
              <a:rPr lang="en-US" baseline="0"/>
              <a:t>of strong-force </a:t>
            </a:r>
            <a:r>
              <a:rPr lang="en-US" baseline="0" dirty="0"/>
              <a:t>vs. fine-structure constants.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57B61-83E9-43EA-8AB7-0F740950A3BA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9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937A6B-9762-4D5D-94C6-F24E66745120}" type="slidenum">
              <a:rPr lang="de-DE">
                <a:solidFill>
                  <a:prstClr val="black"/>
                </a:solidFill>
              </a:rPr>
              <a:pPr/>
              <a:t>70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08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D7E9BB-9498-4883-8321-60492E2B1D87}" type="slidenum">
              <a:rPr lang="de-DE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de-DE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45519"/>
            <a:ext cx="5028732" cy="411268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CBF571-3402-48B3-A1EC-28F9F371C1CA}" type="slidenum">
              <a:rPr lang="de-DE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784DFC-5466-4F92-AED5-4A3FB620F2FA}" type="slidenum">
              <a:rPr lang="de-DE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5419B7-29D5-498B-A7EB-42C83539A186}" type="slidenum">
              <a:rPr lang="de-DE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908" y="4346071"/>
            <a:ext cx="5032190" cy="4112094"/>
          </a:xfrm>
          <a:noFill/>
        </p:spPr>
        <p:txBody>
          <a:bodyPr wrap="square" lIns="89558" tIns="44780" rIns="89558" bIns="4478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5419B7-29D5-498B-A7EB-42C83539A186}" type="slidenum">
              <a:rPr lang="de-DE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908" y="4346071"/>
            <a:ext cx="5032190" cy="4112094"/>
          </a:xfrm>
          <a:noFill/>
        </p:spPr>
        <p:txBody>
          <a:bodyPr wrap="square" lIns="89558" tIns="44780" rIns="89558" bIns="4478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09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86A643-727A-4539-8BCD-5DA885131B59}" type="slidenum">
              <a:rPr lang="de-DE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4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3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560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115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25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754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875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068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199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10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431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190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332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60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57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69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473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124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775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D6D5E9-F540-4565-97E7-CEC7FB15A2F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324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7DEAF-74BF-4B4B-ACED-F337632D96B9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029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855068-A459-423D-BC69-E099E4634935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130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AE5090-0031-4537-8F01-C76935CC5DB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661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4A9BA4-7B54-4ADF-A8AC-4E75F590D3FB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457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4597B5-60B1-4327-BFBA-B533165F15D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6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07531-A038-4BE6-A835-CA6FC16863C9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029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65413D-0CC6-4A7D-B0CB-7A40E4776258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572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778D-5F28-40AA-B218-13E876F66E0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58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D7CC4F-CB8C-40AA-A398-DB51B409A0C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324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87383D-AC14-4BC3-9C7B-2524B5E58A29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266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17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461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278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184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265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00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582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48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603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033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121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042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4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823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472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061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644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467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37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17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597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91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98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63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449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474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440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769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494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995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93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265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222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694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35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81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313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21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584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604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830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604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321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045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40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8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507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988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766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89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878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328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212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254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17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98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199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994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707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94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562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C7F9F-CB8B-42BC-97E2-22775A74ACA9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999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E50BDF-173A-4E62-9057-90DD14096B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00812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032A73-C284-4EAF-AA5B-6CAC30B7A2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3670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98066A-4D1B-4E40-8535-8838188D84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578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92DB02-A625-44A5-89DE-E01DA8072E4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480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964C00-F882-4DAD-83E9-F13C84419EE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345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5687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60110F-568B-440C-ADEF-80C877A9BD1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4726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67654D-E76B-4FFE-B177-81E71F30AD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04448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7D6B63-DEBF-4C45-9668-A83FE2F68F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1131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8D85CB-29ED-4F27-9CEB-2D2AE34F3F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3755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8EEE0C-0AA7-4FDC-BCA8-FAD29A1879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0781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5AB14F-AD81-43B3-822A-12F9B6450C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1060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763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3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3139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93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238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551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058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183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8490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468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5806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907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5073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43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6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4076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329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314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863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1814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130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3159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331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625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4434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2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2850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825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940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82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6961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5916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70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621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2517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355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47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8338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6944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9048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9630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6956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8316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5218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952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8685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095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83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4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9680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95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8316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5983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738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329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3676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1391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4575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11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594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6273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8677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619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3075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8481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269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2106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6044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2563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96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624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20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9216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9886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3590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0307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8757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6022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F2F6D1-30B8-4546-A426-55CEF89470A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2494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5AC083-B104-4CC6-BC63-FE4D14FAE4B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292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05517C-08B9-421D-95F5-83D564D5BCD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04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783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931F7-DD5A-40AD-A663-BF61229B212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6660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DBDDEA-DC75-41E3-A3CA-86391FCF8A0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361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3F618E-155F-44B6-BBAA-AE9583012BA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699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0C84EC-BEDD-4B60-A69B-E71025067B7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8225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20EAB1-0BF0-4E78-B341-E6F90B79053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8004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2D32EB-C9B2-4042-A70F-43047FAF9AE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4826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1023-FDA4-4213-A056-2704C23E114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1357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B8FB0D-7AEC-4ECD-91AF-BC7C6E75758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50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737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16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7423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8515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7700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0748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459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7717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1581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2463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3421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5015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6852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5201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4189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6918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2347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9545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6447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945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941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3840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7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6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165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2871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2045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2094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797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1302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1637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3603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1630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7624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29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7160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2647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5969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1841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2947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8599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221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652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9685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7069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95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919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9681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8442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9618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519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9618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8167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24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1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10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20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82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2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28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75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41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46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02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3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29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03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52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28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25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17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4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55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73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7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68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4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14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408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1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01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56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302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39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35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6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3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144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43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8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67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91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333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123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03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16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632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988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116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29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20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469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22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7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21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532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07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925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01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488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1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18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83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987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35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840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06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853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573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056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89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2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3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0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7EC6D-C575-4E8B-A8BD-6273E3729E3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9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4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4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41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4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9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E063E2-C812-481B-A921-1E328E143793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931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lang="en-US" sz="4400" kern="1200" dirty="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2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52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8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0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4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16"/>
              <a:t>2021-04-20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16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BE566-8A6F-4521-B934-B94EE621F35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2021-04-20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62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0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3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 bg1="dk1" tx1="lt1" bg2="dk2" tx2="lt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14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2021-04-20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9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2021-04-20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47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24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52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9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JPG"/><Relationship Id="rId3" Type="http://schemas.openxmlformats.org/officeDocument/2006/relationships/notesSlide" Target="../notesSlides/notesSlide5.xml"/><Relationship Id="rId7" Type="http://schemas.openxmlformats.org/officeDocument/2006/relationships/hyperlink" Target="http://www.iruvx.eu/about_us/national_fel_facilities/" TargetMode="External"/><Relationship Id="rId12" Type="http://schemas.openxmlformats.org/officeDocument/2006/relationships/image" Target="../media/image35.jpeg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86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6" Type="http://schemas.openxmlformats.org/officeDocument/2006/relationships/hyperlink" Target="http://www.psi.ch/swissfel/historical-introduction" TargetMode="External"/><Relationship Id="rId11" Type="http://schemas.openxmlformats.org/officeDocument/2006/relationships/image" Target="../media/image34.jpeg"/><Relationship Id="rId5" Type="http://schemas.openxmlformats.org/officeDocument/2006/relationships/image" Target="../media/image30.wmf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.pn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45.png"/><Relationship Id="rId3" Type="http://schemas.openxmlformats.org/officeDocument/2006/relationships/video" Target="../media/media4.mp4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4.jpeg"/><Relationship Id="rId17" Type="http://schemas.openxmlformats.org/officeDocument/2006/relationships/image" Target="../media/image41.wmf"/><Relationship Id="rId2" Type="http://schemas.microsoft.com/office/2007/relationships/media" Target="../media/media4.mp4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jpe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5" Type="http://schemas.microsoft.com/office/2007/relationships/hdphoto" Target="../media/hdphoto2.wdp"/><Relationship Id="rId10" Type="http://schemas.openxmlformats.org/officeDocument/2006/relationships/image" Target="../media/image40.wmf"/><Relationship Id="rId4" Type="http://schemas.openxmlformats.org/officeDocument/2006/relationships/slideLayout" Target="../slideLayouts/slideLayout191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86.xml"/><Relationship Id="rId1" Type="http://schemas.openxmlformats.org/officeDocument/2006/relationships/vmlDrawing" Target="../drawings/vmlDrawing5.vml"/><Relationship Id="rId6" Type="http://schemas.openxmlformats.org/officeDocument/2006/relationships/hyperlink" Target="http://www.iruvx.eu/about_us/national_fel_facilities/" TargetMode="External"/><Relationship Id="rId11" Type="http://schemas.openxmlformats.org/officeDocument/2006/relationships/image" Target="../media/image30.wmf"/><Relationship Id="rId5" Type="http://schemas.openxmlformats.org/officeDocument/2006/relationships/hyperlink" Target="http://www.psi.ch/swissfel/historical-introduction" TargetMode="External"/><Relationship Id="rId15" Type="http://schemas.microsoft.com/office/2007/relationships/hdphoto" Target="../media/hdphoto3.wdp"/><Relationship Id="rId10" Type="http://schemas.openxmlformats.org/officeDocument/2006/relationships/oleObject" Target="../embeddings/oleObject8.bin"/><Relationship Id="rId4" Type="http://schemas.openxmlformats.org/officeDocument/2006/relationships/image" Target="../media/image42.jpeg"/><Relationship Id="rId9" Type="http://schemas.openxmlformats.org/officeDocument/2006/relationships/image" Target="../media/image48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8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microsoft.com/office/2007/relationships/hdphoto" Target="../media/hdphoto3.wdp"/><Relationship Id="rId5" Type="http://schemas.openxmlformats.org/officeDocument/2006/relationships/image" Target="../media/image30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8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wmf"/><Relationship Id="rId5" Type="http://schemas.openxmlformats.org/officeDocument/2006/relationships/image" Target="../media/image50.wmf"/><Relationship Id="rId10" Type="http://schemas.openxmlformats.org/officeDocument/2006/relationships/image" Target="../media/image51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33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0.wmf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8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wmf"/><Relationship Id="rId5" Type="http://schemas.openxmlformats.org/officeDocument/2006/relationships/image" Target="../media/image50.wmf"/><Relationship Id="rId10" Type="http://schemas.openxmlformats.org/officeDocument/2006/relationships/image" Target="../media/image51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tags" Target="../tags/tag15.xml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191.xml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tags" Target="../tags/tag14.xml"/><Relationship Id="rId16" Type="http://schemas.microsoft.com/office/2007/relationships/hdphoto" Target="../media/hdphoto5.wdp"/><Relationship Id="rId20" Type="http://schemas.openxmlformats.org/officeDocument/2006/relationships/image" Target="../media/image8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hyperlink" Target="http://www.west-michigan-family.com/holiday-archives-march.html" TargetMode="External"/><Relationship Id="rId24" Type="http://schemas.openxmlformats.org/officeDocument/2006/relationships/image" Target="../media/image65.png"/><Relationship Id="rId5" Type="http://schemas.openxmlformats.org/officeDocument/2006/relationships/tags" Target="../tags/tag17.xml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55.jpeg"/><Relationship Id="rId19" Type="http://schemas.openxmlformats.org/officeDocument/2006/relationships/image" Target="../media/image6.png"/><Relationship Id="rId4" Type="http://schemas.openxmlformats.org/officeDocument/2006/relationships/tags" Target="../tags/tag16.xml"/><Relationship Id="rId9" Type="http://schemas.openxmlformats.org/officeDocument/2006/relationships/image" Target="../media/image42.jpeg"/><Relationship Id="rId14" Type="http://schemas.microsoft.com/office/2007/relationships/hdphoto" Target="../media/hdphoto4.wdp"/><Relationship Id="rId22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6.wmf"/><Relationship Id="rId3" Type="http://schemas.openxmlformats.org/officeDocument/2006/relationships/tags" Target="../tags/tag20.xml"/><Relationship Id="rId7" Type="http://schemas.openxmlformats.org/officeDocument/2006/relationships/image" Target="../media/image42.jpeg"/><Relationship Id="rId12" Type="http://schemas.openxmlformats.org/officeDocument/2006/relationships/oleObject" Target="../embeddings/oleObject18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1.wmf"/><Relationship Id="rId10" Type="http://schemas.openxmlformats.org/officeDocument/2006/relationships/image" Target="../media/image8.png"/><Relationship Id="rId4" Type="http://schemas.openxmlformats.org/officeDocument/2006/relationships/tags" Target="../tags/tag21.xml"/><Relationship Id="rId9" Type="http://schemas.openxmlformats.org/officeDocument/2006/relationships/image" Target="../media/image6.png"/><Relationship Id="rId1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9.wav"/><Relationship Id="rId13" Type="http://schemas.openxmlformats.org/officeDocument/2006/relationships/image" Target="../media/image67.wmf"/><Relationship Id="rId3" Type="http://schemas.microsoft.com/office/2007/relationships/media" Target="../media/media5.wav"/><Relationship Id="rId7" Type="http://schemas.microsoft.com/office/2007/relationships/media" Target="../media/media8.wav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72.png"/><Relationship Id="rId2" Type="http://schemas.openxmlformats.org/officeDocument/2006/relationships/audio" Target="NULL" TargetMode="External"/><Relationship Id="rId16" Type="http://schemas.openxmlformats.org/officeDocument/2006/relationships/image" Target="../media/image71.png"/><Relationship Id="rId1" Type="http://schemas.openxmlformats.org/officeDocument/2006/relationships/vmlDrawing" Target="../drawings/vmlDrawing11.vml"/><Relationship Id="rId6" Type="http://schemas.openxmlformats.org/officeDocument/2006/relationships/audio" Target="../media/media7.WAV"/><Relationship Id="rId11" Type="http://schemas.openxmlformats.org/officeDocument/2006/relationships/image" Target="../media/image70.png"/><Relationship Id="rId5" Type="http://schemas.microsoft.com/office/2007/relationships/media" Target="../media/media7.WAV"/><Relationship Id="rId15" Type="http://schemas.openxmlformats.org/officeDocument/2006/relationships/image" Target="../media/image68.wmf"/><Relationship Id="rId10" Type="http://schemas.openxmlformats.org/officeDocument/2006/relationships/image" Target="../media/image69.png"/><Relationship Id="rId4" Type="http://schemas.microsoft.com/office/2007/relationships/media" Target="../media/media6.wav"/><Relationship Id="rId9" Type="http://schemas.openxmlformats.org/officeDocument/2006/relationships/slideLayout" Target="../slideLayouts/slideLayout29.xml"/><Relationship Id="rId1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13" Type="http://schemas.openxmlformats.org/officeDocument/2006/relationships/tags" Target="../tags/tag10.xml"/><Relationship Id="rId18" Type="http://schemas.openxmlformats.org/officeDocument/2006/relationships/image" Target="../media/image6.png"/><Relationship Id="rId26" Type="http://schemas.openxmlformats.org/officeDocument/2006/relationships/image" Target="../media/image12.png"/><Relationship Id="rId3" Type="http://schemas.microsoft.com/office/2007/relationships/media" Target="../media/media1.mp4"/><Relationship Id="rId21" Type="http://schemas.openxmlformats.org/officeDocument/2006/relationships/image" Target="../media/image7.png"/><Relationship Id="rId7" Type="http://schemas.openxmlformats.org/officeDocument/2006/relationships/tags" Target="../tags/tag4.xml"/><Relationship Id="rId12" Type="http://schemas.openxmlformats.org/officeDocument/2006/relationships/tags" Target="../tags/tag9.xml"/><Relationship Id="rId17" Type="http://schemas.openxmlformats.org/officeDocument/2006/relationships/notesSlide" Target="../notesSlides/notesSlide1.xml"/><Relationship Id="rId25" Type="http://schemas.openxmlformats.org/officeDocument/2006/relationships/image" Target="../media/image11.png"/><Relationship Id="rId2" Type="http://schemas.openxmlformats.org/officeDocument/2006/relationships/tags" Target="../tags/tag1.xml"/><Relationship Id="rId16" Type="http://schemas.openxmlformats.org/officeDocument/2006/relationships/slideLayout" Target="../slideLayouts/slideLayout109.xml"/><Relationship Id="rId20" Type="http://schemas.openxmlformats.org/officeDocument/2006/relationships/image" Target="../media/image5.wmf"/><Relationship Id="rId29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tags" Target="../tags/tag3.xml"/><Relationship Id="rId11" Type="http://schemas.openxmlformats.org/officeDocument/2006/relationships/tags" Target="../tags/tag8.xml"/><Relationship Id="rId24" Type="http://schemas.openxmlformats.org/officeDocument/2006/relationships/image" Target="../media/image10.png"/><Relationship Id="rId5" Type="http://schemas.openxmlformats.org/officeDocument/2006/relationships/tags" Target="../tags/tag2.xml"/><Relationship Id="rId15" Type="http://schemas.openxmlformats.org/officeDocument/2006/relationships/tags" Target="../tags/tag12.xml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10" Type="http://schemas.openxmlformats.org/officeDocument/2006/relationships/tags" Target="../tags/tag7.xml"/><Relationship Id="rId19" Type="http://schemas.openxmlformats.org/officeDocument/2006/relationships/oleObject" Target="../embeddings/oleObject1.bin"/><Relationship Id="rId31" Type="http://schemas.openxmlformats.org/officeDocument/2006/relationships/image" Target="../media/image17.png"/><Relationship Id="rId4" Type="http://schemas.openxmlformats.org/officeDocument/2006/relationships/video" Target="../media/media1.mp4"/><Relationship Id="rId9" Type="http://schemas.openxmlformats.org/officeDocument/2006/relationships/tags" Target="../tags/tag6.xml"/><Relationship Id="rId14" Type="http://schemas.openxmlformats.org/officeDocument/2006/relationships/tags" Target="../tags/tag11.xml"/><Relationship Id="rId22" Type="http://schemas.openxmlformats.org/officeDocument/2006/relationships/image" Target="../media/image8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74.wmf"/><Relationship Id="rId18" Type="http://schemas.openxmlformats.org/officeDocument/2006/relationships/image" Target="../media/image78.jpeg"/><Relationship Id="rId3" Type="http://schemas.openxmlformats.org/officeDocument/2006/relationships/audio" Target="../media/media10.wav"/><Relationship Id="rId21" Type="http://schemas.openxmlformats.org/officeDocument/2006/relationships/image" Target="../media/image81.png"/><Relationship Id="rId7" Type="http://schemas.openxmlformats.org/officeDocument/2006/relationships/audio" Target="../media/media12.wav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77.jpeg"/><Relationship Id="rId2" Type="http://schemas.microsoft.com/office/2007/relationships/media" Target="../media/media10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vmlDrawing" Target="../drawings/vmlDrawing12.vml"/><Relationship Id="rId6" Type="http://schemas.microsoft.com/office/2007/relationships/media" Target="../media/media12.wav"/><Relationship Id="rId11" Type="http://schemas.openxmlformats.org/officeDocument/2006/relationships/image" Target="../media/image73.wmf"/><Relationship Id="rId5" Type="http://schemas.openxmlformats.org/officeDocument/2006/relationships/audio" Target="../media/media11.WAV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79.png"/><Relationship Id="rId4" Type="http://schemas.microsoft.com/office/2007/relationships/media" Target="../media/media11.WAV"/><Relationship Id="rId9" Type="http://schemas.openxmlformats.org/officeDocument/2006/relationships/notesSlide" Target="../notesSlides/notesSlide13.xml"/><Relationship Id="rId14" Type="http://schemas.openxmlformats.org/officeDocument/2006/relationships/oleObject" Target="../embeddings/oleObject2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6.wmf"/><Relationship Id="rId3" Type="http://schemas.openxmlformats.org/officeDocument/2006/relationships/tags" Target="../tags/tag23.xml"/><Relationship Id="rId7" Type="http://schemas.openxmlformats.org/officeDocument/2006/relationships/image" Target="../media/image42.jpeg"/><Relationship Id="rId12" Type="http://schemas.openxmlformats.org/officeDocument/2006/relationships/oleObject" Target="../embeddings/oleObject25.bin"/><Relationship Id="rId2" Type="http://schemas.openxmlformats.org/officeDocument/2006/relationships/tags" Target="../tags/tag22.xml"/><Relationship Id="rId1" Type="http://schemas.openxmlformats.org/officeDocument/2006/relationships/vmlDrawing" Target="../drawings/vmlDrawing13.v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wmf"/><Relationship Id="rId10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image" Target="../media/image6.png"/><Relationship Id="rId14" Type="http://schemas.openxmlformats.org/officeDocument/2006/relationships/oleObject" Target="../embeddings/oleObject2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330.png"/><Relationship Id="rId18" Type="http://schemas.openxmlformats.org/officeDocument/2006/relationships/oleObject" Target="../embeddings/oleObject31.bin"/><Relationship Id="rId3" Type="http://schemas.openxmlformats.org/officeDocument/2006/relationships/tags" Target="../tags/tag26.xml"/><Relationship Id="rId21" Type="http://schemas.openxmlformats.org/officeDocument/2006/relationships/image" Target="../media/image1350.png"/><Relationship Id="rId7" Type="http://schemas.openxmlformats.org/officeDocument/2006/relationships/image" Target="../media/image82.wmf"/><Relationship Id="rId12" Type="http://schemas.openxmlformats.org/officeDocument/2006/relationships/image" Target="../media/image1320.png"/><Relationship Id="rId17" Type="http://schemas.openxmlformats.org/officeDocument/2006/relationships/image" Target="../media/image85.wmf"/><Relationship Id="rId2" Type="http://schemas.openxmlformats.org/officeDocument/2006/relationships/tags" Target="../tags/tag25.xml"/><Relationship Id="rId16" Type="http://schemas.openxmlformats.org/officeDocument/2006/relationships/oleObject" Target="../embeddings/oleObject30.bin"/><Relationship Id="rId20" Type="http://schemas.openxmlformats.org/officeDocument/2006/relationships/image" Target="../media/image88.png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83.wmf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4.wmf"/><Relationship Id="rId23" Type="http://schemas.openxmlformats.org/officeDocument/2006/relationships/image" Target="../media/image90.png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86.wmf"/><Relationship Id="rId4" Type="http://schemas.openxmlformats.org/officeDocument/2006/relationships/tags" Target="../tags/tag27.xml"/><Relationship Id="rId9" Type="http://schemas.microsoft.com/office/2007/relationships/hdphoto" Target="../media/hdphoto6.wdp"/><Relationship Id="rId14" Type="http://schemas.openxmlformats.org/officeDocument/2006/relationships/oleObject" Target="../embeddings/oleObject29.bin"/><Relationship Id="rId22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308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980.png"/><Relationship Id="rId5" Type="http://schemas.openxmlformats.org/officeDocument/2006/relationships/image" Target="../media/image52.wmf"/><Relationship Id="rId10" Type="http://schemas.openxmlformats.org/officeDocument/2006/relationships/image" Target="../media/image178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92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6.png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1060.png"/><Relationship Id="rId2" Type="http://schemas.openxmlformats.org/officeDocument/2006/relationships/tags" Target="../tags/tag28.xml"/><Relationship Id="rId16" Type="http://schemas.openxmlformats.org/officeDocument/2006/relationships/image" Target="../media/image178.png"/><Relationship Id="rId1" Type="http://schemas.openxmlformats.org/officeDocument/2006/relationships/vmlDrawing" Target="../drawings/vmlDrawing17.vml"/><Relationship Id="rId6" Type="http://schemas.microsoft.com/office/2007/relationships/hdphoto" Target="../media/hdphoto7.wdp"/><Relationship Id="rId11" Type="http://schemas.openxmlformats.org/officeDocument/2006/relationships/image" Target="../media/image93.png"/><Relationship Id="rId5" Type="http://schemas.openxmlformats.org/officeDocument/2006/relationships/image" Target="../media/image95.png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38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4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41.bin"/><Relationship Id="rId2" Type="http://schemas.openxmlformats.org/officeDocument/2006/relationships/tags" Target="../tags/tag29.xml"/><Relationship Id="rId1" Type="http://schemas.openxmlformats.org/officeDocument/2006/relationships/vmlDrawing" Target="../drawings/vmlDrawing18.vml"/><Relationship Id="rId6" Type="http://schemas.microsoft.com/office/2007/relationships/hdphoto" Target="../media/hdphoto7.wdp"/><Relationship Id="rId11" Type="http://schemas.openxmlformats.org/officeDocument/2006/relationships/image" Target="../media/image94.wmf"/><Relationship Id="rId5" Type="http://schemas.openxmlformats.org/officeDocument/2006/relationships/image" Target="../media/image95.png"/><Relationship Id="rId10" Type="http://schemas.openxmlformats.org/officeDocument/2006/relationships/oleObject" Target="../embeddings/oleObject42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0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22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8.wmf"/><Relationship Id="rId11" Type="http://schemas.openxmlformats.org/officeDocument/2006/relationships/image" Target="../media/image99.wmf"/><Relationship Id="rId5" Type="http://schemas.openxmlformats.org/officeDocument/2006/relationships/oleObject" Target="../embeddings/oleObject43.bin"/><Relationship Id="rId10" Type="http://schemas.openxmlformats.org/officeDocument/2006/relationships/oleObject" Target="../embeddings/oleObject44.bin"/><Relationship Id="rId4" Type="http://schemas.openxmlformats.org/officeDocument/2006/relationships/image" Target="../media/image101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image" Target="../media/image10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8.wmf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22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105.png"/><Relationship Id="rId5" Type="http://schemas.openxmlformats.org/officeDocument/2006/relationships/image" Target="../media/image20.wmf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slideLayout" Target="../slideLayouts/slideLayout284.xml"/><Relationship Id="rId7" Type="http://schemas.openxmlformats.org/officeDocument/2006/relationships/image" Target="../media/image1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7" Type="http://schemas.openxmlformats.org/officeDocument/2006/relationships/image" Target="../media/image1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280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25.xml"/><Relationship Id="rId1" Type="http://schemas.openxmlformats.org/officeDocument/2006/relationships/tags" Target="../tags/tag30.xml"/><Relationship Id="rId6" Type="http://schemas.openxmlformats.org/officeDocument/2006/relationships/image" Target="../media/image2181.png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6.xml"/><Relationship Id="rId7" Type="http://schemas.openxmlformats.org/officeDocument/2006/relationships/image" Target="../media/image115.png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2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2.wmf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4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25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4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2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25.png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71.png"/><Relationship Id="rId3" Type="http://schemas.microsoft.com/office/2007/relationships/media" Target="../media/media16.wav"/><Relationship Id="rId7" Type="http://schemas.openxmlformats.org/officeDocument/2006/relationships/slideLayout" Target="../slideLayouts/slideLayout225.xml"/><Relationship Id="rId12" Type="http://schemas.openxmlformats.org/officeDocument/2006/relationships/image" Target="../media/image72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microsoft.com/office/2007/relationships/media" Target="../media/media19.wav"/><Relationship Id="rId11" Type="http://schemas.openxmlformats.org/officeDocument/2006/relationships/image" Target="../media/image128.png"/><Relationship Id="rId5" Type="http://schemas.microsoft.com/office/2007/relationships/media" Target="../media/media18.wav"/><Relationship Id="rId10" Type="http://schemas.openxmlformats.org/officeDocument/2006/relationships/image" Target="../media/image127.png"/><Relationship Id="rId4" Type="http://schemas.microsoft.com/office/2007/relationships/media" Target="../media/media17.wav"/><Relationship Id="rId9" Type="http://schemas.openxmlformats.org/officeDocument/2006/relationships/image" Target="../media/image12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slideLayout" Target="../slideLayouts/slideLayout225.xml"/><Relationship Id="rId7" Type="http://schemas.openxmlformats.org/officeDocument/2006/relationships/image" Target="../media/image93.png"/><Relationship Id="rId2" Type="http://schemas.openxmlformats.org/officeDocument/2006/relationships/tags" Target="../tags/tag3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0.png"/><Relationship Id="rId11" Type="http://schemas.openxmlformats.org/officeDocument/2006/relationships/image" Target="../media/image131.png"/><Relationship Id="rId5" Type="http://schemas.openxmlformats.org/officeDocument/2006/relationships/image" Target="../media/image126.emf"/><Relationship Id="rId10" Type="http://schemas.openxmlformats.org/officeDocument/2006/relationships/image" Target="../media/image129.w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330.png"/><Relationship Id="rId18" Type="http://schemas.openxmlformats.org/officeDocument/2006/relationships/oleObject" Target="../embeddings/oleObject58.bin"/><Relationship Id="rId3" Type="http://schemas.openxmlformats.org/officeDocument/2006/relationships/tags" Target="../tags/tag33.xml"/><Relationship Id="rId21" Type="http://schemas.openxmlformats.org/officeDocument/2006/relationships/image" Target="../media/image1350.png"/><Relationship Id="rId7" Type="http://schemas.openxmlformats.org/officeDocument/2006/relationships/image" Target="../media/image82.wmf"/><Relationship Id="rId12" Type="http://schemas.openxmlformats.org/officeDocument/2006/relationships/image" Target="../media/image1320.png"/><Relationship Id="rId17" Type="http://schemas.openxmlformats.org/officeDocument/2006/relationships/image" Target="../media/image85.wmf"/><Relationship Id="rId2" Type="http://schemas.openxmlformats.org/officeDocument/2006/relationships/tags" Target="../tags/tag32.xml"/><Relationship Id="rId16" Type="http://schemas.openxmlformats.org/officeDocument/2006/relationships/oleObject" Target="../embeddings/oleObject57.bin"/><Relationship Id="rId20" Type="http://schemas.openxmlformats.org/officeDocument/2006/relationships/image" Target="../media/image88.png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83.wmf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4.wmf"/><Relationship Id="rId23" Type="http://schemas.openxmlformats.org/officeDocument/2006/relationships/image" Target="../media/image90.png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86.wmf"/><Relationship Id="rId4" Type="http://schemas.openxmlformats.org/officeDocument/2006/relationships/tags" Target="../tags/tag34.xml"/><Relationship Id="rId9" Type="http://schemas.microsoft.com/office/2007/relationships/hdphoto" Target="../media/hdphoto6.wdp"/><Relationship Id="rId14" Type="http://schemas.openxmlformats.org/officeDocument/2006/relationships/oleObject" Target="../embeddings/oleObject56.bin"/><Relationship Id="rId2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0.png"/><Relationship Id="rId13" Type="http://schemas.openxmlformats.org/officeDocument/2006/relationships/image" Target="../media/image3170.png"/><Relationship Id="rId18" Type="http://schemas.openxmlformats.org/officeDocument/2006/relationships/oleObject" Target="../embeddings/oleObject61.bin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282.png"/><Relationship Id="rId7" Type="http://schemas.openxmlformats.org/officeDocument/2006/relationships/image" Target="../media/image94.wmf"/><Relationship Id="rId12" Type="http://schemas.openxmlformats.org/officeDocument/2006/relationships/image" Target="../media/image3160.png"/><Relationship Id="rId17" Type="http://schemas.openxmlformats.org/officeDocument/2006/relationships/image" Target="../media/image132.wmf"/><Relationship Id="rId2" Type="http://schemas.openxmlformats.org/officeDocument/2006/relationships/slideLayout" Target="../slideLayouts/slideLayout214.xml"/><Relationship Id="rId16" Type="http://schemas.openxmlformats.org/officeDocument/2006/relationships/oleObject" Target="../embeddings/oleObject60.bin"/><Relationship Id="rId20" Type="http://schemas.openxmlformats.org/officeDocument/2006/relationships/image" Target="../media/image2810.png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35.png"/><Relationship Id="rId15" Type="http://schemas.openxmlformats.org/officeDocument/2006/relationships/image" Target="../media/image1401.png"/><Relationship Id="rId19" Type="http://schemas.openxmlformats.org/officeDocument/2006/relationships/image" Target="../media/image133.wmf"/><Relationship Id="rId4" Type="http://schemas.openxmlformats.org/officeDocument/2006/relationships/image" Target="../media/image134.png"/><Relationship Id="rId9" Type="http://schemas.openxmlformats.org/officeDocument/2006/relationships/image" Target="../media/image136.png"/><Relationship Id="rId14" Type="http://schemas.openxmlformats.org/officeDocument/2006/relationships/image" Target="../media/image139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3340.png"/><Relationship Id="rId18" Type="http://schemas.openxmlformats.org/officeDocument/2006/relationships/oleObject" Target="../embeddings/oleObject62.bin"/><Relationship Id="rId3" Type="http://schemas.openxmlformats.org/officeDocument/2006/relationships/notesSlide" Target="../notesSlides/notesSlide22.xml"/><Relationship Id="rId21" Type="http://schemas.openxmlformats.org/officeDocument/2006/relationships/image" Target="../media/image2810.png"/><Relationship Id="rId7" Type="http://schemas.openxmlformats.org/officeDocument/2006/relationships/image" Target="../media/image138.png"/><Relationship Id="rId12" Type="http://schemas.openxmlformats.org/officeDocument/2006/relationships/image" Target="../media/image3330.png"/><Relationship Id="rId17" Type="http://schemas.openxmlformats.org/officeDocument/2006/relationships/image" Target="../media/image20.wmf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3370.png"/><Relationship Id="rId20" Type="http://schemas.openxmlformats.org/officeDocument/2006/relationships/image" Target="../media/image3380.png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35.png"/><Relationship Id="rId11" Type="http://schemas.openxmlformats.org/officeDocument/2006/relationships/image" Target="../media/image332.png"/><Relationship Id="rId5" Type="http://schemas.openxmlformats.org/officeDocument/2006/relationships/image" Target="../media/image134.png"/><Relationship Id="rId15" Type="http://schemas.openxmlformats.org/officeDocument/2006/relationships/image" Target="../media/image3360.png"/><Relationship Id="rId10" Type="http://schemas.openxmlformats.org/officeDocument/2006/relationships/image" Target="../media/image3300.png"/><Relationship Id="rId19" Type="http://schemas.openxmlformats.org/officeDocument/2006/relationships/image" Target="../media/image94.wmf"/><Relationship Id="rId4" Type="http://schemas.openxmlformats.org/officeDocument/2006/relationships/image" Target="../media/image137.png"/><Relationship Id="rId9" Type="http://schemas.openxmlformats.org/officeDocument/2006/relationships/image" Target="../media/image139.png"/><Relationship Id="rId14" Type="http://schemas.openxmlformats.org/officeDocument/2006/relationships/image" Target="../media/image3350.png"/><Relationship Id="rId22" Type="http://schemas.openxmlformats.org/officeDocument/2006/relationships/image" Target="../media/image2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8" Type="http://schemas.openxmlformats.org/officeDocument/2006/relationships/image" Target="../media/image2320.png"/><Relationship Id="rId3" Type="http://schemas.openxmlformats.org/officeDocument/2006/relationships/package" Target="../embeddings/Microsoft_PowerPoint_Slide.sldx"/><Relationship Id="rId7" Type="http://schemas.openxmlformats.org/officeDocument/2006/relationships/image" Target="../media/image322.png"/><Relationship Id="rId2" Type="http://schemas.openxmlformats.org/officeDocument/2006/relationships/slideLayout" Target="../slideLayouts/slideLayout133.xml"/><Relationship Id="rId16" Type="http://schemas.openxmlformats.org/officeDocument/2006/relationships/image" Target="../media/image1790.png"/><Relationship Id="rId20" Type="http://schemas.openxmlformats.org/officeDocument/2006/relationships/image" Target="../media/image2340.png"/><Relationship Id="rId1" Type="http://schemas.openxmlformats.org/officeDocument/2006/relationships/vmlDrawing" Target="../drawings/vmlDrawing28.vml"/><Relationship Id="rId15" Type="http://schemas.openxmlformats.org/officeDocument/2006/relationships/image" Target="../media/image1780.png"/><Relationship Id="rId19" Type="http://schemas.openxmlformats.org/officeDocument/2006/relationships/image" Target="../media/image2330.png"/><Relationship Id="rId4" Type="http://schemas.openxmlformats.org/officeDocument/2006/relationships/image" Target="../media/image140.emf"/><Relationship Id="rId9" Type="http://schemas.openxmlformats.org/officeDocument/2006/relationships/image" Target="../media/image16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oleObject" Target="../embeddings/oleObject63.bin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20.wmf"/><Relationship Id="rId4" Type="http://schemas.openxmlformats.org/officeDocument/2006/relationships/image" Target="../media/image94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48.png"/><Relationship Id="rId3" Type="http://schemas.microsoft.com/office/2007/relationships/media" Target="../media/media20.mp4"/><Relationship Id="rId7" Type="http://schemas.openxmlformats.org/officeDocument/2006/relationships/image" Target="../media/image145.png"/><Relationship Id="rId12" Type="http://schemas.openxmlformats.org/officeDocument/2006/relationships/image" Target="../media/image2611.png"/><Relationship Id="rId2" Type="http://schemas.openxmlformats.org/officeDocument/2006/relationships/video" Target="NULL" TargetMode="External"/><Relationship Id="rId16" Type="http://schemas.openxmlformats.org/officeDocument/2006/relationships/image" Target="../media/image2630.png"/><Relationship Id="rId1" Type="http://schemas.openxmlformats.org/officeDocument/2006/relationships/vmlDrawing" Target="../drawings/vmlDrawing30.v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43.wmf"/><Relationship Id="rId5" Type="http://schemas.openxmlformats.org/officeDocument/2006/relationships/video" Target="../media/media21.mp4"/><Relationship Id="rId15" Type="http://schemas.openxmlformats.org/officeDocument/2006/relationships/image" Target="../media/image144.wmf"/><Relationship Id="rId10" Type="http://schemas.openxmlformats.org/officeDocument/2006/relationships/oleObject" Target="../embeddings/oleObject65.bin"/><Relationship Id="rId4" Type="http://schemas.microsoft.com/office/2007/relationships/media" Target="../media/media21.mp4"/><Relationship Id="rId9" Type="http://schemas.openxmlformats.org/officeDocument/2006/relationships/image" Target="../media/image147.png"/><Relationship Id="rId14" Type="http://schemas.openxmlformats.org/officeDocument/2006/relationships/oleObject" Target="../embeddings/oleObject66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.wmf"/><Relationship Id="rId1" Type="http://schemas.openxmlformats.org/officeDocument/2006/relationships/slideLayout" Target="../slideLayouts/slideLayout284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83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1750.png"/><Relationship Id="rId3" Type="http://schemas.openxmlformats.org/officeDocument/2006/relationships/video" Target="../media/media22.wmv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139.png"/><Relationship Id="rId2" Type="http://schemas.microsoft.com/office/2007/relationships/media" Target="../media/media22.wmv"/><Relationship Id="rId16" Type="http://schemas.openxmlformats.org/officeDocument/2006/relationships/image" Target="../media/image2360.png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35.png"/><Relationship Id="rId11" Type="http://schemas.openxmlformats.org/officeDocument/2006/relationships/image" Target="../media/image136.png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171.pn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214.xml"/><Relationship Id="rId9" Type="http://schemas.openxmlformats.org/officeDocument/2006/relationships/image" Target="../media/image20.wmf"/><Relationship Id="rId14" Type="http://schemas.openxmlformats.org/officeDocument/2006/relationships/image" Target="../media/image17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6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76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0.wmf"/><Relationship Id="rId12" Type="http://schemas.openxmlformats.org/officeDocument/2006/relationships/image" Target="../media/image1750.png"/><Relationship Id="rId2" Type="http://schemas.openxmlformats.org/officeDocument/2006/relationships/slideLayout" Target="../slideLayouts/slideLayout21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136.png"/><Relationship Id="rId14" Type="http://schemas.openxmlformats.org/officeDocument/2006/relationships/image" Target="../media/image23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oleObject" Target="../embeddings/oleObject71.bin"/><Relationship Id="rId7" Type="http://schemas.openxmlformats.org/officeDocument/2006/relationships/image" Target="../media/image26100.png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74.wmf"/><Relationship Id="rId11" Type="http://schemas.openxmlformats.org/officeDocument/2006/relationships/image" Target="../media/image175.wmf"/><Relationship Id="rId5" Type="http://schemas.openxmlformats.org/officeDocument/2006/relationships/oleObject" Target="../embeddings/oleObject72.bin"/><Relationship Id="rId10" Type="http://schemas.openxmlformats.org/officeDocument/2006/relationships/oleObject" Target="../embeddings/oleObject73.bin"/><Relationship Id="rId4" Type="http://schemas.openxmlformats.org/officeDocument/2006/relationships/image" Target="../media/image173.wmf"/><Relationship Id="rId9" Type="http://schemas.openxmlformats.org/officeDocument/2006/relationships/image" Target="../media/image177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185.jpeg"/><Relationship Id="rId7" Type="http://schemas.microsoft.com/office/2007/relationships/hdphoto" Target="../media/hdphoto10.wdp"/><Relationship Id="rId12" Type="http://schemas.openxmlformats.org/officeDocument/2006/relationships/image" Target="../media/image183.png"/><Relationship Id="rId17" Type="http://schemas.openxmlformats.org/officeDocument/2006/relationships/image" Target="../media/image180.wmf"/><Relationship Id="rId2" Type="http://schemas.openxmlformats.org/officeDocument/2006/relationships/slideLayout" Target="../slideLayouts/slideLayout97.xml"/><Relationship Id="rId16" Type="http://schemas.openxmlformats.org/officeDocument/2006/relationships/oleObject" Target="../embeddings/oleObject76.bin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76.png"/><Relationship Id="rId11" Type="http://schemas.openxmlformats.org/officeDocument/2006/relationships/image" Target="../media/image178.wmf"/><Relationship Id="rId5" Type="http://schemas.openxmlformats.org/officeDocument/2006/relationships/image" Target="../media/image2610.png"/><Relationship Id="rId15" Type="http://schemas.openxmlformats.org/officeDocument/2006/relationships/image" Target="../media/image184.png"/><Relationship Id="rId10" Type="http://schemas.openxmlformats.org/officeDocument/2006/relationships/oleObject" Target="../embeddings/oleObject74.bin"/><Relationship Id="rId9" Type="http://schemas.openxmlformats.org/officeDocument/2006/relationships/image" Target="../media/image182.png"/><Relationship Id="rId14" Type="http://schemas.openxmlformats.org/officeDocument/2006/relationships/image" Target="../media/image179.wmf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01.png"/><Relationship Id="rId3" Type="http://schemas.openxmlformats.org/officeDocument/2006/relationships/notesSlide" Target="../notesSlides/notesSlide26.xml"/><Relationship Id="rId17" Type="http://schemas.openxmlformats.org/officeDocument/2006/relationships/image" Target="../media/image188.jpeg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187.jpeg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0.wmf"/><Relationship Id="rId5" Type="http://schemas.openxmlformats.org/officeDocument/2006/relationships/image" Target="../media/image94.wmf"/><Relationship Id="rId15" Type="http://schemas.openxmlformats.org/officeDocument/2006/relationships/image" Target="../media/image186.png"/><Relationship Id="rId4" Type="http://schemas.openxmlformats.org/officeDocument/2006/relationships/oleObject" Target="../embeddings/oleObject77.bin"/><Relationship Id="rId14" Type="http://schemas.openxmlformats.org/officeDocument/2006/relationships/image" Target="../media/image395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8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2.wmf"/><Relationship Id="rId2" Type="http://schemas.openxmlformats.org/officeDocument/2006/relationships/slideLayout" Target="../slideLayouts/slideLayout186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198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21.png"/><Relationship Id="rId5" Type="http://schemas.openxmlformats.org/officeDocument/2006/relationships/image" Target="../media/image1711.png"/><Relationship Id="rId4" Type="http://schemas.openxmlformats.org/officeDocument/2006/relationships/image" Target="../media/image17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700.png"/><Relationship Id="rId7" Type="http://schemas.openxmlformats.org/officeDocument/2006/relationships/image" Target="../media/image1940.png"/><Relationship Id="rId2" Type="http://schemas.openxmlformats.org/officeDocument/2006/relationships/image" Target="../media/image16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30.png"/><Relationship Id="rId5" Type="http://schemas.openxmlformats.org/officeDocument/2006/relationships/image" Target="../media/image1920.png"/><Relationship Id="rId4" Type="http://schemas.openxmlformats.org/officeDocument/2006/relationships/image" Target="../media/image1910.png"/><Relationship Id="rId9" Type="http://schemas.openxmlformats.org/officeDocument/2006/relationships/image" Target="../media/image20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4.png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700.png"/><Relationship Id="rId7" Type="http://schemas.openxmlformats.org/officeDocument/2006/relationships/image" Target="../media/image1940.png"/><Relationship Id="rId2" Type="http://schemas.openxmlformats.org/officeDocument/2006/relationships/image" Target="../media/image16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30.png"/><Relationship Id="rId11" Type="http://schemas.openxmlformats.org/officeDocument/2006/relationships/image" Target="../media/image2050.png"/><Relationship Id="rId5" Type="http://schemas.openxmlformats.org/officeDocument/2006/relationships/image" Target="../media/image1920.png"/><Relationship Id="rId10" Type="http://schemas.openxmlformats.org/officeDocument/2006/relationships/image" Target="../media/image2040.png"/><Relationship Id="rId4" Type="http://schemas.openxmlformats.org/officeDocument/2006/relationships/image" Target="../media/image1910.png"/><Relationship Id="rId9" Type="http://schemas.openxmlformats.org/officeDocument/2006/relationships/image" Target="../media/image20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9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9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30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0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jpeg"/><Relationship Id="rId18" Type="http://schemas.openxmlformats.org/officeDocument/2006/relationships/image" Target="../media/image225.png"/><Relationship Id="rId26" Type="http://schemas.openxmlformats.org/officeDocument/2006/relationships/image" Target="../media/image231.jpeg"/><Relationship Id="rId21" Type="http://schemas.openxmlformats.org/officeDocument/2006/relationships/image" Target="../media/image227.jpeg"/><Relationship Id="rId34" Type="http://schemas.openxmlformats.org/officeDocument/2006/relationships/image" Target="../media/image237.jpeg"/><Relationship Id="rId7" Type="http://schemas.openxmlformats.org/officeDocument/2006/relationships/image" Target="../media/image219.jpeg"/><Relationship Id="rId12" Type="http://schemas.microsoft.com/office/2007/relationships/hdphoto" Target="../media/hdphoto12.wdp"/><Relationship Id="rId17" Type="http://schemas.openxmlformats.org/officeDocument/2006/relationships/image" Target="../media/image215.wmf"/><Relationship Id="rId25" Type="http://schemas.openxmlformats.org/officeDocument/2006/relationships/image" Target="../media/image230.jpeg"/><Relationship Id="rId33" Type="http://schemas.openxmlformats.org/officeDocument/2006/relationships/image" Target="../media/image236.jpeg"/><Relationship Id="rId38" Type="http://schemas.openxmlformats.org/officeDocument/2006/relationships/image" Target="../media/image241.jpeg"/><Relationship Id="rId2" Type="http://schemas.openxmlformats.org/officeDocument/2006/relationships/slideLayout" Target="../slideLayouts/slideLayout262.xml"/><Relationship Id="rId16" Type="http://schemas.openxmlformats.org/officeDocument/2006/relationships/oleObject" Target="../embeddings/oleObject81.bin"/><Relationship Id="rId20" Type="http://schemas.openxmlformats.org/officeDocument/2006/relationships/image" Target="../media/image226.png"/><Relationship Id="rId29" Type="http://schemas.openxmlformats.org/officeDocument/2006/relationships/image" Target="../media/image234.png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18.png"/><Relationship Id="rId11" Type="http://schemas.openxmlformats.org/officeDocument/2006/relationships/image" Target="../media/image223.jpeg"/><Relationship Id="rId24" Type="http://schemas.microsoft.com/office/2007/relationships/hdphoto" Target="../media/hdphoto14.wdp"/><Relationship Id="rId32" Type="http://schemas.microsoft.com/office/2007/relationships/hdphoto" Target="../media/hdphoto16.wdp"/><Relationship Id="rId37" Type="http://schemas.openxmlformats.org/officeDocument/2006/relationships/image" Target="../media/image240.jpeg"/><Relationship Id="rId5" Type="http://schemas.openxmlformats.org/officeDocument/2006/relationships/image" Target="../media/image217.jpeg"/><Relationship Id="rId15" Type="http://schemas.openxmlformats.org/officeDocument/2006/relationships/image" Target="../media/image214.wmf"/><Relationship Id="rId23" Type="http://schemas.openxmlformats.org/officeDocument/2006/relationships/image" Target="../media/image229.png"/><Relationship Id="rId28" Type="http://schemas.openxmlformats.org/officeDocument/2006/relationships/image" Target="../media/image233.jpeg"/><Relationship Id="rId36" Type="http://schemas.openxmlformats.org/officeDocument/2006/relationships/image" Target="../media/image239.jpeg"/><Relationship Id="rId10" Type="http://schemas.openxmlformats.org/officeDocument/2006/relationships/image" Target="../media/image222.jpeg"/><Relationship Id="rId19" Type="http://schemas.microsoft.com/office/2007/relationships/hdphoto" Target="../media/hdphoto13.wdp"/><Relationship Id="rId31" Type="http://schemas.openxmlformats.org/officeDocument/2006/relationships/image" Target="../media/image235.png"/><Relationship Id="rId4" Type="http://schemas.openxmlformats.org/officeDocument/2006/relationships/image" Target="../media/image216.png"/><Relationship Id="rId9" Type="http://schemas.openxmlformats.org/officeDocument/2006/relationships/image" Target="../media/image221.jpeg"/><Relationship Id="rId14" Type="http://schemas.openxmlformats.org/officeDocument/2006/relationships/oleObject" Target="../embeddings/oleObject80.bin"/><Relationship Id="rId22" Type="http://schemas.openxmlformats.org/officeDocument/2006/relationships/image" Target="../media/image228.jpeg"/><Relationship Id="rId27" Type="http://schemas.openxmlformats.org/officeDocument/2006/relationships/image" Target="../media/image232.jpeg"/><Relationship Id="rId30" Type="http://schemas.microsoft.com/office/2007/relationships/hdphoto" Target="../media/hdphoto15.wdp"/><Relationship Id="rId35" Type="http://schemas.openxmlformats.org/officeDocument/2006/relationships/image" Target="../media/image238.jpeg"/><Relationship Id="rId8" Type="http://schemas.openxmlformats.org/officeDocument/2006/relationships/image" Target="../media/image220.jpeg"/><Relationship Id="rId3" Type="http://schemas.openxmlformats.org/officeDocument/2006/relationships/notesSlide" Target="../notesSlides/notesSlide28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5.png"/><Relationship Id="rId3" Type="http://schemas.openxmlformats.org/officeDocument/2006/relationships/video" Target="../media/media14.mp4"/><Relationship Id="rId7" Type="http://schemas.openxmlformats.org/officeDocument/2006/relationships/image" Target="../media/image18.png"/><Relationship Id="rId12" Type="http://schemas.openxmlformats.org/officeDocument/2006/relationships/image" Target="../media/image242.wmf"/><Relationship Id="rId17" Type="http://schemas.microsoft.com/office/2007/relationships/hdphoto" Target="../media/hdphoto17.wdp"/><Relationship Id="rId2" Type="http://schemas.microsoft.com/office/2007/relationships/media" Target="../media/media14.mp4"/><Relationship Id="rId16" Type="http://schemas.openxmlformats.org/officeDocument/2006/relationships/image" Target="../media/image247.png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43.png"/><Relationship Id="rId11" Type="http://schemas.openxmlformats.org/officeDocument/2006/relationships/oleObject" Target="../embeddings/oleObject82.bin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20.wmf"/><Relationship Id="rId10" Type="http://schemas.openxmlformats.org/officeDocument/2006/relationships/image" Target="../media/image125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44.png"/><Relationship Id="rId14" Type="http://schemas.openxmlformats.org/officeDocument/2006/relationships/image" Target="../media/image2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7.png"/><Relationship Id="rId3" Type="http://schemas.openxmlformats.org/officeDocument/2006/relationships/video" Target="../media/media1.mp4"/><Relationship Id="rId7" Type="http://schemas.openxmlformats.org/officeDocument/2006/relationships/image" Target="../media/image27.wmf"/><Relationship Id="rId12" Type="http://schemas.openxmlformats.org/officeDocument/2006/relationships/image" Target="../media/image440.png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4.png"/><Relationship Id="rId5" Type="http://schemas.openxmlformats.org/officeDocument/2006/relationships/image" Target="../media/image431.pn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8.png"/><Relationship Id="rId14" Type="http://schemas.openxmlformats.org/officeDocument/2006/relationships/image" Target="../media/image4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9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tpfeifer\Documents\Research\0 (Project)\0 Pictures\1 LaserAndLab\2010-09-17 New Beamline location and split mirror\100_8702.JPG"/>
          <p:cNvPicPr>
            <a:picLocks noChangeAspect="1" noChangeArrowheads="1"/>
          </p:cNvPicPr>
          <p:nvPr/>
        </p:nvPicPr>
        <p:blipFill rotWithShape="1">
          <a:blip r:embed="rId2" cstate="print"/>
          <a:srcRect l="17473" t="6288"/>
          <a:stretch/>
        </p:blipFill>
        <p:spPr bwMode="auto">
          <a:xfrm>
            <a:off x="0" y="1920119"/>
            <a:ext cx="5796136" cy="4936302"/>
          </a:xfrm>
          <a:prstGeom prst="rect">
            <a:avLst/>
          </a:prstGeom>
          <a:noFill/>
        </p:spPr>
      </p:pic>
      <p:pic>
        <p:nvPicPr>
          <p:cNvPr id="13" name="Picture 12"/>
          <p:cNvPicPr/>
          <p:nvPr/>
        </p:nvPicPr>
        <p:blipFill rotWithShape="1">
          <a:blip r:embed="rId3" cstate="print"/>
          <a:srcRect l="20088" t="8535" r="65061" b="43081"/>
          <a:stretch/>
        </p:blipFill>
        <p:spPr bwMode="auto">
          <a:xfrm rot="5400000">
            <a:off x="4467909" y="-599017"/>
            <a:ext cx="4077070" cy="527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4429124" cy="300037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3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0628" y="3429000"/>
            <a:ext cx="4143372" cy="3429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797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6000">
                <a:schemeClr val="bg1"/>
              </a:gs>
              <a:gs pos="47000">
                <a:schemeClr val="bg1"/>
              </a:gs>
              <a:gs pos="100000">
                <a:srgbClr val="4F81BD">
                  <a:tint val="23500"/>
                  <a:satMod val="160000"/>
                  <a:alpha val="0"/>
                </a:srgbClr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500" y="-3009"/>
            <a:ext cx="9144000" cy="685800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6626" y="4778729"/>
            <a:ext cx="30444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Thomas Pfeifer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MPIK Heidelberg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2536" y="0"/>
            <a:ext cx="3238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MVSem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--Masterseminar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2021-04-20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tpfeifer\Desktop\Export-Assistent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372" y="5488592"/>
            <a:ext cx="899592" cy="858163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008127" y="5841353"/>
            <a:ext cx="7956376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8282" y="2014923"/>
            <a:ext cx="61081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</a:rPr>
              <a:t>The </a:t>
            </a:r>
            <a:r>
              <a:rPr lang="en-US" sz="4400" dirty="0">
                <a:noFill/>
                <a:latin typeface="Calibri" panose="020F0502020204030204" pitchFamily="34" charset="0"/>
              </a:rPr>
              <a:t>sound</a:t>
            </a:r>
            <a:r>
              <a:rPr lang="en-US" sz="4400" dirty="0">
                <a:latin typeface="Calibri" panose="020F0502020204030204" pitchFamily="34" charset="0"/>
              </a:rPr>
              <a:t> of the </a:t>
            </a:r>
            <a:r>
              <a:rPr lang="en-US" sz="4400" b="1" dirty="0">
                <a:noFill/>
                <a:latin typeface="Calibri" panose="020F0502020204030204" pitchFamily="34" charset="0"/>
              </a:rPr>
              <a:t>phase</a:t>
            </a:r>
            <a:r>
              <a:rPr lang="en-US" sz="4400" dirty="0">
                <a:latin typeface="Calibri" panose="020F0502020204030204" pitchFamily="34" charset="0"/>
              </a:rPr>
              <a:t>:</a:t>
            </a:r>
          </a:p>
          <a:p>
            <a:r>
              <a:rPr lang="en-US" sz="4400" i="1" dirty="0" err="1"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Calibri"/>
              </a:rPr>
              <a:t>Atoms</a:t>
            </a:r>
            <a:r>
              <a:rPr lang="en-US" sz="4400" dirty="0" err="1">
                <a:latin typeface="Calibri" panose="020F0502020204030204" pitchFamily="34" charset="0"/>
              </a:rPr>
              <a:t>&amp;</a:t>
            </a:r>
            <a:r>
              <a:rPr lang="en-US" sz="4400" i="1" dirty="0" err="1">
                <a:solidFill>
                  <a:prstClr val="whit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Calibri"/>
              </a:rPr>
              <a:t>molecules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</a:p>
          <a:p>
            <a:r>
              <a:rPr lang="en-US" sz="3200" dirty="0">
                <a:latin typeface="Calibri" panose="020F0502020204030204" pitchFamily="34" charset="0"/>
              </a:rPr>
              <a:t>	</a:t>
            </a:r>
            <a:r>
              <a:rPr lang="en-US" sz="3600" i="1" dirty="0">
                <a:latin typeface="Calibri" panose="020F0502020204030204" pitchFamily="34" charset="0"/>
              </a:rPr>
              <a:t>respond to intense</a:t>
            </a:r>
          </a:p>
          <a:p>
            <a:r>
              <a:rPr lang="en-US" sz="4400" dirty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Calibri"/>
              </a:rPr>
              <a:t>		</a:t>
            </a:r>
            <a:r>
              <a:rPr lang="en-US" sz="4400" i="1" dirty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Calibri"/>
              </a:rPr>
              <a:t>laser</a:t>
            </a:r>
            <a:r>
              <a:rPr lang="en-US" sz="4400" i="1" dirty="0">
                <a:latin typeface="Calibri" panose="020F0502020204030204" pitchFamily="34" charset="0"/>
              </a:rPr>
              <a:t> flashes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C0DB3-4D9B-4673-815E-45543475A85C}"/>
              </a:ext>
            </a:extLst>
          </p:cNvPr>
          <p:cNvSpPr/>
          <p:nvPr/>
        </p:nvSpPr>
        <p:spPr>
          <a:xfrm>
            <a:off x="2727538" y="2170707"/>
            <a:ext cx="1311724" cy="455243"/>
          </a:xfrm>
          <a:prstGeom prst="rect">
            <a:avLst/>
          </a:prstGeom>
        </p:spPr>
        <p:txBody>
          <a:bodyPr wrap="none">
            <a:prstTxWarp prst="textWave4">
              <a:avLst/>
            </a:prstTxWarp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alibri" panose="020F0502020204030204" pitchFamily="34" charset="0"/>
              </a:rPr>
              <a:t>sound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D5CEFB-103E-4120-B645-CBC2B1402F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30099" y="1819953"/>
            <a:ext cx="2218553" cy="130219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52761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3"/>
          <p:cNvGrpSpPr/>
          <p:nvPr/>
        </p:nvGrpSpPr>
        <p:grpSpPr>
          <a:xfrm>
            <a:off x="2389189" y="902428"/>
            <a:ext cx="1763712" cy="2196371"/>
            <a:chOff x="4818064" y="4131403"/>
            <a:chExt cx="1763712" cy="2196371"/>
          </a:xfrm>
        </p:grpSpPr>
        <p:graphicFrame>
          <p:nvGraphicFramePr>
            <p:cNvPr id="6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2642875"/>
                </p:ext>
              </p:extLst>
            </p:nvPr>
          </p:nvGraphicFramePr>
          <p:xfrm>
            <a:off x="4818064" y="4131403"/>
            <a:ext cx="1763712" cy="2196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9940" name="Graph" r:id="rId4" imgW="3146400" imgH="2635200" progId="Origin50.Graph">
                    <p:embed/>
                  </p:oleObj>
                </mc:Choice>
                <mc:Fallback>
                  <p:oleObj name="Graph" r:id="rId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8064" y="4131403"/>
                          <a:ext cx="1763712" cy="2196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Rectangle 60"/>
            <p:cNvSpPr/>
            <p:nvPr/>
          </p:nvSpPr>
          <p:spPr>
            <a:xfrm rot="10800000">
              <a:off x="5836823" y="4674242"/>
              <a:ext cx="570903" cy="10827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10800000" flipH="1">
              <a:off x="5056923" y="4656063"/>
              <a:ext cx="557982" cy="10827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7703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57631"/>
            <a:ext cx="9001956" cy="914401"/>
          </a:xfrm>
        </p:spPr>
        <p:txBody>
          <a:bodyPr anchor="ctr">
            <a:noAutofit/>
          </a:bodyPr>
          <a:lstStyle/>
          <a:p>
            <a:pPr>
              <a:lnSpc>
                <a:spcPts val="3000"/>
              </a:lnSpc>
            </a:pPr>
            <a:r>
              <a:rPr lang="en-GB" sz="3000" b="1" u="sng" dirty="0"/>
              <a:t>The light sources</a:t>
            </a:r>
            <a:r>
              <a:rPr lang="en-GB" sz="3000" b="1" dirty="0"/>
              <a:t>: </a:t>
            </a:r>
            <a:r>
              <a:rPr lang="en-GB" sz="3000" dirty="0"/>
              <a:t>Provided by two parallel revolutions</a:t>
            </a:r>
            <a:br>
              <a:rPr lang="en-GB" sz="3000" dirty="0"/>
            </a:br>
            <a:r>
              <a:rPr lang="en-GB" sz="3000" dirty="0"/>
              <a:t>in ultrashort </a:t>
            </a:r>
            <a:r>
              <a:rPr lang="en-GB" sz="3000" dirty="0">
                <a:solidFill>
                  <a:srgbClr val="FF99FF"/>
                </a:solidFill>
              </a:rPr>
              <a:t>x-ray</a:t>
            </a:r>
            <a:r>
              <a:rPr lang="en-GB" sz="3000" dirty="0"/>
              <a:t>/</a:t>
            </a:r>
            <a:r>
              <a:rPr lang="en-GB" sz="3000" dirty="0">
                <a:solidFill>
                  <a:srgbClr val="FF00FF"/>
                </a:solidFill>
              </a:rPr>
              <a:t>XUV</a:t>
            </a:r>
            <a:r>
              <a:rPr lang="en-GB" sz="3000" dirty="0"/>
              <a:t> laser science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689233" y="6858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white"/>
                </a:solidFill>
                <a:hlinkClick r:id="rId6"/>
              </a:rPr>
              <a:t>http://www.psi.ch/swissfel/historical-introduction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  <a:hlinkClick r:id="rId7"/>
              </a:rPr>
              <a:t>http://www.iruvx.eu/about_us/national_fel_facilities/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5" name="Picture 85" descr="C:\Users\tpfeifer\Documents\Research\0 (Project)\3 Webpage\WebpageFigures\Pictures Page\ChirpedMirrors.jpg"/>
          <p:cNvPicPr>
            <a:picLocks noChangeAspect="1" noChangeArrowheads="1"/>
          </p:cNvPicPr>
          <p:nvPr/>
        </p:nvPicPr>
        <p:blipFill>
          <a:blip r:embed="rId8" cstate="print"/>
          <a:srcRect l="10526" t="7749" r="10526" b="22513"/>
          <a:stretch>
            <a:fillRect/>
          </a:stretch>
        </p:blipFill>
        <p:spPr bwMode="auto">
          <a:xfrm>
            <a:off x="4456944" y="4284238"/>
            <a:ext cx="2782953" cy="1669772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-36512" y="-346249"/>
            <a:ext cx="12426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MPIK Heidelberg</a:t>
            </a:r>
          </a:p>
          <a:p>
            <a:r>
              <a:rPr lang="en-US" sz="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Ultrafast Quantum Dynamics</a:t>
            </a:r>
          </a:p>
        </p:txBody>
      </p:sp>
      <p:pic>
        <p:nvPicPr>
          <p:cNvPr id="1736706" name="Picture 2" descr="C:\Users\tpfeifer\Desktop\Export-Assistent-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-1182961"/>
            <a:ext cx="899592" cy="858163"/>
          </a:xfrm>
          <a:prstGeom prst="rect">
            <a:avLst/>
          </a:prstGeom>
          <a:noFill/>
        </p:spPr>
      </p:pic>
      <p:pic>
        <p:nvPicPr>
          <p:cNvPr id="1736707" name="Picture 3" descr="C:\Users\tpfeifer\Desktop\FLASH_Bild.jpg"/>
          <p:cNvPicPr>
            <a:picLocks noChangeAspect="1" noChangeArrowheads="1"/>
          </p:cNvPicPr>
          <p:nvPr/>
        </p:nvPicPr>
        <p:blipFill>
          <a:blip r:embed="rId10" cstate="print"/>
          <a:srcRect l="18173" t="14888" r="9136"/>
          <a:stretch>
            <a:fillRect/>
          </a:stretch>
        </p:blipFill>
        <p:spPr bwMode="auto">
          <a:xfrm>
            <a:off x="331912" y="2586671"/>
            <a:ext cx="2376264" cy="20376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9594"/>
          <a:stretch/>
        </p:blipFill>
        <p:spPr>
          <a:xfrm>
            <a:off x="1815548" y="2907903"/>
            <a:ext cx="2676940" cy="2006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</p:spPr>
      </p:pic>
      <p:sp>
        <p:nvSpPr>
          <p:cNvPr id="41" name="Rectangle 40"/>
          <p:cNvSpPr/>
          <p:nvPr/>
        </p:nvSpPr>
        <p:spPr>
          <a:xfrm>
            <a:off x="1187624" y="-274241"/>
            <a:ext cx="7956376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36705" name="Picture 1" descr="C:\Users\tpfeifer\Desktop\igp_1024x640-_LCLS.jpg"/>
          <p:cNvPicPr>
            <a:picLocks noChangeAspect="1" noChangeArrowheads="1"/>
          </p:cNvPicPr>
          <p:nvPr/>
        </p:nvPicPr>
        <p:blipFill>
          <a:blip r:embed="rId12" cstate="print"/>
          <a:srcRect t="14012" r="29499"/>
          <a:stretch>
            <a:fillRect/>
          </a:stretch>
        </p:blipFill>
        <p:spPr bwMode="auto">
          <a:xfrm>
            <a:off x="584785" y="4194309"/>
            <a:ext cx="2556792" cy="2073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53335" r="51159" b="9371"/>
          <a:stretch/>
        </p:blipFill>
        <p:spPr>
          <a:xfrm>
            <a:off x="5026652" y="2627123"/>
            <a:ext cx="2353547" cy="1974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</p:spPr>
      </p:pic>
      <p:grpSp>
        <p:nvGrpSpPr>
          <p:cNvPr id="8" name="Group 7"/>
          <p:cNvGrpSpPr/>
          <p:nvPr/>
        </p:nvGrpSpPr>
        <p:grpSpPr>
          <a:xfrm>
            <a:off x="6213670" y="3417303"/>
            <a:ext cx="2478969" cy="2404790"/>
            <a:chOff x="6213670" y="3417303"/>
            <a:chExt cx="2478969" cy="2404790"/>
          </a:xfrm>
        </p:grpSpPr>
        <p:pic>
          <p:nvPicPr>
            <p:cNvPr id="9" name="Picture 81" descr="C:\Users\tpfeifer\Documents\Research\0 (Project)\0 Pictures\1 LaserAndLab\2010-09-17 New Beamline location and split mirror\100_8702.JPG"/>
            <p:cNvPicPr>
              <a:picLocks noChangeAspect="1" noChangeArrowheads="1"/>
            </p:cNvPicPr>
            <p:nvPr/>
          </p:nvPicPr>
          <p:blipFill>
            <a:blip r:embed="rId14" cstate="print"/>
            <a:srcRect l="13653"/>
            <a:stretch>
              <a:fillRect/>
            </a:stretch>
          </p:blipFill>
          <p:spPr bwMode="auto">
            <a:xfrm>
              <a:off x="6213670" y="3417303"/>
              <a:ext cx="2478969" cy="215311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  <a:softEdge rad="127000"/>
            </a:effectLst>
          </p:spPr>
        </p:pic>
        <p:pic>
          <p:nvPicPr>
            <p:cNvPr id="23" name="Picture 84" descr="C:\Users\tpfeifer\Documents\Research\0 (Project)\3 Webpage\WebpageFigures\Pictures Page\FiberInput.jpg"/>
            <p:cNvPicPr>
              <a:picLocks noChangeAspect="1" noChangeArrowheads="1"/>
            </p:cNvPicPr>
            <p:nvPr/>
          </p:nvPicPr>
          <p:blipFill>
            <a:blip r:embed="rId15" cstate="print"/>
            <a:srcRect l="18808" t="6862" r="21939" b="6879"/>
            <a:stretch>
              <a:fillRect/>
            </a:stretch>
          </p:blipFill>
          <p:spPr bwMode="auto">
            <a:xfrm>
              <a:off x="7260658" y="4695056"/>
              <a:ext cx="1143871" cy="112703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  <a:softEdge rad="127000"/>
            </a:effectLst>
          </p:spPr>
        </p:pic>
      </p:grpSp>
      <p:grpSp>
        <p:nvGrpSpPr>
          <p:cNvPr id="54" name="Group 17"/>
          <p:cNvGrpSpPr/>
          <p:nvPr/>
        </p:nvGrpSpPr>
        <p:grpSpPr>
          <a:xfrm>
            <a:off x="4640438" y="1019175"/>
            <a:ext cx="1773884" cy="1846504"/>
            <a:chOff x="2092798" y="2614727"/>
            <a:chExt cx="2571749" cy="2866798"/>
          </a:xfrm>
        </p:grpSpPr>
        <p:grpSp>
          <p:nvGrpSpPr>
            <p:cNvPr id="55" name="Group 21"/>
            <p:cNvGrpSpPr/>
            <p:nvPr/>
          </p:nvGrpSpPr>
          <p:grpSpPr>
            <a:xfrm>
              <a:off x="2092798" y="2614727"/>
              <a:ext cx="2571749" cy="2866798"/>
              <a:chOff x="6229350" y="3619502"/>
              <a:chExt cx="2571749" cy="2866798"/>
            </a:xfrm>
          </p:grpSpPr>
          <p:graphicFrame>
            <p:nvGraphicFramePr>
              <p:cNvPr id="57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262916"/>
                  </p:ext>
                </p:extLst>
              </p:nvPr>
            </p:nvGraphicFramePr>
            <p:xfrm>
              <a:off x="6229350" y="3619502"/>
              <a:ext cx="2571749" cy="28667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941" name="Graph" r:id="rId16" imgW="3146400" imgH="2635200" progId="Origin50.Graph">
                      <p:embed/>
                    </p:oleObj>
                  </mc:Choice>
                  <mc:Fallback>
                    <p:oleObj name="Graph" r:id="rId16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29350" y="3619502"/>
                            <a:ext cx="2571749" cy="28667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C0C0C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Rectangle 57"/>
              <p:cNvSpPr/>
              <p:nvPr/>
            </p:nvSpPr>
            <p:spPr>
              <a:xfrm rot="10800000">
                <a:off x="76830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 rot="10800000" flipH="1">
              <a:off x="2415823" y="3248033"/>
              <a:ext cx="808954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3705229" y="1372510"/>
            <a:ext cx="5165731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and	</a:t>
            </a:r>
            <a:r>
              <a:rPr lang="de-DE" sz="4400" dirty="0">
                <a:solidFill>
                  <a:srgbClr val="000000"/>
                </a:solidFill>
                <a:cs typeface="Arial" pitchFamily="34" charset="0"/>
              </a:rPr>
              <a:t>    </a:t>
            </a:r>
            <a:r>
              <a:rPr lang="de-DE" sz="4400" dirty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igh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armonic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G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eneration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394968" y="1374233"/>
            <a:ext cx="2927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F</a:t>
            </a:r>
            <a:r>
              <a:rPr lang="de-DE" sz="16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ree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E</a:t>
            </a:r>
            <a:r>
              <a:rPr lang="de-DE" sz="16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lectron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L</a:t>
            </a:r>
            <a:r>
              <a:rPr lang="de-DE" sz="16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asers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	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1064459" y="5164215"/>
            <a:ext cx="15856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~0.5 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partially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coherent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1332205" y="4306282"/>
            <a:ext cx="11737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~5 mJ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372292" y="3493263"/>
            <a:ext cx="9332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~1 Å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81156" y="5169381"/>
            <a:ext cx="15856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~50 as</a:t>
            </a:r>
            <a:endParaRPr lang="en-US" sz="2800" dirty="0">
              <a:solidFill>
                <a:srgbClr val="FF00FF"/>
              </a:solidFill>
              <a:latin typeface="Arial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fully</a:t>
            </a:r>
            <a:br>
              <a:rPr lang="en-US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</a:br>
            <a:r>
              <a:rPr lang="en-US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coherent</a:t>
            </a:r>
          </a:p>
        </p:txBody>
      </p:sp>
      <p:sp>
        <p:nvSpPr>
          <p:cNvPr id="45" name="Rectangle 37"/>
          <p:cNvSpPr>
            <a:spLocks noChangeArrowheads="1"/>
          </p:cNvSpPr>
          <p:nvPr/>
        </p:nvSpPr>
        <p:spPr bwMode="auto">
          <a:xfrm>
            <a:off x="7611682" y="509093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800" dirty="0">
              <a:solidFill>
                <a:srgbClr val="FF00F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7113408" y="4295939"/>
            <a:ext cx="1063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~1</a:t>
            </a:r>
            <a:r>
              <a:rPr lang="de-DE" sz="2800" dirty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de-DE" sz="2800" dirty="0">
                <a:solidFill>
                  <a:srgbClr val="FF00FF"/>
                </a:solidFill>
                <a:cs typeface="Arial" pitchFamily="34" charset="0"/>
                <a:sym typeface="Symbol" pitchFamily="18" charset="2"/>
              </a:rPr>
              <a:t></a:t>
            </a: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  <a:sym typeface="Symbol" pitchFamily="18" charset="2"/>
              </a:rPr>
              <a:t>J</a:t>
            </a: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6915704" y="3521451"/>
            <a:ext cx="11945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~1 nm</a:t>
            </a:r>
            <a:endParaRPr lang="de-DE" sz="2800" dirty="0">
              <a:solidFill>
                <a:srgbClr val="FF00FF"/>
              </a:solidFill>
              <a:latin typeface="Arial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3086146" y="4350267"/>
            <a:ext cx="2959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white"/>
                </a:solidFill>
                <a:latin typeface="Arial" charset="0"/>
                <a:cs typeface="Arial" pitchFamily="34" charset="0"/>
              </a:rPr>
              <a:t>largest pulse energy</a:t>
            </a:r>
            <a:endParaRPr lang="de-DE" sz="2000" dirty="0">
              <a:solidFill>
                <a:prstClr val="white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3214386" y="3534439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white"/>
                </a:solidFill>
                <a:latin typeface="Arial" charset="0"/>
                <a:cs typeface="Arial" pitchFamily="34" charset="0"/>
              </a:rPr>
              <a:t>lowest wavelength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88281" y="2766530"/>
            <a:ext cx="5410327" cy="43088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specifications demonstrated thus far:</a:t>
            </a:r>
          </a:p>
        </p:txBody>
      </p:sp>
      <p:sp>
        <p:nvSpPr>
          <p:cNvPr id="51" name="Text Box 30"/>
          <p:cNvSpPr txBox="1">
            <a:spLocks noChangeArrowheads="1"/>
          </p:cNvSpPr>
          <p:nvPr/>
        </p:nvSpPr>
        <p:spPr bwMode="auto">
          <a:xfrm>
            <a:off x="2915426" y="5153975"/>
            <a:ext cx="3300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white"/>
                </a:solidFill>
                <a:latin typeface="Arial" charset="0"/>
                <a:cs typeface="Arial" pitchFamily="34" charset="0"/>
              </a:rPr>
              <a:t>shortest pulse duration</a:t>
            </a:r>
            <a:endParaRPr lang="de-DE" sz="2000" dirty="0">
              <a:solidFill>
                <a:prstClr val="white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48725"/>
            <a:ext cx="12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FLASH</a:t>
            </a:r>
          </a:p>
          <a:p>
            <a:r>
              <a:rPr lang="en-US" dirty="0">
                <a:solidFill>
                  <a:prstClr val="white"/>
                </a:solidFill>
              </a:rPr>
              <a:t>@Germany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349" y="5760228"/>
            <a:ext cx="776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LCLS</a:t>
            </a:r>
          </a:p>
          <a:p>
            <a:r>
              <a:rPr lang="en-US" dirty="0">
                <a:solidFill>
                  <a:prstClr val="white"/>
                </a:solidFill>
              </a:rPr>
              <a:t>@USA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96629" y="2509855"/>
            <a:ext cx="930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SACLA</a:t>
            </a:r>
          </a:p>
          <a:p>
            <a:r>
              <a:rPr lang="en-US" dirty="0">
                <a:solidFill>
                  <a:prstClr val="white"/>
                </a:solidFill>
              </a:rPr>
              <a:t>@Japan</a:t>
            </a:r>
          </a:p>
        </p:txBody>
      </p:sp>
    </p:spTree>
    <p:extLst>
      <p:ext uri="{BB962C8B-B14F-4D97-AF65-F5344CB8AC3E}">
        <p14:creationId xmlns:p14="http://schemas.microsoft.com/office/powerpoint/2010/main" val="21422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367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36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367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3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188561" y="1504728"/>
            <a:ext cx="4214865" cy="4214865"/>
            <a:chOff x="3262967" y="701963"/>
            <a:chExt cx="4214865" cy="4214865"/>
          </a:xfrm>
        </p:grpSpPr>
        <p:pic>
          <p:nvPicPr>
            <p:cNvPr id="24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25" name="Oval 24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30"/>
          <p:cNvGrpSpPr/>
          <p:nvPr/>
        </p:nvGrpSpPr>
        <p:grpSpPr>
          <a:xfrm>
            <a:off x="1066466" y="2027840"/>
            <a:ext cx="2571749" cy="2866798"/>
            <a:chOff x="6229350" y="3619501"/>
            <a:chExt cx="2571749" cy="2866798"/>
          </a:xfrm>
        </p:grpSpPr>
        <p:graphicFrame>
          <p:nvGraphicFramePr>
            <p:cNvPr id="32" name="Object 1"/>
            <p:cNvGraphicFramePr>
              <a:graphicFrameLocks noChangeAspect="1"/>
            </p:cNvGraphicFramePr>
            <p:nvPr/>
          </p:nvGraphicFramePr>
          <p:xfrm>
            <a:off x="6229350" y="3619501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040" name="Graph" r:id="rId7" imgW="3146400" imgH="2635200" progId="Origin50.Graph">
                    <p:embed/>
                  </p:oleObj>
                </mc:Choice>
                <mc:Fallback>
                  <p:oleObj name="Graph" r:id="rId7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1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 rot="10800000">
              <a:off x="7683062" y="4281032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33349" y="0"/>
            <a:ext cx="4210049" cy="873389"/>
          </a:xfrm>
        </p:spPr>
        <p:txBody>
          <a:bodyPr anchor="ctr">
            <a:normAutofit/>
          </a:bodyPr>
          <a:lstStyle/>
          <a:p>
            <a:pPr>
              <a:tabLst>
                <a:tab pos="3228975" algn="l"/>
              </a:tabLst>
            </a:pPr>
            <a:r>
              <a:rPr lang="de-DE" sz="3800" dirty="0"/>
              <a:t>Quantum </a:t>
            </a:r>
            <a:r>
              <a:rPr lang="de-DE" sz="3800" dirty="0" err="1"/>
              <a:t>dynamics</a:t>
            </a:r>
            <a:endParaRPr lang="de-DE" sz="3800" dirty="0">
              <a:solidFill>
                <a:srgbClr val="00A2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26"/>
          <p:cNvGrpSpPr/>
          <p:nvPr/>
        </p:nvGrpSpPr>
        <p:grpSpPr>
          <a:xfrm>
            <a:off x="-250217" y="2027840"/>
            <a:ext cx="2571749" cy="2866798"/>
            <a:chOff x="6229350" y="3619501"/>
            <a:chExt cx="2571749" cy="2866798"/>
          </a:xfrm>
        </p:grpSpPr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6229350" y="3619501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041" name="Graph" r:id="rId9" imgW="3146400" imgH="2635200" progId="Origin50.Graph">
                    <p:embed/>
                  </p:oleObj>
                </mc:Choice>
                <mc:Fallback>
                  <p:oleObj name="Graph" r:id="rId9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1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ctangle 28"/>
            <p:cNvSpPr/>
            <p:nvPr/>
          </p:nvSpPr>
          <p:spPr>
            <a:xfrm>
              <a:off x="6464654" y="4290557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926194" y="1601462"/>
            <a:ext cx="1493422" cy="971904"/>
            <a:chOff x="926194" y="1593000"/>
            <a:chExt cx="1493422" cy="971904"/>
          </a:xfrm>
        </p:grpSpPr>
        <p:sp>
          <p:nvSpPr>
            <p:cNvPr id="38" name="TextBox 37"/>
            <p:cNvSpPr txBox="1"/>
            <p:nvPr/>
          </p:nvSpPr>
          <p:spPr>
            <a:xfrm>
              <a:off x="1475656" y="1918573"/>
              <a:ext cx="386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926194" y="1593000"/>
              <a:ext cx="1493422" cy="900027"/>
              <a:chOff x="926194" y="1593000"/>
              <a:chExt cx="1493422" cy="900027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817416" y="2276872"/>
                <a:ext cx="504116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1043609" y="2280048"/>
                <a:ext cx="504055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 flipH="1" flipV="1">
                <a:off x="781410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2087658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926194" y="1593000"/>
                <a:ext cx="14934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time delay</a:t>
                </a:r>
              </a:p>
            </p:txBody>
          </p:sp>
        </p:grpSp>
      </p:grp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45480" y="4769237"/>
            <a:ext cx="2604252" cy="175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47864" y="1700808"/>
            <a:ext cx="1743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small (!)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quantum system</a:t>
            </a:r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48823" y="3554348"/>
            <a:ext cx="5961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33503" y="892494"/>
            <a:ext cx="475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Our </a:t>
            </a:r>
            <a:r>
              <a:rPr lang="en-US" sz="3200" dirty="0">
                <a:solidFill>
                  <a:srgbClr val="FFC000"/>
                </a:solidFill>
              </a:rPr>
              <a:t>“Eyes”</a:t>
            </a:r>
            <a:r>
              <a:rPr lang="en-US" sz="3200" dirty="0">
                <a:solidFill>
                  <a:prstClr val="white"/>
                </a:solidFill>
              </a:rPr>
              <a:t> … and </a:t>
            </a:r>
            <a:r>
              <a:rPr lang="en-US" sz="3200" dirty="0">
                <a:solidFill>
                  <a:srgbClr val="00A200"/>
                </a:solidFill>
              </a:rPr>
              <a:t>“Ears” …</a:t>
            </a:r>
            <a:endParaRPr lang="de-DE" sz="3200" dirty="0">
              <a:solidFill>
                <a:srgbClr val="00A2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5267557" y="758012"/>
            <a:ext cx="4064241" cy="4159209"/>
          </a:xfrm>
          <a:prstGeom prst="rect">
            <a:avLst/>
          </a:prstGeom>
          <a:solidFill>
            <a:srgbClr val="00B050">
              <a:alpha val="1686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250217" y="805497"/>
            <a:ext cx="9595697" cy="6223903"/>
            <a:chOff x="-250217" y="805497"/>
            <a:chExt cx="9595697" cy="6223903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6403426" y="4517251"/>
              <a:ext cx="24935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775632" y="4449025"/>
              <a:ext cx="827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energy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250217" y="805497"/>
              <a:ext cx="9595697" cy="6223903"/>
              <a:chOff x="-250217" y="805497"/>
              <a:chExt cx="9595697" cy="6223903"/>
            </a:xfrm>
          </p:grpSpPr>
          <p:pic>
            <p:nvPicPr>
              <p:cNvPr id="84" name="Picture 6" descr="I2AllYvsTof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86" t="36655" r="13287" b="24738"/>
              <a:stretch/>
            </p:blipFill>
            <p:spPr bwMode="auto">
              <a:xfrm>
                <a:off x="347132" y="4867302"/>
                <a:ext cx="1659517" cy="19906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Oval 68"/>
              <p:cNvSpPr/>
              <p:nvPr/>
            </p:nvSpPr>
            <p:spPr bwMode="auto">
              <a:xfrm>
                <a:off x="5057422" y="1844824"/>
                <a:ext cx="485422" cy="48542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/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prstClr val="white"/>
                    </a:solidFill>
                    <a:latin typeface="Symbol" pitchFamily="18" charset="2"/>
                    <a:cs typeface="Arial" pitchFamily="34" charset="0"/>
                  </a:rPr>
                  <a:t>g</a:t>
                </a:r>
                <a:endParaRPr lang="en-US" sz="2400" b="1" baseline="30000" dirty="0">
                  <a:solidFill>
                    <a:prstClr val="white"/>
                  </a:solidFill>
                  <a:latin typeface="Symbol" pitchFamily="18" charset="2"/>
                  <a:cs typeface="Arial" pitchFamily="34" charset="0"/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rot="5400000" flipH="1" flipV="1">
                <a:off x="4658929" y="2459342"/>
                <a:ext cx="690239" cy="4320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5717168" y="805497"/>
                <a:ext cx="2966850" cy="3628949"/>
                <a:chOff x="5717168" y="966370"/>
                <a:chExt cx="2966850" cy="3628949"/>
              </a:xfrm>
            </p:grpSpPr>
            <p:grpSp>
              <p:nvGrpSpPr>
                <p:cNvPr id="9" name="Group 110"/>
                <p:cNvGrpSpPr/>
                <p:nvPr/>
              </p:nvGrpSpPr>
              <p:grpSpPr>
                <a:xfrm>
                  <a:off x="6085962" y="2867258"/>
                  <a:ext cx="2598056" cy="1728061"/>
                  <a:chOff x="6085962" y="2867258"/>
                  <a:chExt cx="2598056" cy="1728061"/>
                </a:xfrm>
              </p:grpSpPr>
              <p:sp>
                <p:nvSpPr>
                  <p:cNvPr id="87" name="Rectangle 86"/>
                  <p:cNvSpPr/>
                  <p:nvPr/>
                </p:nvSpPr>
                <p:spPr bwMode="auto">
                  <a:xfrm>
                    <a:off x="6085962" y="2867258"/>
                    <a:ext cx="2598056" cy="1728061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0" name="Group 87"/>
                  <p:cNvGrpSpPr/>
                  <p:nvPr/>
                </p:nvGrpSpPr>
                <p:grpSpPr>
                  <a:xfrm>
                    <a:off x="6757755" y="3020484"/>
                    <a:ext cx="1169501" cy="1475279"/>
                    <a:chOff x="6876256" y="2769171"/>
                    <a:chExt cx="1312910" cy="1656185"/>
                  </a:xfrm>
                </p:grpSpPr>
                <p:sp>
                  <p:nvSpPr>
                    <p:cNvPr id="89" name="Rectangle 88"/>
                    <p:cNvSpPr/>
                    <p:nvPr/>
                  </p:nvSpPr>
                  <p:spPr bwMode="auto">
                    <a:xfrm>
                      <a:off x="7262584" y="2769171"/>
                      <a:ext cx="189736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00B05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Rectangle 89"/>
                    <p:cNvSpPr/>
                    <p:nvPr/>
                  </p:nvSpPr>
                  <p:spPr bwMode="auto">
                    <a:xfrm flipH="1">
                      <a:off x="6876256" y="2769172"/>
                      <a:ext cx="211087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FF000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Rectangle 90"/>
                    <p:cNvSpPr/>
                    <p:nvPr/>
                  </p:nvSpPr>
                  <p:spPr bwMode="auto">
                    <a:xfrm flipH="1">
                      <a:off x="8078682" y="2769171"/>
                      <a:ext cx="110484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7030A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92" name="Rectangle 91"/>
                  <p:cNvSpPr/>
                  <p:nvPr/>
                </p:nvSpPr>
                <p:spPr bwMode="auto">
                  <a:xfrm rot="10800000">
                    <a:off x="6270849" y="3020484"/>
                    <a:ext cx="1656407" cy="1475278"/>
                  </a:xfrm>
                  <a:prstGeom prst="rect">
                    <a:avLst/>
                  </a:prstGeom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 bwMode="auto">
                  <a:xfrm>
                    <a:off x="7927256" y="3020484"/>
                    <a:ext cx="630513" cy="1475278"/>
                  </a:xfrm>
                  <a:prstGeom prst="rect">
                    <a:avLst/>
                  </a:prstGeom>
                  <a:solidFill>
                    <a:srgbClr val="9900CC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 bwMode="auto">
                  <a:xfrm flipH="1">
                    <a:off x="6627657" y="2964521"/>
                    <a:ext cx="188030" cy="1531241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3000">
                        <a:schemeClr val="bg1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 bwMode="auto">
                  <a:xfrm flipH="1">
                    <a:off x="7176880" y="2964522"/>
                    <a:ext cx="188030" cy="1531241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3000">
                        <a:schemeClr val="bg1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 bwMode="auto">
                  <a:xfrm flipH="1">
                    <a:off x="7700664" y="2964522"/>
                    <a:ext cx="188030" cy="1531241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3000">
                        <a:schemeClr val="bg1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 bwMode="auto">
                  <a:xfrm>
                    <a:off x="6270848" y="3020485"/>
                    <a:ext cx="2286921" cy="1475278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/>
                      </a:gs>
                      <a:gs pos="39999">
                        <a:schemeClr val="bg1">
                          <a:alpha val="0"/>
                        </a:schemeClr>
                      </a:gs>
                      <a:gs pos="16000">
                        <a:schemeClr val="bg1">
                          <a:alpha val="0"/>
                        </a:schemeClr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1" name="Group 56"/>
                <p:cNvGrpSpPr/>
                <p:nvPr/>
              </p:nvGrpSpPr>
              <p:grpSpPr>
                <a:xfrm>
                  <a:off x="5717168" y="966370"/>
                  <a:ext cx="2966850" cy="1779440"/>
                  <a:chOff x="5849745" y="2745810"/>
                  <a:chExt cx="2966850" cy="1779440"/>
                </a:xfrm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grpSpPr>
              <p:sp>
                <p:nvSpPr>
                  <p:cNvPr id="58" name="Rectangle 57"/>
                  <p:cNvSpPr/>
                  <p:nvPr/>
                </p:nvSpPr>
                <p:spPr bwMode="auto">
                  <a:xfrm>
                    <a:off x="6218539" y="2797189"/>
                    <a:ext cx="2598056" cy="1728061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2" name="Group 32"/>
                  <p:cNvGrpSpPr/>
                  <p:nvPr/>
                </p:nvGrpSpPr>
                <p:grpSpPr>
                  <a:xfrm>
                    <a:off x="6792804" y="2950415"/>
                    <a:ext cx="1178534" cy="1475279"/>
                    <a:chOff x="6766775" y="2769171"/>
                    <a:chExt cx="1323052" cy="1656185"/>
                  </a:xfrm>
                </p:grpSpPr>
                <p:sp>
                  <p:nvSpPr>
                    <p:cNvPr id="61" name="Rectangle 60"/>
                    <p:cNvSpPr/>
                    <p:nvPr/>
                  </p:nvSpPr>
                  <p:spPr bwMode="auto">
                    <a:xfrm>
                      <a:off x="7332642" y="2769172"/>
                      <a:ext cx="189736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00B05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 bwMode="auto">
                    <a:xfrm flipH="1">
                      <a:off x="6766775" y="2769172"/>
                      <a:ext cx="211087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FF000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 bwMode="auto">
                    <a:xfrm flipH="1">
                      <a:off x="7979343" y="2769171"/>
                      <a:ext cx="110484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7030A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0" name="Isosceles Triangle 59"/>
                  <p:cNvSpPr/>
                  <p:nvPr/>
                </p:nvSpPr>
                <p:spPr bwMode="auto">
                  <a:xfrm>
                    <a:off x="5849745" y="2745810"/>
                    <a:ext cx="1060704" cy="671772"/>
                  </a:xfrm>
                  <a:prstGeom prst="triangl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isometricOffAxis2Top">
                      <a:rot lat="19715640" lon="4303590" rev="16800000"/>
                    </a:camera>
                    <a:lightRig rig="threePt" dir="t"/>
                  </a:scene3d>
                  <a:sp3d extrusionH="1270000" contourW="12700">
                    <a:bevelT w="0" h="0"/>
                    <a:extrusionClr>
                      <a:schemeClr val="bg1"/>
                    </a:extrusionClr>
                    <a:contourClr>
                      <a:schemeClr val="tx1"/>
                    </a:contourClr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65" name="Isosceles Triangle 64"/>
                <p:cNvSpPr/>
                <p:nvPr/>
              </p:nvSpPr>
              <p:spPr bwMode="auto">
                <a:xfrm>
                  <a:off x="5735567" y="2820506"/>
                  <a:ext cx="1060704" cy="671772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isometricOffAxis2Top">
                    <a:rot lat="19715640" lon="4303590" rev="16800000"/>
                  </a:camera>
                  <a:lightRig rig="threePt" dir="t"/>
                </a:scene3d>
                <a:sp3d extrusionH="1270000" contourW="12700">
                  <a:bevelT w="0" h="0"/>
                  <a:extrusionClr>
                    <a:schemeClr val="bg1"/>
                  </a:extrusionClr>
                  <a:contourClr>
                    <a:schemeClr val="tx1"/>
                  </a:contourClr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742252" y="2427667"/>
                <a:ext cx="7884309" cy="2921387"/>
                <a:chOff x="742252" y="2427667"/>
                <a:chExt cx="7884309" cy="2921387"/>
              </a:xfrm>
            </p:grpSpPr>
            <p:cxnSp>
              <p:nvCxnSpPr>
                <p:cNvPr id="55" name="Straight Arrow Connector 54"/>
                <p:cNvCxnSpPr>
                  <a:stCxn id="72" idx="3"/>
                </p:cNvCxnSpPr>
                <p:nvPr/>
              </p:nvCxnSpPr>
              <p:spPr>
                <a:xfrm rot="5400000">
                  <a:off x="2894322" y="4719738"/>
                  <a:ext cx="604804" cy="65382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/>
                <p:cNvSpPr/>
                <p:nvPr/>
              </p:nvSpPr>
              <p:spPr bwMode="auto">
                <a:xfrm>
                  <a:off x="4545313" y="4185020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33CC"/>
                    </a:gs>
                    <a:gs pos="53000">
                      <a:srgbClr val="0033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2400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</a:p>
              </p:txBody>
            </p:sp>
            <p:sp>
              <p:nvSpPr>
                <p:cNvPr id="66" name="Oval 65"/>
                <p:cNvSpPr/>
                <p:nvPr/>
              </p:nvSpPr>
              <p:spPr bwMode="auto">
                <a:xfrm>
                  <a:off x="4061549" y="4240182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33CC"/>
                    </a:gs>
                    <a:gs pos="53000">
                      <a:srgbClr val="0033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2400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</a:p>
              </p:txBody>
            </p:sp>
            <p:cxnSp>
              <p:nvCxnSpPr>
                <p:cNvPr id="68" name="Straight Arrow Connector 67"/>
                <p:cNvCxnSpPr/>
                <p:nvPr/>
              </p:nvCxnSpPr>
              <p:spPr bwMode="auto">
                <a:xfrm>
                  <a:off x="4889199" y="4710432"/>
                  <a:ext cx="168223" cy="44084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70"/>
                <p:cNvSpPr/>
                <p:nvPr/>
              </p:nvSpPr>
              <p:spPr bwMode="auto">
                <a:xfrm>
                  <a:off x="2967127" y="4080708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53000">
                      <a:srgbClr val="FFFF00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I</a:t>
                  </a:r>
                  <a:r>
                    <a:rPr lang="en-US" sz="2400" b="1" baseline="30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3452549" y="4329915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33CC"/>
                    </a:gs>
                    <a:gs pos="53000">
                      <a:srgbClr val="0033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I</a:t>
                  </a:r>
                  <a:r>
                    <a:rPr lang="en-US" sz="2400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++</a:t>
                  </a:r>
                </a:p>
              </p:txBody>
            </p:sp>
            <p:grpSp>
              <p:nvGrpSpPr>
                <p:cNvPr id="13" name="Group 72"/>
                <p:cNvGrpSpPr/>
                <p:nvPr/>
              </p:nvGrpSpPr>
              <p:grpSpPr>
                <a:xfrm>
                  <a:off x="2613732" y="4605636"/>
                  <a:ext cx="838817" cy="494172"/>
                  <a:chOff x="5274772" y="6205425"/>
                  <a:chExt cx="838817" cy="494172"/>
                </a:xfrm>
              </p:grpSpPr>
              <p:sp>
                <p:nvSpPr>
                  <p:cNvPr id="74" name="Oval 73"/>
                  <p:cNvSpPr/>
                  <p:nvPr/>
                </p:nvSpPr>
                <p:spPr bwMode="auto">
                  <a:xfrm>
                    <a:off x="5274772" y="6205425"/>
                    <a:ext cx="485422" cy="4854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50000"/>
                        </a:schemeClr>
                      </a:gs>
                      <a:gs pos="53000">
                        <a:schemeClr val="accent3">
                          <a:lumMod val="50000"/>
                        </a:scheme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 bwMode="auto">
                  <a:xfrm>
                    <a:off x="5517483" y="6214175"/>
                    <a:ext cx="485422" cy="4854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53000">
                        <a:schemeClr val="accent6">
                          <a:lumMod val="50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5320435" y="6270438"/>
                    <a:ext cx="79315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rPr>
                      <a:t>A-B</a:t>
                    </a:r>
                    <a:r>
                      <a:rPr lang="en-US" b="1" baseline="30000" dirty="0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rPr>
                      <a:t>+</a:t>
                    </a:r>
                  </a:p>
                </p:txBody>
              </p:sp>
            </p:grpSp>
            <p:cxnSp>
              <p:nvCxnSpPr>
                <p:cNvPr id="77" name="Straight Arrow Connector 76"/>
                <p:cNvCxnSpPr>
                  <a:stCxn id="71" idx="3"/>
                </p:cNvCxnSpPr>
                <p:nvPr/>
              </p:nvCxnSpPr>
              <p:spPr>
                <a:xfrm rot="5400000">
                  <a:off x="2611875" y="4313506"/>
                  <a:ext cx="244805" cy="60787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rot="10800000" flipV="1">
                  <a:off x="2430339" y="4942699"/>
                  <a:ext cx="536790" cy="40635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/>
                <p:cNvSpPr txBox="1"/>
                <p:nvPr/>
              </p:nvSpPr>
              <p:spPr>
                <a:xfrm>
                  <a:off x="742252" y="4784860"/>
                  <a:ext cx="699230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F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B0F0"/>
                      </a:solidFill>
                    </a:rPr>
                    <a:t>ions</a:t>
                  </a:r>
                </a:p>
              </p:txBody>
            </p:sp>
            <p:cxnSp>
              <p:nvCxnSpPr>
                <p:cNvPr id="67" name="Straight Arrow Connector 66"/>
                <p:cNvCxnSpPr/>
                <p:nvPr/>
              </p:nvCxnSpPr>
              <p:spPr bwMode="auto">
                <a:xfrm>
                  <a:off x="4304260" y="4735456"/>
                  <a:ext cx="0" cy="55009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/>
                <p:cNvSpPr txBox="1"/>
                <p:nvPr/>
              </p:nvSpPr>
              <p:spPr>
                <a:xfrm>
                  <a:off x="6546824" y="2427667"/>
                  <a:ext cx="2079737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F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FF00"/>
                      </a:solidFill>
                    </a:rPr>
                    <a:t>photon spectra</a:t>
                  </a:r>
                </a:p>
              </p:txBody>
            </p:sp>
          </p:grpSp>
          <p:pic>
            <p:nvPicPr>
              <p:cNvPr id="98" name="C60Sym20keV.avi">
                <a:hlinkClick r:id="" action="ppaction://media"/>
              </p:cNvPr>
              <p:cNvPicPr>
                <a:picLocks noChangeAspect="1"/>
              </p:cNvPicPr>
              <p:nvPr>
                <a:videoFile r:link="rId3"/>
                <p:extLst>
                  <p:ext uri="{DAA4B4D4-6D71-4841-9C94-3DE7FCFB9230}">
                    <p14:media xmlns:p14="http://schemas.microsoft.com/office/powerpoint/2010/main" r:embed="rId2"/>
                  </p:ext>
                </p:ext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6574169" y="4772800"/>
                <a:ext cx="1983600" cy="1983600"/>
              </a:xfrm>
              <a:prstGeom prst="rect">
                <a:avLst/>
              </a:prstGeom>
            </p:spPr>
          </p:pic>
          <p:sp>
            <p:nvSpPr>
              <p:cNvPr id="100" name="TextBox 99"/>
              <p:cNvSpPr txBox="1"/>
              <p:nvPr/>
            </p:nvSpPr>
            <p:spPr>
              <a:xfrm>
                <a:off x="6554995" y="4785945"/>
                <a:ext cx="204177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FF00"/>
                    </a:solidFill>
                  </a:rPr>
                  <a:t>photon images</a:t>
                </a: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5843251" y="4526526"/>
                <a:ext cx="485422" cy="48542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/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prstClr val="white"/>
                    </a:solidFill>
                    <a:latin typeface="Symbol" pitchFamily="18" charset="2"/>
                    <a:cs typeface="Arial" pitchFamily="34" charset="0"/>
                  </a:rPr>
                  <a:t>g</a:t>
                </a:r>
                <a:endParaRPr lang="en-US" sz="2400" b="1" baseline="30000" dirty="0">
                  <a:solidFill>
                    <a:prstClr val="white"/>
                  </a:solidFill>
                  <a:latin typeface="Symbol" pitchFamily="18" charset="2"/>
                  <a:cs typeface="Arial" pitchFamily="34" charset="0"/>
                </a:endParaRPr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>
                <a:off x="5004050" y="3855841"/>
                <a:ext cx="839203" cy="74979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 rot="16200000">
                <a:off x="5620610" y="5783806"/>
                <a:ext cx="1476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prstClr val="white"/>
                    </a:solidFill>
                  </a:rPr>
                  <a:t>Δ</a:t>
                </a:r>
                <a:r>
                  <a:rPr lang="en-US" dirty="0">
                    <a:solidFill>
                      <a:prstClr val="white"/>
                    </a:solidFill>
                  </a:rPr>
                  <a:t> momentum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 flipH="1" flipV="1">
                <a:off x="329212" y="5151274"/>
                <a:ext cx="17191" cy="148544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>
                <a:off x="493986" y="6751018"/>
                <a:ext cx="126644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V="1">
                <a:off x="6522712" y="5099808"/>
                <a:ext cx="1" cy="17115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6572317" y="6811308"/>
                <a:ext cx="198545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1782" name="Picture 2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7543" y="5500315"/>
                <a:ext cx="2618855" cy="1231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TextBox 110"/>
              <p:cNvSpPr txBox="1"/>
              <p:nvPr/>
            </p:nvSpPr>
            <p:spPr>
              <a:xfrm>
                <a:off x="3937436" y="5301208"/>
                <a:ext cx="1341906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B0F0"/>
                    </a:solidFill>
                  </a:rPr>
                  <a:t>electrons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2320414" y="5924428"/>
                <a:ext cx="1293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</a:rPr>
                  <a:t>momentum</a:t>
                </a: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3189531" y="5415507"/>
                <a:ext cx="0" cy="13625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3251372" y="6733620"/>
                <a:ext cx="26462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 rot="16200000">
                <a:off x="-489470" y="5773003"/>
                <a:ext cx="1293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</a:rPr>
                  <a:t>momentum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160264" y="6695487"/>
                <a:ext cx="256192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prstClr val="white">
                        <a:lumMod val="50000"/>
                      </a:prstClr>
                    </a:solidFill>
                  </a:rPr>
                  <a:t>atom picture from: http://startswithabang.com/?p=1795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-250217" y="4670649"/>
                <a:ext cx="9595697" cy="2358751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graphicFrame>
            <p:nvGraphicFramePr>
              <p:cNvPr id="86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6650984"/>
                  </p:ext>
                </p:extLst>
              </p:nvPr>
            </p:nvGraphicFramePr>
            <p:xfrm>
              <a:off x="4889199" y="2898501"/>
              <a:ext cx="1044240" cy="13181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042" name="Graph" r:id="rId16" imgW="4023360" imgH="3108960" progId="Origin50.Graph">
                      <p:embed/>
                    </p:oleObj>
                  </mc:Choice>
                  <mc:Fallback>
                    <p:oleObj name="Graph" r:id="rId16" imgW="4023360" imgH="310896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89199" y="2898501"/>
                            <a:ext cx="1044240" cy="131817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9" name="Oval 98"/>
              <p:cNvSpPr/>
              <p:nvPr/>
            </p:nvSpPr>
            <p:spPr bwMode="auto">
              <a:xfrm>
                <a:off x="5180002" y="3311009"/>
                <a:ext cx="485422" cy="48542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alpha val="70000"/>
                    </a:srgbClr>
                  </a:gs>
                  <a:gs pos="53000">
                    <a:srgbClr val="00B050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prstClr val="white"/>
                    </a:solidFill>
                    <a:latin typeface="Symbol" pitchFamily="18" charset="2"/>
                    <a:cs typeface="Arial" pitchFamily="34" charset="0"/>
                  </a:rPr>
                  <a:t>g</a:t>
                </a:r>
                <a:endParaRPr lang="en-US" sz="2400" b="1" baseline="30000" dirty="0">
                  <a:solidFill>
                    <a:prstClr val="white"/>
                  </a:solidFill>
                  <a:latin typeface="Symbol" pitchFamily="18" charset="2"/>
                  <a:cs typeface="Arial" pitchFamily="34" charset="0"/>
                </a:endParaRPr>
              </a:p>
            </p:txBody>
          </p:sp>
          <p:cxnSp>
            <p:nvCxnSpPr>
              <p:cNvPr id="107" name="Straight Arrow Connector 106"/>
              <p:cNvCxnSpPr/>
              <p:nvPr/>
            </p:nvCxnSpPr>
            <p:spPr>
              <a:xfrm>
                <a:off x="5004050" y="3554348"/>
                <a:ext cx="21602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/>
          <p:cNvSpPr/>
          <p:nvPr/>
        </p:nvSpPr>
        <p:spPr>
          <a:xfrm>
            <a:off x="3886199" y="100281"/>
            <a:ext cx="73056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800" dirty="0" err="1">
                <a:solidFill>
                  <a:srgbClr val="FFC000"/>
                </a:solidFill>
              </a:rPr>
              <a:t>imaging</a:t>
            </a:r>
            <a:r>
              <a:rPr lang="de-DE" sz="3800" dirty="0">
                <a:solidFill>
                  <a:srgbClr val="FFC000"/>
                </a:solidFill>
              </a:rPr>
              <a:t> </a:t>
            </a:r>
            <a:r>
              <a:rPr lang="de-DE" sz="3800" dirty="0">
                <a:solidFill>
                  <a:prstClr val="white"/>
                </a:solidFill>
              </a:rPr>
              <a:t>and </a:t>
            </a:r>
            <a:r>
              <a:rPr lang="de-DE" sz="3800" dirty="0" err="1">
                <a:solidFill>
                  <a:srgbClr val="00A200"/>
                </a:solidFill>
              </a:rPr>
              <a:t>spectroscopy</a:t>
            </a:r>
            <a:endParaRPr lang="de-DE" sz="3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</p:childTnLst>
        </p:cTn>
      </p:par>
    </p:tnLst>
    <p:bldLst>
      <p:bldP spid="8" grpId="0"/>
      <p:bldP spid="17" grpId="0"/>
      <p:bldP spid="85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13"/>
          <p:cNvGrpSpPr/>
          <p:nvPr/>
        </p:nvGrpSpPr>
        <p:grpSpPr>
          <a:xfrm>
            <a:off x="2373359" y="1484784"/>
            <a:ext cx="4214865" cy="4214865"/>
            <a:chOff x="3262967" y="701963"/>
            <a:chExt cx="4214865" cy="4214865"/>
          </a:xfrm>
        </p:grpSpPr>
        <p:pic>
          <p:nvPicPr>
            <p:cNvPr id="68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69" name="Oval 68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77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808"/>
            <a:ext cx="9144000" cy="914401"/>
          </a:xfrm>
        </p:spPr>
        <p:txBody>
          <a:bodyPr anchor="ctr">
            <a:normAutofit/>
          </a:bodyPr>
          <a:lstStyle/>
          <a:p>
            <a:pPr>
              <a:lnSpc>
                <a:spcPts val="3000"/>
              </a:lnSpc>
            </a:pPr>
            <a:r>
              <a:rPr lang="en-GB" dirty="0"/>
              <a:t>Our Experimental Focus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689233" y="6858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white"/>
                </a:solidFill>
                <a:hlinkClick r:id="rId5"/>
              </a:rPr>
              <a:t>http://www.psi.ch/swissfel/historical-introduction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  <a:hlinkClick r:id="rId6"/>
              </a:rPr>
              <a:t>http://www.iruvx.eu/about_us/national_fel_facilities/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36512" y="-346249"/>
            <a:ext cx="12426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MPIK Heidelberg</a:t>
            </a:r>
          </a:p>
          <a:p>
            <a:r>
              <a:rPr lang="en-US" sz="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Ultrafast Quantum Dynamics</a:t>
            </a:r>
          </a:p>
        </p:txBody>
      </p:sp>
      <p:pic>
        <p:nvPicPr>
          <p:cNvPr id="1736706" name="Picture 2" descr="C:\Users\tpfeifer\Desktop\Export-Assistent-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-1182961"/>
            <a:ext cx="899592" cy="858163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914584" y="-839725"/>
            <a:ext cx="7956376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02768" y="3940093"/>
            <a:ext cx="41024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</a:rPr>
              <a:t>Reaction microscope/COLTRIMS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9512" y="3924119"/>
            <a:ext cx="38439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Multidim</a:t>
            </a:r>
            <a:r>
              <a:rPr lang="en-US" sz="2400" dirty="0">
                <a:solidFill>
                  <a:srgbClr val="00B050"/>
                </a:solidFill>
              </a:rPr>
              <a:t>. optical spectroscopy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1"/>
          <a:stretch>
            <a:fillRect/>
          </a:stretch>
        </p:blipFill>
        <p:spPr bwMode="auto">
          <a:xfrm>
            <a:off x="5866298" y="4312736"/>
            <a:ext cx="2253178" cy="15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6637828" y="6633356"/>
            <a:ext cx="25426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atom image  from: http://startswithabang.com/?p=1795</a:t>
            </a:r>
          </a:p>
        </p:txBody>
      </p:sp>
      <p:pic>
        <p:nvPicPr>
          <p:cNvPr id="52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4" t="36472" r="3973"/>
          <a:stretch/>
        </p:blipFill>
        <p:spPr bwMode="auto">
          <a:xfrm>
            <a:off x="666008" y="4311545"/>
            <a:ext cx="2457680" cy="151035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/>
          <p:nvPr/>
        </p:nvGrpSpPr>
        <p:grpSpPr>
          <a:xfrm flipH="1">
            <a:off x="3273354" y="4119100"/>
            <a:ext cx="2452235" cy="1398131"/>
            <a:chOff x="3351965" y="4121103"/>
            <a:chExt cx="2452235" cy="1504140"/>
          </a:xfrm>
          <a:solidFill>
            <a:schemeClr val="tx1"/>
          </a:solidFill>
        </p:grpSpPr>
        <p:sp>
          <p:nvSpPr>
            <p:cNvPr id="64" name="Bent Arrow 63"/>
            <p:cNvSpPr/>
            <p:nvPr/>
          </p:nvSpPr>
          <p:spPr>
            <a:xfrm rot="10800000" flipH="1">
              <a:off x="4406162" y="4132955"/>
              <a:ext cx="1398038" cy="1492288"/>
            </a:xfrm>
            <a:prstGeom prst="ben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Bent Arrow 64"/>
            <p:cNvSpPr/>
            <p:nvPr/>
          </p:nvSpPr>
          <p:spPr>
            <a:xfrm rot="10800000">
              <a:off x="3351965" y="4121103"/>
              <a:ext cx="1398038" cy="1492288"/>
            </a:xfrm>
            <a:prstGeom prst="bentArrow">
              <a:avLst/>
            </a:prstGeom>
            <a:solidFill>
              <a:srgbClr val="33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09570" y="5866705"/>
            <a:ext cx="275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coincidence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</a:t>
            </a:r>
            <a:r>
              <a:rPr lang="en-US" dirty="0">
                <a:solidFill>
                  <a:srgbClr val="0099FF"/>
                </a:solidFill>
              </a:rPr>
              <a:t> </a:t>
            </a:r>
            <a:r>
              <a:rPr lang="en-US" b="1" u="sng" dirty="0">
                <a:solidFill>
                  <a:srgbClr val="0099FF"/>
                </a:solidFill>
              </a:rPr>
              <a:t>electrons/ions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62329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35173" y="5877342"/>
            <a:ext cx="2281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time&amp;energy-resolved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 </a:t>
            </a:r>
            <a:r>
              <a:rPr lang="en-US" b="1" u="sng" dirty="0">
                <a:solidFill>
                  <a:srgbClr val="00B050"/>
                </a:solidFill>
              </a:rPr>
              <a:t>photons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059746" y="2280325"/>
            <a:ext cx="346364" cy="554182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505199" y="2286000"/>
            <a:ext cx="346364" cy="554182"/>
          </a:xfrm>
          <a:prstGeom prst="straightConnector1">
            <a:avLst/>
          </a:prstGeom>
          <a:ln w="38100">
            <a:solidFill>
              <a:srgbClr val="CC6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53"/>
          <p:cNvGrpSpPr/>
          <p:nvPr/>
        </p:nvGrpSpPr>
        <p:grpSpPr>
          <a:xfrm>
            <a:off x="2389189" y="902428"/>
            <a:ext cx="1763712" cy="2196371"/>
            <a:chOff x="4818064" y="4131403"/>
            <a:chExt cx="1763712" cy="2196371"/>
          </a:xfrm>
        </p:grpSpPr>
        <p:graphicFrame>
          <p:nvGraphicFramePr>
            <p:cNvPr id="4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1650231"/>
                </p:ext>
              </p:extLst>
            </p:nvPr>
          </p:nvGraphicFramePr>
          <p:xfrm>
            <a:off x="4818064" y="4131403"/>
            <a:ext cx="1763712" cy="2196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992" name="Graph" r:id="rId10" imgW="3146400" imgH="2635200" progId="Origin50.Graph">
                    <p:embed/>
                  </p:oleObj>
                </mc:Choice>
                <mc:Fallback>
                  <p:oleObj name="Graph" r:id="rId10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8064" y="4131403"/>
                          <a:ext cx="1763712" cy="2196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Rectangle 48"/>
            <p:cNvSpPr/>
            <p:nvPr/>
          </p:nvSpPr>
          <p:spPr>
            <a:xfrm rot="10800000">
              <a:off x="5836822" y="4674242"/>
              <a:ext cx="570903" cy="83505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10800000" flipH="1">
              <a:off x="5056923" y="4656063"/>
              <a:ext cx="557982" cy="10827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Group 17"/>
          <p:cNvGrpSpPr/>
          <p:nvPr/>
        </p:nvGrpSpPr>
        <p:grpSpPr>
          <a:xfrm>
            <a:off x="4640438" y="1019175"/>
            <a:ext cx="1773884" cy="1846504"/>
            <a:chOff x="2092798" y="2614727"/>
            <a:chExt cx="2571749" cy="2866798"/>
          </a:xfrm>
        </p:grpSpPr>
        <p:grpSp>
          <p:nvGrpSpPr>
            <p:cNvPr id="74" name="Group 21"/>
            <p:cNvGrpSpPr/>
            <p:nvPr/>
          </p:nvGrpSpPr>
          <p:grpSpPr>
            <a:xfrm>
              <a:off x="2092798" y="2614727"/>
              <a:ext cx="2571749" cy="2866798"/>
              <a:chOff x="6229350" y="3619502"/>
              <a:chExt cx="2571749" cy="2866798"/>
            </a:xfrm>
          </p:grpSpPr>
          <p:graphicFrame>
            <p:nvGraphicFramePr>
              <p:cNvPr id="76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7734247"/>
                  </p:ext>
                </p:extLst>
              </p:nvPr>
            </p:nvGraphicFramePr>
            <p:xfrm>
              <a:off x="6229350" y="3619502"/>
              <a:ext cx="2571749" cy="28667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93" name="Graph" r:id="rId12" imgW="3146400" imgH="2635200" progId="Origin50.Graph">
                      <p:embed/>
                    </p:oleObj>
                  </mc:Choice>
                  <mc:Fallback>
                    <p:oleObj name="Graph" r:id="rId12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29350" y="3619502"/>
                            <a:ext cx="2571749" cy="28667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C0C0C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8" name="Rectangle 77"/>
              <p:cNvSpPr/>
              <p:nvPr/>
            </p:nvSpPr>
            <p:spPr>
              <a:xfrm rot="10800000">
                <a:off x="76830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 rot="10800000" flipH="1">
              <a:off x="2415823" y="3248033"/>
              <a:ext cx="808953" cy="11009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3705229" y="1372510"/>
            <a:ext cx="5165731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and	</a:t>
            </a:r>
            <a:r>
              <a:rPr lang="de-DE" sz="4400" dirty="0">
                <a:solidFill>
                  <a:srgbClr val="000000"/>
                </a:solidFill>
                <a:cs typeface="Arial" pitchFamily="34" charset="0"/>
              </a:rPr>
              <a:t>    </a:t>
            </a:r>
            <a:r>
              <a:rPr lang="de-DE" sz="4400" dirty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igh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armonic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G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eneration</a:t>
            </a:r>
          </a:p>
        </p:txBody>
      </p:sp>
      <p:sp>
        <p:nvSpPr>
          <p:cNvPr id="80" name="Text Box 34"/>
          <p:cNvSpPr txBox="1">
            <a:spLocks noChangeArrowheads="1"/>
          </p:cNvSpPr>
          <p:nvPr/>
        </p:nvSpPr>
        <p:spPr bwMode="auto">
          <a:xfrm>
            <a:off x="75057" y="1374233"/>
            <a:ext cx="30091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(</a:t>
            </a:r>
            <a:r>
              <a:rPr lang="de-DE" sz="44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F</a:t>
            </a:r>
            <a:r>
              <a:rPr lang="de-DE" sz="16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ree</a:t>
            </a:r>
            <a:r>
              <a:rPr lang="de-DE" sz="44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E</a:t>
            </a:r>
            <a:r>
              <a:rPr lang="de-DE" sz="16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lectron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)</a:t>
            </a:r>
            <a:r>
              <a:rPr lang="de-DE" sz="4400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L</a:t>
            </a:r>
            <a:r>
              <a:rPr lang="de-DE" sz="1600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asers</a:t>
            </a:r>
            <a:endParaRPr lang="de-DE" sz="4400" dirty="0">
              <a:solidFill>
                <a:srgbClr val="FF99F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3768" y="2905780"/>
            <a:ext cx="3885872" cy="523220"/>
          </a:xfrm>
          <a:prstGeom prst="rect">
            <a:avLst/>
          </a:prstGeom>
          <a:solidFill>
            <a:srgbClr val="7030A0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Atoms, Ions &amp; Molecules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9294" y="2420889"/>
            <a:ext cx="8986346" cy="421246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0013" y="5602014"/>
            <a:ext cx="1381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Goal: extract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complete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3391798"/>
            <a:ext cx="1696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"listening"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2200" y="340983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"imaging"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6967" y="1187460"/>
            <a:ext cx="116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Employing</a:t>
            </a:r>
            <a:endParaRPr lang="de-DE" dirty="0"/>
          </a:p>
        </p:txBody>
      </p:sp>
      <p:sp>
        <p:nvSpPr>
          <p:cNvPr id="43" name="TextBox 42"/>
          <p:cNvSpPr txBox="1"/>
          <p:nvPr/>
        </p:nvSpPr>
        <p:spPr>
          <a:xfrm>
            <a:off x="3893068" y="1466781"/>
            <a:ext cx="1061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Bright</a:t>
            </a:r>
          </a:p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Light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2420888"/>
            <a:ext cx="1506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 understand</a:t>
            </a:r>
          </a:p>
          <a:p>
            <a:pPr algn="ctr"/>
            <a:r>
              <a:rPr lang="en-US" dirty="0"/>
              <a:t>&amp;control</a:t>
            </a:r>
            <a:endParaRPr lang="de-DE" dirty="0"/>
          </a:p>
        </p:txBody>
      </p:sp>
      <p:sp>
        <p:nvSpPr>
          <p:cNvPr id="51" name="Rounded Rectangle 50"/>
          <p:cNvSpPr/>
          <p:nvPr/>
        </p:nvSpPr>
        <p:spPr>
          <a:xfrm>
            <a:off x="2773680" y="44808"/>
            <a:ext cx="4750648" cy="7919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9F487-7B7F-44B7-B0E5-5F41012CD8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713172"/>
            <a:ext cx="1174375" cy="1259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44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17" grpId="0"/>
      <p:bldP spid="66" grpId="0"/>
      <p:bldP spid="2" grpId="0" animBg="1"/>
      <p:bldP spid="5" grpId="0"/>
      <p:bldP spid="6" grpId="0"/>
      <p:bldP spid="39" grpId="0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36512" y="902428"/>
            <a:ext cx="9102152" cy="5730929"/>
            <a:chOff x="-36512" y="902428"/>
            <a:chExt cx="9102152" cy="5730929"/>
          </a:xfrm>
        </p:grpSpPr>
        <p:grpSp>
          <p:nvGrpSpPr>
            <p:cNvPr id="16" name="Group 13"/>
            <p:cNvGrpSpPr/>
            <p:nvPr/>
          </p:nvGrpSpPr>
          <p:grpSpPr>
            <a:xfrm>
              <a:off x="2373359" y="1518391"/>
              <a:ext cx="4214865" cy="4214865"/>
              <a:chOff x="3262967" y="917987"/>
              <a:chExt cx="4214865" cy="4214865"/>
            </a:xfrm>
          </p:grpSpPr>
          <p:pic>
            <p:nvPicPr>
              <p:cNvPr id="17" name="Picture 2" descr="http://startswithabang.com/wp-content/uploads/2008/04/quantum-image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70048" y="1867885"/>
                <a:ext cx="3094726" cy="2475781"/>
              </a:xfrm>
              <a:prstGeom prst="rect">
                <a:avLst/>
              </a:prstGeom>
              <a:solidFill>
                <a:srgbClr val="7030A0">
                  <a:alpha val="50196"/>
                </a:srgbClr>
              </a:solidFill>
              <a:effectLst>
                <a:softEdge rad="63500"/>
              </a:effectLst>
            </p:spPr>
          </p:pic>
          <p:sp>
            <p:nvSpPr>
              <p:cNvPr id="18" name="Oval 17"/>
              <p:cNvSpPr/>
              <p:nvPr/>
            </p:nvSpPr>
            <p:spPr bwMode="auto">
              <a:xfrm>
                <a:off x="3262967" y="917987"/>
                <a:ext cx="4214865" cy="421486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4000">
                    <a:schemeClr val="bg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 flipH="1">
              <a:off x="5059746" y="2280325"/>
              <a:ext cx="346364" cy="554182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05199" y="2286000"/>
              <a:ext cx="346364" cy="554182"/>
            </a:xfrm>
            <a:prstGeom prst="straightConnector1">
              <a:avLst/>
            </a:prstGeom>
            <a:ln w="38100">
              <a:solidFill>
                <a:srgbClr val="CC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53"/>
            <p:cNvGrpSpPr/>
            <p:nvPr/>
          </p:nvGrpSpPr>
          <p:grpSpPr>
            <a:xfrm>
              <a:off x="2389189" y="902428"/>
              <a:ext cx="1763712" cy="2196371"/>
              <a:chOff x="4818064" y="4131403"/>
              <a:chExt cx="1763712" cy="2196371"/>
            </a:xfrm>
          </p:grpSpPr>
          <p:graphicFrame>
            <p:nvGraphicFramePr>
              <p:cNvPr id="22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3433341"/>
                  </p:ext>
                </p:extLst>
              </p:nvPr>
            </p:nvGraphicFramePr>
            <p:xfrm>
              <a:off x="4818064" y="4131403"/>
              <a:ext cx="1763712" cy="21963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16" name="Graph" r:id="rId4" imgW="3146400" imgH="2635200" progId="Origin50.Graph">
                      <p:embed/>
                    </p:oleObj>
                  </mc:Choice>
                  <mc:Fallback>
                    <p:oleObj name="Graph" r:id="rId4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18064" y="4131403"/>
                            <a:ext cx="1763712" cy="21963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Rectangle 22"/>
              <p:cNvSpPr/>
              <p:nvPr/>
            </p:nvSpPr>
            <p:spPr>
              <a:xfrm rot="10800000">
                <a:off x="5836822" y="4674242"/>
                <a:ext cx="570903" cy="8350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10800000" flipH="1">
                <a:off x="5056923" y="4656063"/>
                <a:ext cx="557982" cy="10827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Group 17"/>
            <p:cNvGrpSpPr/>
            <p:nvPr/>
          </p:nvGrpSpPr>
          <p:grpSpPr>
            <a:xfrm>
              <a:off x="4640438" y="1019175"/>
              <a:ext cx="1773884" cy="1846504"/>
              <a:chOff x="2092798" y="2614727"/>
              <a:chExt cx="2571749" cy="2866798"/>
            </a:xfrm>
          </p:grpSpPr>
          <p:grpSp>
            <p:nvGrpSpPr>
              <p:cNvPr id="26" name="Group 21"/>
              <p:cNvGrpSpPr/>
              <p:nvPr/>
            </p:nvGrpSpPr>
            <p:grpSpPr>
              <a:xfrm>
                <a:off x="2092798" y="2614727"/>
                <a:ext cx="2571749" cy="2866798"/>
                <a:chOff x="6229350" y="3619502"/>
                <a:chExt cx="2571749" cy="2866798"/>
              </a:xfrm>
            </p:grpSpPr>
            <p:graphicFrame>
              <p:nvGraphicFramePr>
                <p:cNvPr id="28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35281918"/>
                    </p:ext>
                  </p:extLst>
                </p:nvPr>
              </p:nvGraphicFramePr>
              <p:xfrm>
                <a:off x="6229350" y="3619502"/>
                <a:ext cx="2571749" cy="286679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3017" name="Graph" r:id="rId6" imgW="3146400" imgH="2635200" progId="Origin50.Graph">
                        <p:embed/>
                      </p:oleObj>
                    </mc:Choice>
                    <mc:Fallback>
                      <p:oleObj name="Graph" r:id="rId6" imgW="3146400" imgH="2635200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29350" y="3619502"/>
                              <a:ext cx="2571749" cy="28667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C0C0C0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9" name="Rectangle 28"/>
                <p:cNvSpPr/>
                <p:nvPr/>
              </p:nvSpPr>
              <p:spPr>
                <a:xfrm rot="10800000">
                  <a:off x="7683062" y="4281032"/>
                  <a:ext cx="827686" cy="16810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 rot="10800000" flipH="1">
                <a:off x="2415823" y="3248033"/>
                <a:ext cx="808953" cy="110098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3705229" y="1372510"/>
              <a:ext cx="5165731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4400" dirty="0">
                  <a:solidFill>
                    <a:srgbClr val="000000"/>
                  </a:solidFill>
                  <a:latin typeface="Arial" charset="0"/>
                  <a:cs typeface="Arial" pitchFamily="34" charset="0"/>
                </a:rPr>
                <a:t>and	</a:t>
              </a:r>
              <a:r>
                <a:rPr lang="de-DE" sz="4400" dirty="0">
                  <a:solidFill>
                    <a:srgbClr val="000000"/>
                  </a:solidFill>
                  <a:cs typeface="Arial" pitchFamily="34" charset="0"/>
                </a:rPr>
                <a:t>    </a:t>
              </a:r>
              <a:r>
                <a:rPr lang="de-DE" sz="4400" dirty="0">
                  <a:solidFill>
                    <a:srgbClr val="FF00FF"/>
                  </a:solidFill>
                  <a:cs typeface="Arial" pitchFamily="34" charset="0"/>
                </a:rPr>
                <a:t> </a:t>
              </a:r>
              <a:r>
                <a:rPr lang="de-DE" sz="44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H</a:t>
              </a:r>
              <a:r>
                <a:rPr lang="de-DE" sz="16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igh</a:t>
              </a:r>
              <a:r>
                <a:rPr lang="de-DE" sz="44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H</a:t>
              </a:r>
              <a:r>
                <a:rPr lang="de-DE" sz="16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armonic</a:t>
              </a:r>
              <a:r>
                <a:rPr lang="de-DE" sz="44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G</a:t>
              </a:r>
              <a:r>
                <a:rPr lang="de-DE" sz="16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eneration</a:t>
              </a: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-36512" y="1374233"/>
              <a:ext cx="324302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4400" dirty="0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(</a:t>
              </a:r>
              <a:r>
                <a:rPr lang="de-DE" sz="44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F</a:t>
              </a:r>
              <a:r>
                <a:rPr lang="de-DE" sz="16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ree</a:t>
              </a:r>
              <a:r>
                <a:rPr lang="de-DE" sz="44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E</a:t>
              </a:r>
              <a:r>
                <a:rPr lang="de-DE" sz="16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lectron</a:t>
              </a:r>
              <a:r>
                <a:rPr lang="de-DE" sz="4400" dirty="0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)</a:t>
              </a:r>
              <a:r>
                <a:rPr lang="de-DE" sz="4400" dirty="0">
                  <a:solidFill>
                    <a:srgbClr val="FF0000"/>
                  </a:solidFill>
                  <a:latin typeface="Arial" charset="0"/>
                  <a:cs typeface="Arial" pitchFamily="34" charset="0"/>
                </a:rPr>
                <a:t>L</a:t>
              </a:r>
              <a:r>
                <a:rPr lang="de-DE" sz="1600" dirty="0">
                  <a:solidFill>
                    <a:srgbClr val="FF0000"/>
                  </a:solidFill>
                  <a:latin typeface="Arial" charset="0"/>
                  <a:cs typeface="Arial" pitchFamily="34" charset="0"/>
                </a:rPr>
                <a:t>asers</a:t>
              </a:r>
              <a:r>
                <a:rPr lang="de-DE" sz="4400" dirty="0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	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83768" y="2900561"/>
              <a:ext cx="3885872" cy="523220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Atoms, Ions &amp; Molecules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9294" y="2420889"/>
              <a:ext cx="8986346" cy="42124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43608" y="3391798"/>
              <a:ext cx="1696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</a:rPr>
                <a:t>"listening"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72200" y="340983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</a:rPr>
                <a:t>"imaging"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9512" y="3924119"/>
            <a:ext cx="8925661" cy="2601225"/>
            <a:chOff x="179512" y="3924119"/>
            <a:chExt cx="8925661" cy="2601225"/>
          </a:xfrm>
        </p:grpSpPr>
        <p:sp>
          <p:nvSpPr>
            <p:cNvPr id="4" name="TextBox 3"/>
            <p:cNvSpPr txBox="1"/>
            <p:nvPr/>
          </p:nvSpPr>
          <p:spPr>
            <a:xfrm>
              <a:off x="5002768" y="3940093"/>
              <a:ext cx="410240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rgbClr val="0099FF"/>
                  </a:solidFill>
                </a:rPr>
                <a:t>Reaction microscope/COLTRIMS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512" y="3924119"/>
              <a:ext cx="384393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 err="1">
                  <a:solidFill>
                    <a:srgbClr val="00B050"/>
                  </a:solidFill>
                </a:rPr>
                <a:t>Multidim</a:t>
              </a:r>
              <a:r>
                <a:rPr lang="en-US" sz="2400" dirty="0">
                  <a:solidFill>
                    <a:srgbClr val="00B050"/>
                  </a:solidFill>
                </a:rPr>
                <a:t>. optical spectroscopy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31"/>
            <a:stretch>
              <a:fillRect/>
            </a:stretch>
          </p:blipFill>
          <p:spPr bwMode="auto">
            <a:xfrm>
              <a:off x="5866298" y="4312736"/>
              <a:ext cx="2253178" cy="1527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14" t="36472" r="3973"/>
            <a:stretch/>
          </p:blipFill>
          <p:spPr bwMode="auto">
            <a:xfrm>
              <a:off x="666008" y="4311545"/>
              <a:ext cx="2457680" cy="1510356"/>
            </a:xfrm>
            <a:prstGeom prst="rect">
              <a:avLst/>
            </a:prstGeom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 flipH="1">
              <a:off x="3273354" y="4119100"/>
              <a:ext cx="2452235" cy="1398131"/>
              <a:chOff x="3351965" y="4121103"/>
              <a:chExt cx="2452235" cy="1504140"/>
            </a:xfrm>
            <a:solidFill>
              <a:schemeClr val="tx1"/>
            </a:solidFill>
          </p:grpSpPr>
          <p:sp>
            <p:nvSpPr>
              <p:cNvPr id="9" name="Bent Arrow 8"/>
              <p:cNvSpPr/>
              <p:nvPr/>
            </p:nvSpPr>
            <p:spPr>
              <a:xfrm rot="10800000" flipH="1">
                <a:off x="4406162" y="4132955"/>
                <a:ext cx="1398038" cy="1492288"/>
              </a:xfrm>
              <a:prstGeom prst="ben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Bent Arrow 9"/>
              <p:cNvSpPr/>
              <p:nvPr/>
            </p:nvSpPr>
            <p:spPr>
              <a:xfrm rot="10800000">
                <a:off x="3351965" y="4121103"/>
                <a:ext cx="1398038" cy="1492288"/>
              </a:xfrm>
              <a:prstGeom prst="bentArrow">
                <a:avLst/>
              </a:prstGeom>
              <a:solidFill>
                <a:srgbClr val="33CC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709570" y="5866705"/>
              <a:ext cx="27541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coincidence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detection of</a:t>
              </a:r>
              <a:r>
                <a:rPr lang="en-US" dirty="0">
                  <a:solidFill>
                    <a:srgbClr val="0099FF"/>
                  </a:solidFill>
                </a:rPr>
                <a:t> </a:t>
              </a:r>
              <a:r>
                <a:rPr lang="en-US" b="1" u="sng" dirty="0">
                  <a:solidFill>
                    <a:srgbClr val="0099FF"/>
                  </a:solidFill>
                </a:rPr>
                <a:t>electrons/ions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5173" y="5877342"/>
              <a:ext cx="22810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white"/>
                  </a:solidFill>
                </a:rPr>
                <a:t>time&amp;energy-resolved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detection of </a:t>
              </a:r>
              <a:r>
                <a:rPr lang="en-US" b="1" u="sng" dirty="0">
                  <a:solidFill>
                    <a:srgbClr val="00B050"/>
                  </a:solidFill>
                </a:rPr>
                <a:t>photons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0013" y="5602014"/>
              <a:ext cx="13810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Goal: extract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complete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information</a:t>
              </a:r>
            </a:p>
          </p:txBody>
        </p:sp>
      </p:grp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808"/>
            <a:ext cx="9144000" cy="914401"/>
          </a:xfrm>
        </p:spPr>
        <p:txBody>
          <a:bodyPr anchor="ctr">
            <a:normAutofit/>
          </a:bodyPr>
          <a:lstStyle/>
          <a:p>
            <a:pPr>
              <a:lnSpc>
                <a:spcPts val="3000"/>
              </a:lnSpc>
            </a:pPr>
            <a:r>
              <a:rPr lang="en-GB" dirty="0"/>
              <a:t>Our Experimental Focus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07904" y="2420888"/>
            <a:ext cx="1506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 understand</a:t>
            </a:r>
          </a:p>
          <a:p>
            <a:pPr algn="ctr"/>
            <a:r>
              <a:rPr lang="en-US" dirty="0"/>
              <a:t>&amp;control</a:t>
            </a:r>
            <a:endParaRPr lang="de-DE" dirty="0"/>
          </a:p>
        </p:txBody>
      </p:sp>
      <p:sp>
        <p:nvSpPr>
          <p:cNvPr id="38" name="TextBox 37"/>
          <p:cNvSpPr txBox="1"/>
          <p:nvPr/>
        </p:nvSpPr>
        <p:spPr>
          <a:xfrm>
            <a:off x="3893068" y="1466781"/>
            <a:ext cx="1061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Bright</a:t>
            </a:r>
          </a:p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Light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773680" y="44808"/>
            <a:ext cx="4750648" cy="7919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60B3DB7-5F1F-4B2F-888D-2C706B9F40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713172"/>
            <a:ext cx="1174375" cy="1259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90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1.11111E-6 -0.48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629750"/>
              </p:ext>
            </p:extLst>
          </p:nvPr>
        </p:nvGraphicFramePr>
        <p:xfrm>
          <a:off x="5251743" y="3953391"/>
          <a:ext cx="2996636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6" name="Graph" r:id="rId4" imgW="3146400" imgH="2635200" progId="Origin50.Graph">
                  <p:embed/>
                </p:oleObj>
              </mc:Choice>
              <mc:Fallback>
                <p:oleObj name="Graph" r:id="rId4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743" y="3953391"/>
                        <a:ext cx="2996636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Experimental observation of few-body dynamics</a:t>
            </a:r>
            <a:endParaRPr lang="en-US" sz="3600" dirty="0">
              <a:solidFill>
                <a:srgbClr val="00FF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8" name="Straight Connector 177"/>
          <p:cNvCxnSpPr/>
          <p:nvPr/>
        </p:nvCxnSpPr>
        <p:spPr>
          <a:xfrm>
            <a:off x="6640489" y="4946390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 flipV="1">
            <a:off x="5458644" y="3113673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5458644" y="6494189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 rot="16200000">
            <a:off x="4763705" y="3552754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6696544" y="5759513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>
            <a:off x="6108690" y="4192195"/>
            <a:ext cx="594364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677010" y="5160206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6703054" y="4190607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6756688" y="3953391"/>
            <a:ext cx="892625" cy="158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6756688" y="3961011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5748049" y="4361319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7579462" y="6466472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2631" y="3301918"/>
            <a:ext cx="2985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B0F0"/>
                </a:solidFill>
              </a:rPr>
              <a:t>continuum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664511" y="3827814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5563768" y="3737420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pic>
        <p:nvPicPr>
          <p:cNvPr id="91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4900633" y="4192195"/>
            <a:ext cx="3694922" cy="1138335"/>
          </a:xfrm>
          <a:prstGeom prst="rect">
            <a:avLst/>
          </a:prstGeom>
          <a:noFill/>
          <a:effectLst/>
        </p:spPr>
      </p:pic>
      <p:sp>
        <p:nvSpPr>
          <p:cNvPr id="107" name="Rectangle 10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98466" y="597430"/>
            <a:ext cx="41024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</a:rPr>
              <a:t>Reaction microscope/COLTRIMS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5210" y="581456"/>
            <a:ext cx="38439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Multidim</a:t>
            </a:r>
            <a:r>
              <a:rPr lang="en-US" sz="2400" dirty="0">
                <a:solidFill>
                  <a:srgbClr val="00B050"/>
                </a:solidFill>
              </a:rPr>
              <a:t>. optical spectroscopy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1"/>
          <a:stretch>
            <a:fillRect/>
          </a:stretch>
        </p:blipFill>
        <p:spPr bwMode="auto">
          <a:xfrm>
            <a:off x="5861996" y="970073"/>
            <a:ext cx="2253178" cy="15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4" t="36472" r="3973"/>
          <a:stretch/>
        </p:blipFill>
        <p:spPr bwMode="auto">
          <a:xfrm>
            <a:off x="661706" y="968882"/>
            <a:ext cx="2457680" cy="151035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Bent Arrow 61"/>
          <p:cNvSpPr/>
          <p:nvPr/>
        </p:nvSpPr>
        <p:spPr>
          <a:xfrm rot="10800000">
            <a:off x="3269052" y="787454"/>
            <a:ext cx="1398038" cy="1387114"/>
          </a:xfrm>
          <a:prstGeom prst="ben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Bent Arrow 62"/>
          <p:cNvSpPr/>
          <p:nvPr/>
        </p:nvSpPr>
        <p:spPr>
          <a:xfrm rot="10800000" flipH="1">
            <a:off x="4323249" y="776437"/>
            <a:ext cx="1398038" cy="1387114"/>
          </a:xfrm>
          <a:prstGeom prst="bentArrow">
            <a:avLst/>
          </a:prstGeom>
          <a:solidFill>
            <a:srgbClr val="33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05268" y="2524042"/>
            <a:ext cx="275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coincidence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</a:t>
            </a:r>
            <a:r>
              <a:rPr lang="en-US" dirty="0">
                <a:solidFill>
                  <a:srgbClr val="0099FF"/>
                </a:solidFill>
              </a:rPr>
              <a:t> </a:t>
            </a:r>
            <a:r>
              <a:rPr lang="en-US" b="1" u="sng" dirty="0">
                <a:solidFill>
                  <a:srgbClr val="0099FF"/>
                </a:solidFill>
              </a:rPr>
              <a:t>electrons/ions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0871" y="2534679"/>
            <a:ext cx="2281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time&amp;energy-resolved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 </a:t>
            </a:r>
            <a:r>
              <a:rPr lang="en-US" b="1" u="sng" dirty="0">
                <a:solidFill>
                  <a:srgbClr val="00DE00"/>
                </a:solidFill>
              </a:rPr>
              <a:t>photons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775711" y="2259351"/>
            <a:ext cx="1381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Goal: extract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complete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information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00885" y="5434042"/>
            <a:ext cx="167465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bound</a:t>
            </a:r>
            <a:r>
              <a:rPr lang="de-DE" sz="2400" dirty="0" err="1">
                <a:solidFill>
                  <a:srgbClr val="00B0F0"/>
                </a:solidFill>
              </a:rPr>
              <a:t>-free</a:t>
            </a:r>
            <a:endParaRPr lang="en-US" sz="2400" dirty="0">
              <a:solidFill>
                <a:srgbClr val="00B0F0"/>
              </a:solidFill>
            </a:endParaRPr>
          </a:p>
          <a:p>
            <a:pPr algn="ctr"/>
            <a:r>
              <a:rPr lang="de-DE" sz="2400" dirty="0" err="1">
                <a:solidFill>
                  <a:prstClr val="white"/>
                </a:solidFill>
              </a:rPr>
              <a:t>transitions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4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118160" y="4069908"/>
            <a:ext cx="3694922" cy="1138335"/>
          </a:xfrm>
          <a:prstGeom prst="rect">
            <a:avLst/>
          </a:prstGeom>
          <a:noFill/>
          <a:effectLst/>
        </p:spPr>
      </p:pic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67161"/>
              </p:ext>
            </p:extLst>
          </p:nvPr>
        </p:nvGraphicFramePr>
        <p:xfrm>
          <a:off x="432006" y="3811055"/>
          <a:ext cx="29972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7" name="Graph" r:id="rId9" imgW="3146400" imgH="2635200" progId="Origin50.Graph">
                  <p:embed/>
                </p:oleObj>
              </mc:Choice>
              <mc:Fallback>
                <p:oleObj name="Graph" r:id="rId9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06" y="3811055"/>
                        <a:ext cx="29972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Oval 65"/>
          <p:cNvSpPr/>
          <p:nvPr/>
        </p:nvSpPr>
        <p:spPr bwMode="auto">
          <a:xfrm>
            <a:off x="1846352" y="4442027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642365" y="3051506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42365" y="6432022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63183" y="6404305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-52574" y="3490587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880265" y="5697346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958531" y="4884223"/>
            <a:ext cx="0" cy="813123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896931" y="5098039"/>
            <a:ext cx="0" cy="599308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98732" y="4216018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186199" y="5483953"/>
            <a:ext cx="171453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prstClr val="white"/>
                </a:solidFill>
              </a:defRPr>
            </a:lvl1pPr>
          </a:lstStyle>
          <a:p>
            <a:r>
              <a:rPr lang="de-DE" dirty="0" err="1"/>
              <a:t>bound</a:t>
            </a:r>
            <a:r>
              <a:rPr lang="de-DE" dirty="0" err="1">
                <a:solidFill>
                  <a:srgbClr val="00FF00"/>
                </a:solidFill>
              </a:rPr>
              <a:t>-bound</a:t>
            </a:r>
            <a:endParaRPr lang="de-DE" dirty="0">
              <a:solidFill>
                <a:srgbClr val="00FF00"/>
              </a:solidFill>
            </a:endParaRPr>
          </a:p>
          <a:p>
            <a:r>
              <a:rPr lang="de-DE" dirty="0" err="1"/>
              <a:t>transitions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1974609" y="5001184"/>
            <a:ext cx="1147596" cy="131631"/>
            <a:chOff x="6520748" y="3143453"/>
            <a:chExt cx="1147596" cy="131631"/>
          </a:xfrm>
        </p:grpSpPr>
        <p:grpSp>
          <p:nvGrpSpPr>
            <p:cNvPr id="7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7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90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92" name="Freeform 9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80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1" name="Freeform 80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4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85" name="Freeform 84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Freeform 85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78" name="Straight Arrow Connector 77"/>
            <p:cNvCxnSpPr>
              <a:stCxn id="88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732669" y="5265823"/>
            <a:ext cx="1147596" cy="131631"/>
            <a:chOff x="6520748" y="3143453"/>
            <a:chExt cx="1147596" cy="131631"/>
          </a:xfrm>
        </p:grpSpPr>
        <p:grpSp>
          <p:nvGrpSpPr>
            <p:cNvPr id="9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9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17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8" name="Freeform 117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5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06" name="Freeform 105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9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2" name="Freeform 11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98" name="Straight Arrow Connector 97"/>
            <p:cNvCxnSpPr>
              <a:stCxn id="116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Oval 119"/>
          <p:cNvSpPr/>
          <p:nvPr/>
        </p:nvSpPr>
        <p:spPr bwMode="auto">
          <a:xfrm>
            <a:off x="1576954" y="4451619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1824210" y="4871523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860731" y="5085339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414674" y="4335123"/>
            <a:ext cx="999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measure</a:t>
            </a:r>
            <a:endParaRPr lang="en-US" b="1" dirty="0">
              <a:solidFill>
                <a:prstClr val="white"/>
              </a:solidFill>
            </a:endParaRPr>
          </a:p>
          <a:p>
            <a:r>
              <a:rPr lang="en-US" b="1" dirty="0">
                <a:solidFill>
                  <a:srgbClr val="00FF00"/>
                </a:solidFill>
              </a:rPr>
              <a:t>photons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73593" y="3324729"/>
            <a:ext cx="257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DE00"/>
                </a:solidFill>
              </a:rPr>
              <a:t>bound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0" grpId="0"/>
      <p:bldP spid="66" grpId="0" animBg="1"/>
      <p:bldP spid="69" grpId="0"/>
      <p:bldP spid="70" grpId="0"/>
      <p:bldP spid="75" grpId="0" animBg="1"/>
      <p:bldP spid="120" grpId="0" animBg="1"/>
      <p:bldP spid="123" grpId="0"/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C:\Users\tpfeifer\Desktop\Graph1.WMF"/>
          <p:cNvPicPr>
            <a:picLocks noChangeAspect="1" noChangeArrowheads="1"/>
          </p:cNvPicPr>
          <p:nvPr/>
        </p:nvPicPr>
        <p:blipFill>
          <a:blip r:embed="rId4" cstate="print"/>
          <a:srcRect l="27296" t="13442" r="27904" b="13141"/>
          <a:stretch>
            <a:fillRect/>
          </a:stretch>
        </p:blipFill>
        <p:spPr bwMode="auto">
          <a:xfrm rot="5400000">
            <a:off x="5207920" y="3276199"/>
            <a:ext cx="2638658" cy="1699392"/>
          </a:xfrm>
          <a:prstGeom prst="rect">
            <a:avLst/>
          </a:prstGeom>
          <a:noFill/>
          <a:effectLst/>
        </p:spPr>
      </p:pic>
      <p:cxnSp>
        <p:nvCxnSpPr>
          <p:cNvPr id="71" name="Straight Arrow Connector 70"/>
          <p:cNvCxnSpPr/>
          <p:nvPr/>
        </p:nvCxnSpPr>
        <p:spPr>
          <a:xfrm>
            <a:off x="6888322" y="4139376"/>
            <a:ext cx="1428094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548122" y="4070442"/>
            <a:ext cx="1428094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92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8425"/>
            <a:ext cx="9144000" cy="1143000"/>
          </a:xfrm>
        </p:spPr>
        <p:txBody>
          <a:bodyPr anchor="ctr">
            <a:normAutofit/>
          </a:bodyPr>
          <a:lstStyle/>
          <a:p>
            <a:r>
              <a:rPr lang="de-DE" sz="3600" dirty="0"/>
              <a:t>Strong-field Recollision Physics</a:t>
            </a:r>
          </a:p>
        </p:txBody>
      </p:sp>
      <p:grpSp>
        <p:nvGrpSpPr>
          <p:cNvPr id="9" name="Group 163"/>
          <p:cNvGrpSpPr/>
          <p:nvPr/>
        </p:nvGrpSpPr>
        <p:grpSpPr>
          <a:xfrm>
            <a:off x="666973" y="3488804"/>
            <a:ext cx="3432061" cy="3018164"/>
            <a:chOff x="2000826" y="7786694"/>
            <a:chExt cx="2996636" cy="2635250"/>
          </a:xfrm>
        </p:grpSpPr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2000826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50" name="Graph" r:id="rId5" imgW="3146400" imgH="2635200" progId="Origin50.Graph">
                    <p:embed/>
                  </p:oleObj>
                </mc:Choice>
                <mc:Fallback>
                  <p:oleObj name="Graph" r:id="rId5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6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Straight Connector 10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91727" y="8722072"/>
              <a:ext cx="195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13"/>
          <p:cNvSpPr/>
          <p:nvPr/>
        </p:nvSpPr>
        <p:spPr>
          <a:xfrm>
            <a:off x="2193402" y="4361776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6973" y="2569999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19230" y="2760306"/>
            <a:ext cx="12407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91222" y="3587274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811835" y="3305965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164092" y="3496271"/>
            <a:ext cx="6714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400800" y="3799555"/>
            <a:ext cx="4347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63"/>
          <p:cNvGrpSpPr/>
          <p:nvPr/>
        </p:nvGrpSpPr>
        <p:grpSpPr>
          <a:xfrm>
            <a:off x="5024373" y="3461982"/>
            <a:ext cx="3488998" cy="3068234"/>
            <a:chOff x="2000826" y="7786694"/>
            <a:chExt cx="2996636" cy="2635250"/>
          </a:xfrm>
        </p:grpSpPr>
        <p:graphicFrame>
          <p:nvGraphicFramePr>
            <p:cNvPr id="19" name="Object 2"/>
            <p:cNvGraphicFramePr>
              <a:graphicFrameLocks noChangeAspect="1"/>
            </p:cNvGraphicFramePr>
            <p:nvPr/>
          </p:nvGraphicFramePr>
          <p:xfrm>
            <a:off x="2000826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51" name="Graph" r:id="rId7" imgW="3146400" imgH="2635200" progId="Origin50.Graph">
                    <p:embed/>
                  </p:oleObj>
                </mc:Choice>
                <mc:Fallback>
                  <p:oleObj name="Graph" r:id="rId7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6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" name="Straight Connector 19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6593962" y="4472017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24373" y="3380602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382474" y="3574066"/>
            <a:ext cx="927348" cy="2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348199" y="3944297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09272" y="3949865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666593" y="1837347"/>
            <a:ext cx="0" cy="45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221"/>
          <p:cNvGrpSpPr/>
          <p:nvPr/>
        </p:nvGrpSpPr>
        <p:grpSpPr>
          <a:xfrm rot="13964308">
            <a:off x="539405" y="3498182"/>
            <a:ext cx="2152011" cy="355580"/>
            <a:chOff x="2075499" y="4183348"/>
            <a:chExt cx="5668329" cy="516290"/>
          </a:xfrm>
        </p:grpSpPr>
        <p:grpSp>
          <p:nvGrpSpPr>
            <p:cNvPr id="44" name="Group 104"/>
            <p:cNvGrpSpPr/>
            <p:nvPr/>
          </p:nvGrpSpPr>
          <p:grpSpPr>
            <a:xfrm>
              <a:off x="2075499" y="4183348"/>
              <a:ext cx="2834640" cy="516287"/>
              <a:chOff x="4572000" y="4131913"/>
              <a:chExt cx="5728297" cy="1457327"/>
            </a:xfrm>
          </p:grpSpPr>
          <p:sp>
            <p:nvSpPr>
              <p:cNvPr id="51" name="Freeform 50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3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54" name="Freeform 53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45" name="Group 105"/>
            <p:cNvGrpSpPr/>
            <p:nvPr/>
          </p:nvGrpSpPr>
          <p:grpSpPr>
            <a:xfrm>
              <a:off x="4909188" y="4183351"/>
              <a:ext cx="2834640" cy="516287"/>
              <a:chOff x="4572000" y="4131913"/>
              <a:chExt cx="5728297" cy="1457327"/>
            </a:xfrm>
          </p:grpSpPr>
          <p:sp>
            <p:nvSpPr>
              <p:cNvPr id="46" name="Freeform 45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8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49" name="Freeform 48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56" name="Group 221"/>
          <p:cNvGrpSpPr/>
          <p:nvPr/>
        </p:nvGrpSpPr>
        <p:grpSpPr>
          <a:xfrm rot="12857107">
            <a:off x="5034395" y="3881366"/>
            <a:ext cx="1795756" cy="381515"/>
            <a:chOff x="2075499" y="4183348"/>
            <a:chExt cx="5668329" cy="516290"/>
          </a:xfrm>
        </p:grpSpPr>
        <p:grpSp>
          <p:nvGrpSpPr>
            <p:cNvPr id="57" name="Group 104"/>
            <p:cNvGrpSpPr/>
            <p:nvPr/>
          </p:nvGrpSpPr>
          <p:grpSpPr>
            <a:xfrm>
              <a:off x="2075499" y="4183348"/>
              <a:ext cx="2834640" cy="516287"/>
              <a:chOff x="4572000" y="4131913"/>
              <a:chExt cx="5728297" cy="1457327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67" name="Freeform 66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8" name="Group 105"/>
            <p:cNvGrpSpPr/>
            <p:nvPr/>
          </p:nvGrpSpPr>
          <p:grpSpPr>
            <a:xfrm>
              <a:off x="4909188" y="4183351"/>
              <a:ext cx="2834640" cy="516287"/>
              <a:chOff x="4572000" y="4131913"/>
              <a:chExt cx="5728297" cy="1457327"/>
            </a:xfrm>
          </p:grpSpPr>
          <p:sp>
            <p:nvSpPr>
              <p:cNvPr id="59" name="Freeform 58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1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62" name="Freeform 61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/>
        </p:nvSpPr>
        <p:spPr>
          <a:xfrm>
            <a:off x="864228" y="1529040"/>
            <a:ext cx="288380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high intensity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large </a:t>
            </a:r>
            <a:r>
              <a:rPr lang="en-US" sz="2400" dirty="0" err="1">
                <a:solidFill>
                  <a:prstClr val="white"/>
                </a:solidFill>
              </a:rPr>
              <a:t>recollision</a:t>
            </a:r>
            <a:r>
              <a:rPr lang="en-US" sz="2400" dirty="0">
                <a:solidFill>
                  <a:prstClr val="white"/>
                </a:solidFill>
              </a:rPr>
              <a:t> energy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66725" y="1544806"/>
            <a:ext cx="271786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low intensity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low </a:t>
            </a:r>
            <a:r>
              <a:rPr lang="en-US" sz="2400" dirty="0" err="1">
                <a:solidFill>
                  <a:prstClr val="white"/>
                </a:solidFill>
              </a:rPr>
              <a:t>recollision</a:t>
            </a:r>
            <a:r>
              <a:rPr lang="en-US" sz="2400" dirty="0">
                <a:solidFill>
                  <a:prstClr val="white"/>
                </a:solidFill>
              </a:rPr>
              <a:t> energy</a:t>
            </a:r>
          </a:p>
        </p:txBody>
      </p:sp>
      <p:sp>
        <p:nvSpPr>
          <p:cNvPr id="5" name="Rectangle 4"/>
          <p:cNvSpPr/>
          <p:nvPr/>
        </p:nvSpPr>
        <p:spPr>
          <a:xfrm>
            <a:off x="77175" y="1569767"/>
            <a:ext cx="4654835" cy="503810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C000"/>
                </a:solidFill>
              </a:rPr>
              <a:t>?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are the electrons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field ionized 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at the</a:t>
            </a:r>
            <a:r>
              <a:rPr lang="en-US" sz="3200" dirty="0">
                <a:solidFill>
                  <a:srgbClr val="FFC000"/>
                </a:solidFill>
              </a:rPr>
              <a:t> same time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sz="3200" dirty="0">
              <a:solidFill>
                <a:prstClr val="white"/>
              </a:solidFill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or with a</a:t>
            </a:r>
          </a:p>
          <a:p>
            <a:pPr algn="ctr"/>
            <a:endParaRPr lang="en-US" sz="3200" dirty="0">
              <a:solidFill>
                <a:prstClr val="white"/>
              </a:solidFill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characteristic </a:t>
            </a:r>
            <a:r>
              <a:rPr lang="en-US" sz="3200" dirty="0">
                <a:solidFill>
                  <a:srgbClr val="21FF76"/>
                </a:solidFill>
              </a:rPr>
              <a:t>time delay</a:t>
            </a:r>
          </a:p>
          <a:p>
            <a:pPr algn="ctr"/>
            <a:r>
              <a:rPr lang="en-US" sz="6000" dirty="0">
                <a:solidFill>
                  <a:srgbClr val="21FF76"/>
                </a:solidFill>
              </a:rPr>
              <a:t>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6025" y="723672"/>
            <a:ext cx="55195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 “nonsequential” double ionization 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8" y="1431559"/>
            <a:ext cx="4050573" cy="39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76107" y="1591126"/>
            <a:ext cx="2660601" cy="1121393"/>
            <a:chOff x="5205957" y="788481"/>
            <a:chExt cx="1346379" cy="5674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323" y="1064880"/>
              <a:ext cx="267600" cy="29107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205957" y="803787"/>
              <a:ext cx="216587" cy="2803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3600" dirty="0">
                  <a:solidFill>
                    <a:srgbClr val="FFC000"/>
                  </a:solidFill>
                </a:rPr>
                <a:t>Ar</a:t>
              </a:r>
              <a:endParaRPr lang="en-US" sz="3600" dirty="0">
                <a:solidFill>
                  <a:srgbClr val="FFC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817399" y="788481"/>
              <a:ext cx="734937" cy="2491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3200" dirty="0">
                  <a:solidFill>
                    <a:srgbClr val="FF0000"/>
                  </a:solidFill>
                </a:rPr>
                <a:t>200 asec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39842" y="1154559"/>
            <a:ext cx="407066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N. Camus </a:t>
            </a:r>
            <a:r>
              <a:rPr lang="en-US" i="1" dirty="0">
                <a:solidFill>
                  <a:prstClr val="white"/>
                </a:solidFill>
              </a:rPr>
              <a:t>et al.</a:t>
            </a:r>
            <a:r>
              <a:rPr lang="en-US" dirty="0">
                <a:solidFill>
                  <a:prstClr val="white"/>
                </a:solidFill>
              </a:rPr>
              <a:t> Phys. Rev. </a:t>
            </a:r>
            <a:r>
              <a:rPr lang="en-US" dirty="0" err="1">
                <a:solidFill>
                  <a:prstClr val="white"/>
                </a:solidFill>
              </a:rPr>
              <a:t>Lett</a:t>
            </a:r>
            <a:r>
              <a:rPr lang="en-US" dirty="0">
                <a:solidFill>
                  <a:prstClr val="white"/>
                </a:solidFill>
              </a:rPr>
              <a:t>. </a:t>
            </a:r>
            <a:r>
              <a:rPr lang="en-US" b="1" dirty="0">
                <a:solidFill>
                  <a:prstClr val="white"/>
                </a:solidFill>
              </a:rPr>
              <a:t>108</a:t>
            </a:r>
            <a:r>
              <a:rPr lang="en-US" dirty="0">
                <a:solidFill>
                  <a:prstClr val="white"/>
                </a:solidFill>
              </a:rPr>
              <a:t>, 073003</a:t>
            </a:r>
          </a:p>
        </p:txBody>
      </p:sp>
    </p:spTree>
    <p:extLst>
      <p:ext uri="{BB962C8B-B14F-4D97-AF65-F5344CB8AC3E}">
        <p14:creationId xmlns:p14="http://schemas.microsoft.com/office/powerpoint/2010/main" val="453854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5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5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6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7" grpId="0" animBg="1"/>
      <p:bldP spid="23" grpId="0" animBg="1"/>
      <p:bldP spid="23" grpId="1" animBg="1"/>
      <p:bldP spid="24" grpId="0" animBg="1"/>
      <p:bldP spid="24" grpId="1" animBg="1"/>
      <p:bldP spid="35" grpId="0" animBg="1"/>
      <p:bldP spid="36" grpId="0" animBg="1"/>
      <p:bldP spid="70" grpId="0"/>
      <p:bldP spid="5" grpId="0" animBg="1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492951"/>
              </p:ext>
            </p:extLst>
          </p:nvPr>
        </p:nvGraphicFramePr>
        <p:xfrm>
          <a:off x="5251743" y="3953391"/>
          <a:ext cx="2996636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70" name="Graph" r:id="rId4" imgW="3146400" imgH="2635200" progId="Origin50.Graph">
                  <p:embed/>
                </p:oleObj>
              </mc:Choice>
              <mc:Fallback>
                <p:oleObj name="Graph" r:id="rId4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743" y="3953391"/>
                        <a:ext cx="2996636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Experimental observation of few-body dynamics</a:t>
            </a:r>
            <a:endParaRPr lang="en-US" sz="3600" dirty="0">
              <a:solidFill>
                <a:srgbClr val="00FF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8" name="Straight Connector 177"/>
          <p:cNvCxnSpPr/>
          <p:nvPr/>
        </p:nvCxnSpPr>
        <p:spPr>
          <a:xfrm>
            <a:off x="6640489" y="4946390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 flipV="1">
            <a:off x="5458644" y="3113673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5458644" y="6494189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 rot="16200000">
            <a:off x="4763705" y="3552754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6696544" y="5759513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>
            <a:off x="6108690" y="4192195"/>
            <a:ext cx="594364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677010" y="5160206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6703054" y="4190607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6756688" y="3953391"/>
            <a:ext cx="892625" cy="158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6756688" y="3961011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5748049" y="4361319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7579462" y="6466472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2631" y="3301918"/>
            <a:ext cx="2985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B0F0"/>
                </a:solidFill>
              </a:rPr>
              <a:t>continuum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664511" y="3827814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5563768" y="3737420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pic>
        <p:nvPicPr>
          <p:cNvPr id="91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4900633" y="4192195"/>
            <a:ext cx="3694922" cy="1138335"/>
          </a:xfrm>
          <a:prstGeom prst="rect">
            <a:avLst/>
          </a:prstGeom>
          <a:noFill/>
          <a:effectLst/>
        </p:spPr>
      </p:pic>
      <p:sp>
        <p:nvSpPr>
          <p:cNvPr id="107" name="Rectangle 10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98466" y="597430"/>
            <a:ext cx="41024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</a:rPr>
              <a:t>Reaction microscope/COLTRIMS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5210" y="581456"/>
            <a:ext cx="38439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Multidim</a:t>
            </a:r>
            <a:r>
              <a:rPr lang="en-US" sz="2400" dirty="0">
                <a:solidFill>
                  <a:srgbClr val="00B050"/>
                </a:solidFill>
              </a:rPr>
              <a:t>. optical spectroscopy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1"/>
          <a:stretch>
            <a:fillRect/>
          </a:stretch>
        </p:blipFill>
        <p:spPr bwMode="auto">
          <a:xfrm>
            <a:off x="5861996" y="970073"/>
            <a:ext cx="2253178" cy="15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4" t="36472" r="3973"/>
          <a:stretch/>
        </p:blipFill>
        <p:spPr bwMode="auto">
          <a:xfrm>
            <a:off x="661706" y="968882"/>
            <a:ext cx="2457680" cy="151035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Bent Arrow 61"/>
          <p:cNvSpPr/>
          <p:nvPr/>
        </p:nvSpPr>
        <p:spPr>
          <a:xfrm rot="10800000">
            <a:off x="3269052" y="787454"/>
            <a:ext cx="1398038" cy="1387114"/>
          </a:xfrm>
          <a:prstGeom prst="ben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Bent Arrow 62"/>
          <p:cNvSpPr/>
          <p:nvPr/>
        </p:nvSpPr>
        <p:spPr>
          <a:xfrm rot="10800000" flipH="1">
            <a:off x="4323249" y="776437"/>
            <a:ext cx="1398038" cy="1387114"/>
          </a:xfrm>
          <a:prstGeom prst="bentArrow">
            <a:avLst/>
          </a:prstGeom>
          <a:solidFill>
            <a:srgbClr val="33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05268" y="2524042"/>
            <a:ext cx="275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coincidence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</a:t>
            </a:r>
            <a:r>
              <a:rPr lang="en-US" dirty="0">
                <a:solidFill>
                  <a:srgbClr val="0099FF"/>
                </a:solidFill>
              </a:rPr>
              <a:t> </a:t>
            </a:r>
            <a:r>
              <a:rPr lang="en-US" b="1" u="sng" dirty="0">
                <a:solidFill>
                  <a:srgbClr val="0099FF"/>
                </a:solidFill>
              </a:rPr>
              <a:t>electrons/ions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0871" y="2534679"/>
            <a:ext cx="2281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time&amp;energy-resolved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 </a:t>
            </a:r>
            <a:r>
              <a:rPr lang="en-US" b="1" u="sng" dirty="0">
                <a:solidFill>
                  <a:srgbClr val="00DE00"/>
                </a:solidFill>
              </a:rPr>
              <a:t>photons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775711" y="2259351"/>
            <a:ext cx="1381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Goal: extract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complete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information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00885" y="5434042"/>
            <a:ext cx="167465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bound</a:t>
            </a:r>
            <a:r>
              <a:rPr lang="de-DE" sz="2400" dirty="0" err="1">
                <a:solidFill>
                  <a:srgbClr val="00B0F0"/>
                </a:solidFill>
              </a:rPr>
              <a:t>-free</a:t>
            </a:r>
            <a:endParaRPr lang="en-US" sz="2400" dirty="0">
              <a:solidFill>
                <a:srgbClr val="00B0F0"/>
              </a:solidFill>
            </a:endParaRPr>
          </a:p>
          <a:p>
            <a:pPr algn="ctr"/>
            <a:r>
              <a:rPr lang="de-DE" sz="2400" dirty="0" err="1">
                <a:solidFill>
                  <a:prstClr val="white"/>
                </a:solidFill>
              </a:rPr>
              <a:t>transitions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4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118160" y="4069908"/>
            <a:ext cx="3694922" cy="1138335"/>
          </a:xfrm>
          <a:prstGeom prst="rect">
            <a:avLst/>
          </a:prstGeom>
          <a:noFill/>
          <a:effectLst/>
        </p:spPr>
      </p:pic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423707"/>
              </p:ext>
            </p:extLst>
          </p:nvPr>
        </p:nvGraphicFramePr>
        <p:xfrm>
          <a:off x="432006" y="3811055"/>
          <a:ext cx="29972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71" name="Graph" r:id="rId9" imgW="3146400" imgH="2635200" progId="Origin50.Graph">
                  <p:embed/>
                </p:oleObj>
              </mc:Choice>
              <mc:Fallback>
                <p:oleObj name="Graph" r:id="rId9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06" y="3811055"/>
                        <a:ext cx="29972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Oval 65"/>
          <p:cNvSpPr/>
          <p:nvPr/>
        </p:nvSpPr>
        <p:spPr bwMode="auto">
          <a:xfrm>
            <a:off x="1846352" y="4442027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642365" y="3051506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42365" y="6432022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63183" y="6404305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-52574" y="3490587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880265" y="5697346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958531" y="4884223"/>
            <a:ext cx="0" cy="813123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896931" y="5098039"/>
            <a:ext cx="0" cy="599308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98732" y="4216018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186199" y="5483953"/>
            <a:ext cx="171453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prstClr val="white"/>
                </a:solidFill>
              </a:defRPr>
            </a:lvl1pPr>
          </a:lstStyle>
          <a:p>
            <a:r>
              <a:rPr lang="de-DE" dirty="0" err="1"/>
              <a:t>bound</a:t>
            </a:r>
            <a:r>
              <a:rPr lang="de-DE" dirty="0" err="1">
                <a:solidFill>
                  <a:srgbClr val="00FF00"/>
                </a:solidFill>
              </a:rPr>
              <a:t>-bound</a:t>
            </a:r>
            <a:endParaRPr lang="de-DE" dirty="0">
              <a:solidFill>
                <a:srgbClr val="00FF00"/>
              </a:solidFill>
            </a:endParaRPr>
          </a:p>
          <a:p>
            <a:r>
              <a:rPr lang="de-DE" dirty="0" err="1"/>
              <a:t>transitions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1974609" y="5001184"/>
            <a:ext cx="1147596" cy="131631"/>
            <a:chOff x="6520748" y="3143453"/>
            <a:chExt cx="1147596" cy="131631"/>
          </a:xfrm>
        </p:grpSpPr>
        <p:grpSp>
          <p:nvGrpSpPr>
            <p:cNvPr id="7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7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90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92" name="Freeform 9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80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1" name="Freeform 80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4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85" name="Freeform 84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Freeform 85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78" name="Straight Arrow Connector 77"/>
            <p:cNvCxnSpPr>
              <a:stCxn id="88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732669" y="5265823"/>
            <a:ext cx="1147596" cy="131631"/>
            <a:chOff x="6520748" y="3143453"/>
            <a:chExt cx="1147596" cy="131631"/>
          </a:xfrm>
        </p:grpSpPr>
        <p:grpSp>
          <p:nvGrpSpPr>
            <p:cNvPr id="9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9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17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8" name="Freeform 117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5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06" name="Freeform 105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9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2" name="Freeform 11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98" name="Straight Arrow Connector 97"/>
            <p:cNvCxnSpPr>
              <a:stCxn id="116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Oval 119"/>
          <p:cNvSpPr/>
          <p:nvPr/>
        </p:nvSpPr>
        <p:spPr bwMode="auto">
          <a:xfrm>
            <a:off x="1576954" y="4451619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1824210" y="4871523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860731" y="5085339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414674" y="4335123"/>
            <a:ext cx="999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measure</a:t>
            </a:r>
            <a:endParaRPr lang="en-US" b="1" dirty="0">
              <a:solidFill>
                <a:prstClr val="white"/>
              </a:solidFill>
            </a:endParaRPr>
          </a:p>
          <a:p>
            <a:r>
              <a:rPr lang="en-US" b="1" dirty="0">
                <a:solidFill>
                  <a:srgbClr val="00FF00"/>
                </a:solidFill>
              </a:rPr>
              <a:t>photons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73593" y="3324729"/>
            <a:ext cx="257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DE00"/>
                </a:solidFill>
              </a:rPr>
              <a:t>bound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236" grpId="0"/>
      <p:bldP spid="3" grpId="0"/>
      <p:bldP spid="41" grpId="0" animBg="1"/>
      <p:bldP spid="39" grpId="0" animBg="1"/>
      <p:bldP spid="54" grpId="0"/>
      <p:bldP spid="63" grpId="0" animBg="1"/>
      <p:bldP spid="59" grpId="0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188561" y="1504728"/>
            <a:ext cx="4214865" cy="4214865"/>
            <a:chOff x="3262967" y="701963"/>
            <a:chExt cx="4214865" cy="4214865"/>
          </a:xfrm>
        </p:grpSpPr>
        <p:pic>
          <p:nvPicPr>
            <p:cNvPr id="10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13" name="Oval 12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4004" name="Picture 4" descr="C:\Users\tpfeifer\Desktop\bunsen-burn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70319" y="4552380"/>
            <a:ext cx="1749753" cy="2333004"/>
          </a:xfrm>
          <a:prstGeom prst="rect">
            <a:avLst/>
          </a:prstGeom>
          <a:noFill/>
        </p:spPr>
      </p:pic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21129"/>
            <a:ext cx="9144000" cy="746125"/>
          </a:xfrm>
        </p:spPr>
        <p:txBody>
          <a:bodyPr/>
          <a:lstStyle/>
          <a:p>
            <a:r>
              <a:rPr lang="de-DE" sz="4000" dirty="0"/>
              <a:t>traditional spectroscopy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71154" y="6535681"/>
            <a:ext cx="3295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prstClr val="white"/>
                </a:solidFill>
              </a:rPr>
              <a:t>atom image  from: http://startswithabang.com/?p=1795</a:t>
            </a:r>
          </a:p>
          <a:p>
            <a:r>
              <a:rPr lang="en-US" sz="600" dirty="0" err="1">
                <a:solidFill>
                  <a:prstClr val="white"/>
                </a:solidFill>
              </a:rPr>
              <a:t>bunsen</a:t>
            </a:r>
            <a:r>
              <a:rPr lang="en-US" sz="600" dirty="0">
                <a:solidFill>
                  <a:prstClr val="white"/>
                </a:solidFill>
              </a:rPr>
              <a:t> burner image from: http://www.west-michigan-family.com/holiday-archives-march.html</a:t>
            </a:r>
            <a:endParaRPr lang="en-US" sz="600" dirty="0">
              <a:solidFill>
                <a:prstClr val="white"/>
              </a:solidFill>
              <a:hlinkClick r:id="rId11"/>
            </a:endParaRPr>
          </a:p>
          <a:p>
            <a:r>
              <a:rPr lang="en-US" sz="600" dirty="0">
                <a:solidFill>
                  <a:prstClr val="white"/>
                </a:solidFill>
              </a:rPr>
              <a:t>flame image from: http://commons.wikimedia.org/wiki/File:Bunsen_burner_flame_types_.jpg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1734801" y="3645024"/>
            <a:ext cx="1501779" cy="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47"/>
          <p:cNvGrpSpPr/>
          <p:nvPr/>
        </p:nvGrpSpPr>
        <p:grpSpPr>
          <a:xfrm>
            <a:off x="5784904" y="966370"/>
            <a:ext cx="2899114" cy="1779440"/>
            <a:chOff x="5917481" y="2745810"/>
            <a:chExt cx="2899114" cy="1779440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grpSpPr>
        <p:sp>
          <p:nvSpPr>
            <p:cNvPr id="34" name="Rectangle 33"/>
            <p:cNvSpPr/>
            <p:nvPr/>
          </p:nvSpPr>
          <p:spPr bwMode="auto">
            <a:xfrm>
              <a:off x="6218539" y="2797189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32"/>
            <p:cNvGrpSpPr/>
            <p:nvPr/>
          </p:nvGrpSpPr>
          <p:grpSpPr>
            <a:xfrm>
              <a:off x="6792809" y="2950415"/>
              <a:ext cx="1178535" cy="1475279"/>
              <a:chOff x="6766775" y="2769171"/>
              <a:chExt cx="1323052" cy="1656185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7332642" y="2769172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 flipH="1">
                <a:off x="6766775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 flipH="1">
                <a:off x="7979343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" name="Isosceles Triangle 34"/>
            <p:cNvSpPr/>
            <p:nvPr/>
          </p:nvSpPr>
          <p:spPr bwMode="auto">
            <a:xfrm>
              <a:off x="5917481" y="2745810"/>
              <a:ext cx="1060704" cy="671772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9715640" lon="4303590" rev="16800000"/>
              </a:camera>
              <a:lightRig rig="threePt" dir="t"/>
            </a:scene3d>
            <a:sp3d extrusionH="1270000" contourW="12700">
              <a:bevelT w="0" h="0"/>
              <a:extrusionClr>
                <a:schemeClr val="bg1"/>
              </a:extrusionClr>
              <a:contourClr>
                <a:schemeClr val="tx1"/>
              </a:contourClr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1249379" y="3375626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53000">
                <a:srgbClr val="00B05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g</a:t>
            </a:r>
            <a:endParaRPr lang="en-US" sz="2400" b="1" baseline="30000" dirty="0">
              <a:solidFill>
                <a:prstClr val="white"/>
              </a:solidFill>
              <a:latin typeface="Symbol" pitchFamily="18" charset="2"/>
              <a:cs typeface="Arial" pitchFamily="34" charset="0"/>
            </a:endParaRPr>
          </a:p>
        </p:txBody>
      </p:sp>
      <p:grpSp>
        <p:nvGrpSpPr>
          <p:cNvPr id="6" name="Group 102"/>
          <p:cNvGrpSpPr/>
          <p:nvPr/>
        </p:nvGrpSpPr>
        <p:grpSpPr>
          <a:xfrm>
            <a:off x="6085962" y="2867258"/>
            <a:ext cx="2598056" cy="1728061"/>
            <a:chOff x="6085962" y="2867258"/>
            <a:chExt cx="2598056" cy="1728061"/>
          </a:xfrm>
        </p:grpSpPr>
        <p:sp>
          <p:nvSpPr>
            <p:cNvPr id="40" name="Rectangle 39"/>
            <p:cNvSpPr/>
            <p:nvPr/>
          </p:nvSpPr>
          <p:spPr bwMode="auto">
            <a:xfrm>
              <a:off x="6085962" y="2867258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40"/>
            <p:cNvGrpSpPr/>
            <p:nvPr/>
          </p:nvGrpSpPr>
          <p:grpSpPr>
            <a:xfrm>
              <a:off x="6757755" y="3020484"/>
              <a:ext cx="1169501" cy="1475279"/>
              <a:chOff x="6876256" y="2769171"/>
              <a:chExt cx="1312910" cy="1656185"/>
            </a:xfrm>
          </p:grpSpPr>
          <p:sp>
            <p:nvSpPr>
              <p:cNvPr id="42" name="Rectangle 41"/>
              <p:cNvSpPr/>
              <p:nvPr/>
            </p:nvSpPr>
            <p:spPr bwMode="auto">
              <a:xfrm>
                <a:off x="7262584" y="2769171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 flipH="1">
                <a:off x="6876256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 flipH="1">
                <a:off x="8078682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 rot="10800000">
              <a:off x="6270849" y="3020484"/>
              <a:ext cx="1656407" cy="1475278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7927256" y="3020484"/>
              <a:ext cx="630513" cy="1475278"/>
            </a:xfrm>
            <a:prstGeom prst="rect">
              <a:avLst/>
            </a:prstGeom>
            <a:solidFill>
              <a:srgbClr val="99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6270848" y="3020485"/>
              <a:ext cx="2286921" cy="14752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chemeClr val="bg1">
                    <a:alpha val="0"/>
                  </a:schemeClr>
                </a:gs>
                <a:gs pos="1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 flipH="1">
              <a:off x="6627657" y="2964521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 flipH="1">
              <a:off x="7176880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 flipH="1">
              <a:off x="7700664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Isosceles Triangle 51"/>
          <p:cNvSpPr/>
          <p:nvPr/>
        </p:nvSpPr>
        <p:spPr bwMode="auto">
          <a:xfrm>
            <a:off x="5735567" y="2820506"/>
            <a:ext cx="1060704" cy="671772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715640" lon="4303590" rev="16800000"/>
            </a:camera>
            <a:lightRig rig="threePt" dir="t"/>
          </a:scene3d>
          <a:sp3d extrusionH="1270000" contourW="12700">
            <a:bevelT w="0" h="0"/>
            <a:extrusionClr>
              <a:schemeClr val="bg1"/>
            </a:extrusionClr>
            <a:contourClr>
              <a:schemeClr val="tx1"/>
            </a:contour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057422" y="1844824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53000">
                <a:srgbClr val="00B05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g</a:t>
            </a:r>
            <a:endParaRPr lang="en-US" sz="2400" b="1" baseline="30000" dirty="0">
              <a:solidFill>
                <a:prstClr val="white"/>
              </a:solidFill>
              <a:latin typeface="Symbol" pitchFamily="18" charset="2"/>
              <a:cs typeface="Arial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4658929" y="2459342"/>
            <a:ext cx="690239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2"/>
          <p:cNvGrpSpPr/>
          <p:nvPr/>
        </p:nvGrpSpPr>
        <p:grpSpPr>
          <a:xfrm>
            <a:off x="10476656" y="2745810"/>
            <a:ext cx="4572000" cy="3423327"/>
            <a:chOff x="10476656" y="2745810"/>
            <a:chExt cx="4572000" cy="3423327"/>
          </a:xfrm>
        </p:grpSpPr>
        <p:pic>
          <p:nvPicPr>
            <p:cNvPr id="1024001" name="Picture 1" descr="C:\Users\tpfeifer\Desktop\bunsenburner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836696" y="2745810"/>
              <a:ext cx="2298488" cy="2298488"/>
            </a:xfrm>
            <a:prstGeom prst="rect">
              <a:avLst/>
            </a:prstGeom>
            <a:noFill/>
          </p:spPr>
        </p:pic>
        <p:sp>
          <p:nvSpPr>
            <p:cNvPr id="72" name="Rectangle 71"/>
            <p:cNvSpPr/>
            <p:nvPr/>
          </p:nvSpPr>
          <p:spPr>
            <a:xfrm>
              <a:off x="10476656" y="4968808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err="1">
                  <a:solidFill>
                    <a:prstClr val="white"/>
                  </a:solidFill>
                </a:rPr>
                <a:t>bunsen</a:t>
              </a:r>
              <a:r>
                <a:rPr lang="en-US" dirty="0">
                  <a:solidFill>
                    <a:prstClr val="white"/>
                  </a:solidFill>
                </a:rPr>
                <a:t> burner picture </a:t>
              </a:r>
              <a:r>
                <a:rPr lang="en-US" dirty="0" err="1">
                  <a:solidFill>
                    <a:prstClr val="white"/>
                  </a:solidFill>
                </a:rPr>
                <a:t>from:http</a:t>
              </a:r>
              <a:r>
                <a:rPr lang="en-US" dirty="0">
                  <a:solidFill>
                    <a:prstClr val="white"/>
                  </a:solidFill>
                </a:rPr>
                <a:t>://</a:t>
              </a:r>
              <a:r>
                <a:rPr lang="en-US" dirty="0" err="1">
                  <a:solidFill>
                    <a:prstClr val="white"/>
                  </a:solidFill>
                </a:rPr>
                <a:t>chemistry.about.com</a:t>
              </a:r>
              <a:r>
                <a:rPr lang="en-US" dirty="0">
                  <a:solidFill>
                    <a:prstClr val="white"/>
                  </a:solidFill>
                </a:rPr>
                <a:t>/</a:t>
              </a:r>
              <a:r>
                <a:rPr lang="en-US" dirty="0" err="1">
                  <a:solidFill>
                    <a:prstClr val="white"/>
                  </a:solidFill>
                </a:rPr>
                <a:t>od</a:t>
              </a:r>
              <a:r>
                <a:rPr lang="en-US" dirty="0">
                  <a:solidFill>
                    <a:prstClr val="white"/>
                  </a:solidFill>
                </a:rPr>
                <a:t>/</a:t>
              </a:r>
              <a:r>
                <a:rPr lang="en-US" dirty="0" err="1">
                  <a:solidFill>
                    <a:prstClr val="white"/>
                  </a:solidFill>
                </a:rPr>
                <a:t>firecombustionchemistry</a:t>
              </a:r>
              <a:r>
                <a:rPr lang="en-US" dirty="0">
                  <a:solidFill>
                    <a:prstClr val="white"/>
                  </a:solidFill>
                </a:rPr>
                <a:t>/</a:t>
              </a:r>
              <a:r>
                <a:rPr lang="en-US" dirty="0" err="1">
                  <a:solidFill>
                    <a:prstClr val="white"/>
                  </a:solidFill>
                </a:rPr>
                <a:t>ig</a:t>
              </a:r>
              <a:r>
                <a:rPr lang="en-US" dirty="0">
                  <a:solidFill>
                    <a:prstClr val="white"/>
                  </a:solidFill>
                </a:rPr>
                <a:t>/Fire---Flames-Photo-Gallery/Bunsen-Burner.-1PF.htm</a:t>
              </a:r>
            </a:p>
          </p:txBody>
        </p:sp>
      </p:grpSp>
      <p:pic>
        <p:nvPicPr>
          <p:cNvPr id="1024005" name="Picture 5" descr="C:\Users\tpfeifer\Desktop\Bunsen_burner_flame_types_.jpg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413" l="8615" r="17113">
                        <a14:foregroundMark x1="10361" y1="80336" x2="10361" y2="95990"/>
                        <a14:foregroundMark x1="15483" y1="80336" x2="15017" y2="97413"/>
                      </a14:backgroundRemoval>
                    </a14:imgEffect>
                  </a14:imgLayer>
                </a14:imgProps>
              </a:ext>
            </a:extLst>
          </a:blip>
          <a:srcRect l="7669" r="81606" b="10929"/>
          <a:stretch>
            <a:fillRect/>
          </a:stretch>
        </p:blipFill>
        <p:spPr bwMode="auto">
          <a:xfrm>
            <a:off x="4141751" y="2510083"/>
            <a:ext cx="383082" cy="2860995"/>
          </a:xfrm>
          <a:prstGeom prst="rect">
            <a:avLst/>
          </a:prstGeom>
          <a:noFill/>
        </p:spPr>
      </p:pic>
      <p:pic>
        <p:nvPicPr>
          <p:cNvPr id="74" name="Picture 5" descr="C:\Users\tpfeifer\Desktop\Bunsen_burner_flame_types_.jpg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22" b="91858" l="30857" r="39835">
                        <a14:foregroundMark x1="33024" y1="23280" x2="34159" y2="6881"/>
                        <a14:foregroundMark x1="37874" y1="22362" x2="36739" y2="6422"/>
                      </a14:backgroundRemoval>
                    </a14:imgEffect>
                  </a14:imgLayer>
                </a14:imgProps>
              </a:ext>
            </a:extLst>
          </a:blip>
          <a:srcRect l="29753" t="4486" r="59038" b="10929"/>
          <a:stretch>
            <a:fillRect/>
          </a:stretch>
        </p:blipFill>
        <p:spPr bwMode="auto">
          <a:xfrm>
            <a:off x="4090527" y="2307622"/>
            <a:ext cx="451555" cy="3064196"/>
          </a:xfrm>
          <a:prstGeom prst="rect">
            <a:avLst/>
          </a:prstGeom>
          <a:noFill/>
        </p:spPr>
      </p:pic>
      <p:pic>
        <p:nvPicPr>
          <p:cNvPr id="75" name="Picture 5" descr="C:\Users\tpfeifer\Desktop\Bunsen_burner_flame_types_.jpg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844" b="89335" l="52425" r="60784"/>
                    </a14:imgEffect>
                  </a14:imgLayer>
                </a14:imgProps>
              </a:ext>
            </a:extLst>
          </a:blip>
          <a:srcRect l="51470" t="4486" r="38161" b="10929"/>
          <a:stretch>
            <a:fillRect/>
          </a:stretch>
        </p:blipFill>
        <p:spPr bwMode="auto">
          <a:xfrm>
            <a:off x="4090528" y="2274712"/>
            <a:ext cx="417688" cy="3064196"/>
          </a:xfrm>
          <a:prstGeom prst="rect">
            <a:avLst/>
          </a:prstGeom>
          <a:noFill/>
        </p:spPr>
      </p:pic>
      <p:pic>
        <p:nvPicPr>
          <p:cNvPr id="76" name="Picture 5" descr="C:\Users\tpfeifer\Desktop\Bunsen_burner_flame_types_.jpg" hidden="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161" b="90711" l="72549" r="81837">
                        <a14:foregroundMark x1="74097" y1="44725" x2="76058" y2="5849"/>
                      </a14:backgroundRemoval>
                    </a14:imgEffect>
                  </a14:imgLayer>
                </a14:imgProps>
              </a:ext>
            </a:extLst>
          </a:blip>
          <a:srcRect l="71507" t="4486" r="17003" b="10929"/>
          <a:stretch>
            <a:fillRect/>
          </a:stretch>
        </p:blipFill>
        <p:spPr bwMode="auto">
          <a:xfrm>
            <a:off x="4086578" y="2269067"/>
            <a:ext cx="462845" cy="3064196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1717469" y="413540"/>
            <a:ext cx="5906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white"/>
                </a:solidFill>
              </a:rPr>
              <a:t>(Kirchhoff, Bunsen, </a:t>
            </a:r>
            <a:r>
              <a:rPr lang="de-DE" sz="2400" i="1" dirty="0">
                <a:solidFill>
                  <a:prstClr val="white"/>
                </a:solidFill>
              </a:rPr>
              <a:t>et al. @Heidelberg </a:t>
            </a:r>
            <a:r>
              <a:rPr lang="de-DE" sz="2400" i="1" dirty="0">
                <a:solidFill>
                  <a:prstClr val="white"/>
                </a:solidFill>
                <a:sym typeface="Symbol"/>
              </a:rPr>
              <a:t></a:t>
            </a:r>
            <a:r>
              <a:rPr lang="de-DE" sz="2400" i="1" dirty="0">
                <a:solidFill>
                  <a:prstClr val="white"/>
                </a:solidFill>
              </a:rPr>
              <a:t>1860</a:t>
            </a:r>
            <a:r>
              <a:rPr lang="de-DE" sz="2400" dirty="0">
                <a:solidFill>
                  <a:prstClr val="white"/>
                </a:solidFill>
              </a:rPr>
              <a:t>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6150" y="4671014"/>
            <a:ext cx="26743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e.g. </a:t>
            </a:r>
            <a:r>
              <a:rPr lang="en-US" sz="2400" dirty="0" err="1">
                <a:solidFill>
                  <a:prstClr val="white"/>
                </a:solidFill>
              </a:rPr>
              <a:t>Fraunhofer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i="1" dirty="0">
                <a:solidFill>
                  <a:prstClr val="white"/>
                </a:solidFill>
              </a:rPr>
              <a:t>et al.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4889" y="1084144"/>
            <a:ext cx="328891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Electrons in atoms already</a:t>
            </a:r>
          </a:p>
          <a:p>
            <a:r>
              <a:rPr lang="en-US" sz="2400" dirty="0">
                <a:solidFill>
                  <a:prstClr val="white"/>
                </a:solidFill>
              </a:rPr>
              <a:t>taught us a lot of</a:t>
            </a:r>
          </a:p>
          <a:p>
            <a:r>
              <a:rPr lang="en-US" sz="2400" dirty="0">
                <a:solidFill>
                  <a:prstClr val="white"/>
                </a:solidFill>
              </a:rPr>
              <a:t>fundamental physics!</a:t>
            </a:r>
          </a:p>
        </p:txBody>
      </p:sp>
      <p:sp>
        <p:nvSpPr>
          <p:cNvPr id="48" name="Rectangle 47"/>
          <p:cNvSpPr/>
          <p:nvPr/>
        </p:nvSpPr>
        <p:spPr>
          <a:xfrm>
            <a:off x="-14913" y="5563742"/>
            <a:ext cx="9158913" cy="12942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0"/>
                  <a:alpha val="0"/>
                </a:schemeClr>
              </a:gs>
              <a:gs pos="23000">
                <a:schemeClr val="tx1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55" name="Picture 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9" name="Picture 5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61" name="Picture 6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82" y="2713487"/>
            <a:ext cx="363379" cy="2633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05" y="2718948"/>
            <a:ext cx="373380" cy="2633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3" y="2708920"/>
            <a:ext cx="376714" cy="2700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Rectangle 19"/>
          <p:cNvSpPr/>
          <p:nvPr/>
        </p:nvSpPr>
        <p:spPr>
          <a:xfrm>
            <a:off x="2429516" y="6119930"/>
            <a:ext cx="360040" cy="32117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575185" y="6114410"/>
            <a:ext cx="360040" cy="32117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4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4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2" grpId="0" animBg="1"/>
      <p:bldP spid="19" grpId="0"/>
      <p:bldP spid="48" grpId="0" animBg="1"/>
      <p:bldP spid="53" grpId="0" animBg="1"/>
      <p:bldP spid="54" grpId="0"/>
      <p:bldP spid="56" grpId="0" animBg="1"/>
      <p:bldP spid="57" grpId="0" animBg="1"/>
      <p:bldP spid="58" grpId="0"/>
      <p:bldP spid="60" grpId="0"/>
      <p:bldP spid="20" grpId="0" animBg="1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188561" y="1510227"/>
            <a:ext cx="4214865" cy="4214865"/>
            <a:chOff x="3262967" y="701963"/>
            <a:chExt cx="4214865" cy="4214865"/>
          </a:xfrm>
        </p:grpSpPr>
        <p:pic>
          <p:nvPicPr>
            <p:cNvPr id="24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25" name="Oval 24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14913" y="5563742"/>
            <a:ext cx="9158913" cy="12942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0"/>
                  <a:alpha val="0"/>
                </a:schemeClr>
              </a:gs>
              <a:gs pos="23000">
                <a:schemeClr val="tx1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4374" y="53752"/>
            <a:ext cx="9039847" cy="1143000"/>
          </a:xfrm>
        </p:spPr>
        <p:txBody>
          <a:bodyPr/>
          <a:lstStyle/>
          <a:p>
            <a:pPr>
              <a:tabLst>
                <a:tab pos="3228975" algn="l"/>
              </a:tabLst>
            </a:pPr>
            <a:r>
              <a:rPr lang="de-DE" sz="4000" dirty="0"/>
              <a:t>time-</a:t>
            </a:r>
            <a:r>
              <a:rPr lang="de-DE" sz="4000" dirty="0" err="1"/>
              <a:t>dependent</a:t>
            </a:r>
            <a:r>
              <a:rPr lang="de-DE" sz="4000" dirty="0"/>
              <a:t> </a:t>
            </a:r>
            <a:r>
              <a:rPr lang="de-DE" sz="4000" dirty="0" err="1"/>
              <a:t>absorption</a:t>
            </a:r>
            <a:r>
              <a:rPr lang="de-DE" sz="4000" dirty="0"/>
              <a:t> </a:t>
            </a:r>
            <a:r>
              <a:rPr lang="de-DE" sz="4000" dirty="0" err="1"/>
              <a:t>spectroscopy</a:t>
            </a:r>
            <a:endParaRPr lang="de-DE" sz="4000" dirty="0"/>
          </a:p>
        </p:txBody>
      </p:sp>
      <p:grpSp>
        <p:nvGrpSpPr>
          <p:cNvPr id="6" name="Group 51"/>
          <p:cNvGrpSpPr/>
          <p:nvPr/>
        </p:nvGrpSpPr>
        <p:grpSpPr>
          <a:xfrm>
            <a:off x="971600" y="1556792"/>
            <a:ext cx="1493422" cy="1008112"/>
            <a:chOff x="971600" y="1556792"/>
            <a:chExt cx="1493422" cy="1008112"/>
          </a:xfrm>
        </p:grpSpPr>
        <p:sp>
          <p:nvSpPr>
            <p:cNvPr id="38" name="TextBox 37"/>
            <p:cNvSpPr txBox="1"/>
            <p:nvPr/>
          </p:nvSpPr>
          <p:spPr>
            <a:xfrm>
              <a:off x="1475656" y="1918573"/>
              <a:ext cx="386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971600" y="1556792"/>
              <a:ext cx="1493422" cy="936235"/>
              <a:chOff x="971600" y="1556792"/>
              <a:chExt cx="1493422" cy="936235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817416" y="2276872"/>
                <a:ext cx="504116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1043609" y="2280048"/>
                <a:ext cx="504055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 flipH="1" flipV="1">
                <a:off x="781410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2087658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971600" y="1556792"/>
                <a:ext cx="14934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time delay</a:t>
                </a:r>
              </a:p>
            </p:txBody>
          </p:sp>
        </p:grpSp>
      </p:grp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45480" y="4769237"/>
            <a:ext cx="2604252" cy="175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grpSp>
        <p:nvGrpSpPr>
          <p:cNvPr id="9" name="Group 110"/>
          <p:cNvGrpSpPr/>
          <p:nvPr/>
        </p:nvGrpSpPr>
        <p:grpSpPr>
          <a:xfrm>
            <a:off x="6085962" y="2867258"/>
            <a:ext cx="2598056" cy="1728061"/>
            <a:chOff x="6085962" y="2867258"/>
            <a:chExt cx="2598056" cy="1728061"/>
          </a:xfrm>
        </p:grpSpPr>
        <p:sp>
          <p:nvSpPr>
            <p:cNvPr id="87" name="Rectangle 86"/>
            <p:cNvSpPr/>
            <p:nvPr/>
          </p:nvSpPr>
          <p:spPr bwMode="auto">
            <a:xfrm>
              <a:off x="6085962" y="2867258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87"/>
            <p:cNvGrpSpPr/>
            <p:nvPr/>
          </p:nvGrpSpPr>
          <p:grpSpPr>
            <a:xfrm>
              <a:off x="6757755" y="3020484"/>
              <a:ext cx="1169501" cy="1475279"/>
              <a:chOff x="6876256" y="2769171"/>
              <a:chExt cx="1312910" cy="1656185"/>
            </a:xfrm>
          </p:grpSpPr>
          <p:sp>
            <p:nvSpPr>
              <p:cNvPr id="89" name="Rectangle 88"/>
              <p:cNvSpPr/>
              <p:nvPr/>
            </p:nvSpPr>
            <p:spPr bwMode="auto">
              <a:xfrm>
                <a:off x="7262584" y="2769171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 flipH="1">
                <a:off x="6876256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 flipH="1">
                <a:off x="8078682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 bwMode="auto">
            <a:xfrm rot="10800000">
              <a:off x="6270849" y="3020484"/>
              <a:ext cx="1656407" cy="1475278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7927256" y="3020484"/>
              <a:ext cx="630513" cy="1475278"/>
            </a:xfrm>
            <a:prstGeom prst="rect">
              <a:avLst/>
            </a:prstGeom>
            <a:solidFill>
              <a:srgbClr val="99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 flipH="1">
              <a:off x="6627657" y="2964521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 flipH="1">
              <a:off x="7176880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 flipH="1">
              <a:off x="7700664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270848" y="3020485"/>
              <a:ext cx="2286921" cy="14752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chemeClr val="bg1">
                    <a:alpha val="0"/>
                  </a:schemeClr>
                </a:gs>
                <a:gs pos="1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5" name="Isosceles Triangle 64"/>
          <p:cNvSpPr/>
          <p:nvPr/>
        </p:nvSpPr>
        <p:spPr bwMode="auto">
          <a:xfrm>
            <a:off x="5735567" y="2820506"/>
            <a:ext cx="1060704" cy="671772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715640" lon="4303590" rev="16800000"/>
            </a:camera>
            <a:lightRig rig="threePt" dir="t"/>
          </a:scene3d>
          <a:sp3d extrusionH="1270000" contourW="12700">
            <a:bevelT w="0" h="0"/>
            <a:extrusionClr>
              <a:schemeClr val="bg1"/>
            </a:extrusionClr>
            <a:contourClr>
              <a:schemeClr val="tx1"/>
            </a:contour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3" name="Picture 1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7" name="Picture 1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9" name="Picture 1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82308" y="2965308"/>
            <a:ext cx="465956" cy="1594108"/>
            <a:chOff x="6501830" y="2971924"/>
            <a:chExt cx="465956" cy="1594108"/>
          </a:xfrm>
        </p:grpSpPr>
        <p:sp>
          <p:nvSpPr>
            <p:cNvPr id="122" name="Double Wave 121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Double Wave 122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058372" y="2941854"/>
            <a:ext cx="465956" cy="1594108"/>
            <a:chOff x="6501830" y="2971924"/>
            <a:chExt cx="465956" cy="1594108"/>
          </a:xfrm>
        </p:grpSpPr>
        <p:sp>
          <p:nvSpPr>
            <p:cNvPr id="127" name="Double Wave 126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Double Wave 127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582923" y="2992207"/>
            <a:ext cx="465956" cy="1594108"/>
            <a:chOff x="6501830" y="2971924"/>
            <a:chExt cx="465956" cy="1594108"/>
          </a:xfrm>
        </p:grpSpPr>
        <p:sp>
          <p:nvSpPr>
            <p:cNvPr id="130" name="Double Wave 129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Double Wave 130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8748464" y="3467679"/>
            <a:ext cx="38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Symbol" pitchFamily="18" charset="2"/>
              </a:rPr>
              <a:t>t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8803815" y="3074090"/>
            <a:ext cx="15011" cy="13907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-1034217" y="2029369"/>
            <a:ext cx="4120445" cy="3023159"/>
            <a:chOff x="454792" y="3005638"/>
            <a:chExt cx="2571749" cy="2134789"/>
          </a:xfrm>
        </p:grpSpPr>
        <p:grpSp>
          <p:nvGrpSpPr>
            <p:cNvPr id="85" name="Group 84"/>
            <p:cNvGrpSpPr/>
            <p:nvPr/>
          </p:nvGrpSpPr>
          <p:grpSpPr>
            <a:xfrm>
              <a:off x="454792" y="3005638"/>
              <a:ext cx="2571749" cy="2134789"/>
              <a:chOff x="4591344" y="4010413"/>
              <a:chExt cx="2571749" cy="2134789"/>
            </a:xfrm>
          </p:grpSpPr>
          <p:graphicFrame>
            <p:nvGraphicFramePr>
              <p:cNvPr id="88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9836075"/>
                  </p:ext>
                </p:extLst>
              </p:nvPr>
            </p:nvGraphicFramePr>
            <p:xfrm>
              <a:off x="4591344" y="4010413"/>
              <a:ext cx="2571749" cy="2134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8452" name="Graph" r:id="rId12" imgW="3146400" imgH="2635200" progId="Origin50.Graph">
                      <p:embed/>
                    </p:oleObj>
                  </mc:Choice>
                  <mc:Fallback>
                    <p:oleObj name="Graph" r:id="rId12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1344" y="4010413"/>
                            <a:ext cx="2571749" cy="2134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8" name="Rectangle 97"/>
              <p:cNvSpPr/>
              <p:nvPr/>
            </p:nvSpPr>
            <p:spPr>
              <a:xfrm rot="10800000">
                <a:off x="62269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 rot="10800000" flipH="1">
              <a:off x="926050" y="3276257"/>
              <a:ext cx="808954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35163" y="4604844"/>
            <a:ext cx="1229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de-DE" dirty="0" err="1">
                <a:solidFill>
                  <a:srgbClr val="CC00FF"/>
                </a:solidFill>
              </a:rPr>
              <a:t>attosecond</a:t>
            </a:r>
            <a:endParaRPr lang="de-DE" dirty="0">
              <a:solidFill>
                <a:srgbClr val="CC00FF"/>
              </a:solidFill>
            </a:endParaRPr>
          </a:p>
          <a:p>
            <a:pPr algn="ctr"/>
            <a:r>
              <a:rPr lang="de-DE" dirty="0">
                <a:solidFill>
                  <a:srgbClr val="CC00FF"/>
                </a:solidFill>
              </a:rPr>
              <a:t>pulse</a:t>
            </a:r>
            <a:endParaRPr lang="en-US" dirty="0">
              <a:solidFill>
                <a:srgbClr val="CC00FF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75337" y="4621106"/>
            <a:ext cx="1410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near</a:t>
            </a:r>
            <a:r>
              <a:rPr lang="de-DE" dirty="0">
                <a:solidFill>
                  <a:srgbClr val="FF0000"/>
                </a:solidFill>
              </a:rPr>
              <a:t>-</a:t>
            </a:r>
            <a:r>
              <a:rPr lang="de-DE" sz="2400" dirty="0">
                <a:solidFill>
                  <a:srgbClr val="FF0000"/>
                </a:solidFill>
              </a:rPr>
              <a:t>VIS</a:t>
            </a:r>
          </a:p>
          <a:p>
            <a:pPr algn="ctr"/>
            <a:r>
              <a:rPr lang="de-DE" dirty="0" err="1">
                <a:solidFill>
                  <a:srgbClr val="FF0000"/>
                </a:solidFill>
              </a:rPr>
              <a:t>femtosecond</a:t>
            </a:r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>
                <a:solidFill>
                  <a:srgbClr val="FF0000"/>
                </a:solidFill>
              </a:rPr>
              <a:t>pulse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28025" y="4597787"/>
            <a:ext cx="2620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CC00FF"/>
                </a:solidFill>
              </a:rPr>
              <a:t>XUV </a:t>
            </a:r>
            <a:r>
              <a:rPr lang="de-DE" sz="2400" dirty="0" err="1">
                <a:solidFill>
                  <a:srgbClr val="CC00FF"/>
                </a:solidFill>
              </a:rPr>
              <a:t>photon</a:t>
            </a:r>
            <a:r>
              <a:rPr lang="de-DE" sz="2400" dirty="0">
                <a:solidFill>
                  <a:srgbClr val="CC00FF"/>
                </a:solidFill>
              </a:rPr>
              <a:t> </a:t>
            </a:r>
            <a:r>
              <a:rPr lang="de-DE" sz="2400" dirty="0" err="1">
                <a:solidFill>
                  <a:srgbClr val="CC00FF"/>
                </a:solidFill>
              </a:rPr>
              <a:t>energy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0342" y="233269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absorption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spectrum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0341" y="186747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Time-</a:t>
            </a:r>
            <a:r>
              <a:rPr lang="de-DE" sz="2400" dirty="0" err="1">
                <a:solidFill>
                  <a:srgbClr val="FF0000"/>
                </a:solidFill>
              </a:rPr>
              <a:t>dependent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7720" y="1806437"/>
            <a:ext cx="182332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400" dirty="0">
                <a:solidFill>
                  <a:prstClr val="white"/>
                </a:solidFill>
              </a:rPr>
              <a:t>gas-phase</a:t>
            </a:r>
          </a:p>
          <a:p>
            <a:pPr algn="ctr"/>
            <a:r>
              <a:rPr lang="de-DE" sz="2400" dirty="0" err="1">
                <a:solidFill>
                  <a:prstClr val="white"/>
                </a:solidFill>
              </a:rPr>
              <a:t>isolated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atoms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1734801" y="3645024"/>
            <a:ext cx="1501779" cy="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9" name="Group 21"/>
          <p:cNvGrpSpPr/>
          <p:nvPr/>
        </p:nvGrpSpPr>
        <p:grpSpPr>
          <a:xfrm>
            <a:off x="1848532" y="2488422"/>
            <a:ext cx="1020774" cy="2176427"/>
            <a:chOff x="6229350" y="3619502"/>
            <a:chExt cx="2571749" cy="2866798"/>
          </a:xfrm>
        </p:grpSpPr>
        <p:graphicFrame>
          <p:nvGraphicFramePr>
            <p:cNvPr id="100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2766148"/>
                </p:ext>
              </p:extLst>
            </p:nvPr>
          </p:nvGraphicFramePr>
          <p:xfrm>
            <a:off x="6229350" y="3619502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53" name="Graph" r:id="rId14" imgW="3146400" imgH="2635200" progId="Origin50.Graph">
                    <p:embed/>
                  </p:oleObj>
                </mc:Choice>
                <mc:Fallback>
                  <p:oleObj name="Graph" r:id="rId1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2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Rectangle 100"/>
            <p:cNvSpPr/>
            <p:nvPr/>
          </p:nvSpPr>
          <p:spPr>
            <a:xfrm rot="10800000">
              <a:off x="7683062" y="4281032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5141040" y="3961611"/>
            <a:ext cx="1578623" cy="167515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364910" y="3861048"/>
            <a:ext cx="799661" cy="170269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20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51520" y="620688"/>
            <a:ext cx="3143466" cy="381642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74668" y="27809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17" y="762768"/>
            <a:ext cx="2860025" cy="22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452320" y="906784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Mozart</a:t>
            </a:r>
          </a:p>
          <a:p>
            <a:r>
              <a:rPr lang="en-US" dirty="0">
                <a:solidFill>
                  <a:srgbClr val="00FF00"/>
                </a:solidFill>
              </a:rPr>
              <a:t>amplitude</a:t>
            </a:r>
            <a:endParaRPr lang="en-US" dirty="0"/>
          </a:p>
        </p:txBody>
      </p:sp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6" y="764704"/>
            <a:ext cx="2860025" cy="22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35" y="762768"/>
            <a:ext cx="2860025" cy="22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68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7" y="4322325"/>
            <a:ext cx="2856391" cy="234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590841"/>
              </p:ext>
            </p:extLst>
          </p:nvPr>
        </p:nvGraphicFramePr>
        <p:xfrm>
          <a:off x="-3060848" y="4221088"/>
          <a:ext cx="2722536" cy="2241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84" name="Graph" r:id="rId12" imgW="3664800" imgH="3018240" progId="Origin50.Graph">
                  <p:embed/>
                </p:oleObj>
              </mc:Choice>
              <mc:Fallback>
                <p:oleObj name="Graph" r:id="rId12" imgW="3664800" imgH="30182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3060848" y="4221088"/>
                        <a:ext cx="2722536" cy="2241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824124"/>
              </p:ext>
            </p:extLst>
          </p:nvPr>
        </p:nvGraphicFramePr>
        <p:xfrm>
          <a:off x="-3780928" y="1251606"/>
          <a:ext cx="3098918" cy="245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85" name="Graph" r:id="rId14" imgW="3664800" imgH="2900160" progId="Origin50.Graph">
                  <p:embed/>
                </p:oleObj>
              </mc:Choice>
              <mc:Fallback>
                <p:oleObj name="Graph" r:id="rId14" imgW="366480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3780928" y="1251606"/>
                        <a:ext cx="3098918" cy="245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Listening to </a:t>
            </a:r>
            <a:r>
              <a:rPr lang="en-US" dirty="0">
                <a:solidFill>
                  <a:srgbClr val="FFC000"/>
                </a:solidFill>
              </a:rPr>
              <a:t>phases</a:t>
            </a:r>
          </a:p>
        </p:txBody>
      </p:sp>
      <p:pic>
        <p:nvPicPr>
          <p:cNvPr id="4" name="Metallic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95.305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55350" y="5239829"/>
            <a:ext cx="385002" cy="385002"/>
          </a:xfrm>
          <a:prstGeom prst="rect">
            <a:avLst/>
          </a:prstGeom>
        </p:spPr>
      </p:pic>
      <p:pic>
        <p:nvPicPr>
          <p:cNvPr id="5" name="Moza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2678.87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7898" y="1533571"/>
            <a:ext cx="385002" cy="385002"/>
          </a:xfrm>
          <a:prstGeom prst="rect">
            <a:avLst/>
          </a:prstGeom>
        </p:spPr>
      </p:pic>
      <p:pic>
        <p:nvPicPr>
          <p:cNvPr id="6" name="MozartMetallica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11334" y="1556792"/>
            <a:ext cx="385002" cy="385002"/>
          </a:xfrm>
          <a:prstGeom prst="rect">
            <a:avLst/>
          </a:prstGeom>
        </p:spPr>
      </p:pic>
      <p:pic>
        <p:nvPicPr>
          <p:cNvPr id="7" name="MozartRand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7">
                  <p14:trim end="5953.057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66274" y="1556792"/>
            <a:ext cx="385002" cy="3850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1600" y="27809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3327180"/>
            <a:ext cx="308610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spectral phase by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by W. A. Mozart (1787)</a:t>
            </a:r>
          </a:p>
          <a:p>
            <a:pPr algn="ctr"/>
            <a:r>
              <a:rPr lang="en-US" sz="2400" i="1" dirty="0">
                <a:solidFill>
                  <a:srgbClr val="00FF00"/>
                </a:solidFill>
              </a:rPr>
              <a:t>(</a:t>
            </a:r>
            <a:r>
              <a:rPr lang="en-US" sz="2400" i="1" dirty="0" err="1">
                <a:solidFill>
                  <a:srgbClr val="00FF00"/>
                </a:solidFill>
              </a:rPr>
              <a:t>Eine</a:t>
            </a:r>
            <a:r>
              <a:rPr lang="en-US" sz="2400" i="1" dirty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kleine</a:t>
            </a:r>
            <a:r>
              <a:rPr lang="en-US" sz="2400" i="1" dirty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Nachtmusik</a:t>
            </a:r>
            <a:r>
              <a:rPr lang="en-US" sz="2400" i="1" dirty="0">
                <a:solidFill>
                  <a:srgbClr val="00FF0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8995" y="3333570"/>
            <a:ext cx="23042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spectral phase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by Chance</a:t>
            </a: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(randomized)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9067" y="3327180"/>
            <a:ext cx="235333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        spectral phase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by                     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9912" y="27809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2" y="4320389"/>
            <a:ext cx="2856391" cy="234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rot="16200000">
            <a:off x="-569634" y="1602981"/>
            <a:ext cx="178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spectral intensity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51720" y="906784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Mozart</a:t>
            </a:r>
          </a:p>
          <a:p>
            <a:r>
              <a:rPr lang="en-US" dirty="0">
                <a:solidFill>
                  <a:srgbClr val="00FF00"/>
                </a:solidFill>
              </a:rPr>
              <a:t>amplitude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88024" y="906784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Mozart</a:t>
            </a:r>
          </a:p>
          <a:p>
            <a:r>
              <a:rPr lang="en-US" dirty="0">
                <a:solidFill>
                  <a:srgbClr val="00FF00"/>
                </a:solidFill>
              </a:rPr>
              <a:t>amplitude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51720" y="4579192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Metallica</a:t>
            </a:r>
          </a:p>
          <a:p>
            <a:r>
              <a:rPr lang="en-US" dirty="0">
                <a:solidFill>
                  <a:srgbClr val="00B0F0"/>
                </a:solidFill>
              </a:rPr>
              <a:t>amplitude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96336" y="4609642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Metallica</a:t>
            </a:r>
          </a:p>
          <a:p>
            <a:r>
              <a:rPr lang="en-US" dirty="0">
                <a:solidFill>
                  <a:srgbClr val="00B0F0"/>
                </a:solidFill>
              </a:rPr>
              <a:t>amplitude</a:t>
            </a:r>
          </a:p>
        </p:txBody>
      </p:sp>
      <p:pic>
        <p:nvPicPr>
          <p:cNvPr id="29" name="MetallicaWithMozartPha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267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738" y="5276246"/>
            <a:ext cx="385002" cy="3850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588224" y="63813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15616" y="63813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64088" y="36577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      Metallica (1992)</a:t>
            </a:r>
          </a:p>
          <a:p>
            <a:pPr algn="ctr"/>
            <a:r>
              <a:rPr lang="en-US" sz="2400" i="1" dirty="0">
                <a:solidFill>
                  <a:srgbClr val="00B0F0"/>
                </a:solidFill>
              </a:rPr>
              <a:t>(Nothing else matters)</a:t>
            </a:r>
          </a:p>
        </p:txBody>
      </p:sp>
    </p:spTree>
    <p:extLst>
      <p:ext uri="{BB962C8B-B14F-4D97-AF65-F5344CB8AC3E}">
        <p14:creationId xmlns:p14="http://schemas.microsoft.com/office/powerpoint/2010/main" val="1450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695 L 0.3243 0.0076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3 0.00764 L 0.61562 0.0076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62 0.00764 L 0.61562 0.3650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65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62 0.36505 L 0.00937 0.36505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3208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5094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67925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8" grpId="3" animBg="1"/>
      <p:bldP spid="21" grpId="0"/>
      <p:bldP spid="27" grpId="0"/>
      <p:bldP spid="15" grpId="0"/>
      <p:bldP spid="16" grpId="0"/>
      <p:bldP spid="18" grpId="0"/>
      <p:bldP spid="20" grpId="0"/>
      <p:bldP spid="14" grpId="0"/>
      <p:bldP spid="17" grpId="0"/>
      <p:bldP spid="30" grpId="0"/>
      <p:bldP spid="31" grpId="0"/>
      <p:bldP spid="35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Phase 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41840"/>
              </p:ext>
            </p:extLst>
          </p:nvPr>
        </p:nvGraphicFramePr>
        <p:xfrm>
          <a:off x="-4025665" y="2205843"/>
          <a:ext cx="3808413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15" name="Graph" r:id="rId19" imgW="3808800" imgH="3165120" progId="Origin50.Graph">
                  <p:embed/>
                </p:oleObj>
              </mc:Choice>
              <mc:Fallback>
                <p:oleObj name="Graph" r:id="rId19" imgW="3808800" imgH="3165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-4025665" y="2205843"/>
                        <a:ext cx="3808413" cy="316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1">
            <a:biLevel thresh="25000"/>
          </a:blip>
          <a:srcRect l="13232" r="2116" b="21905"/>
          <a:stretch/>
        </p:blipFill>
        <p:spPr>
          <a:xfrm>
            <a:off x="5200811" y="3289464"/>
            <a:ext cx="3451737" cy="164356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5219615" y="2988625"/>
            <a:ext cx="3175819" cy="1935922"/>
          </a:xfrm>
          <a:custGeom>
            <a:avLst/>
            <a:gdLst>
              <a:gd name="connsiteX0" fmla="*/ 0 w 3175819"/>
              <a:gd name="connsiteY0" fmla="*/ 19664 h 2448232"/>
              <a:gd name="connsiteX1" fmla="*/ 0 w 3175819"/>
              <a:gd name="connsiteY1" fmla="*/ 2448232 h 2448232"/>
              <a:gd name="connsiteX2" fmla="*/ 3175819 w 3175819"/>
              <a:gd name="connsiteY2" fmla="*/ 2448232 h 2448232"/>
              <a:gd name="connsiteX3" fmla="*/ 3175819 w 3175819"/>
              <a:gd name="connsiteY3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819" h="2448232">
                <a:moveTo>
                  <a:pt x="0" y="19664"/>
                </a:moveTo>
                <a:lnTo>
                  <a:pt x="0" y="2448232"/>
                </a:lnTo>
                <a:lnTo>
                  <a:pt x="3175819" y="2448232"/>
                </a:lnTo>
                <a:lnTo>
                  <a:pt x="3175819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</p:spPr>
        <p:txBody>
          <a:bodyPr anchor="ctr"/>
          <a:lstStyle/>
          <a:p>
            <a:r>
              <a:rPr lang="en-US" sz="4000" dirty="0"/>
              <a:t>Fundamental Quantum Dynamics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1092896" y="2997105"/>
            <a:ext cx="3175819" cy="1935922"/>
          </a:xfrm>
          <a:custGeom>
            <a:avLst/>
            <a:gdLst>
              <a:gd name="connsiteX0" fmla="*/ 0 w 3175819"/>
              <a:gd name="connsiteY0" fmla="*/ 19664 h 2448232"/>
              <a:gd name="connsiteX1" fmla="*/ 0 w 3175819"/>
              <a:gd name="connsiteY1" fmla="*/ 2448232 h 2448232"/>
              <a:gd name="connsiteX2" fmla="*/ 3175819 w 3175819"/>
              <a:gd name="connsiteY2" fmla="*/ 2448232 h 2448232"/>
              <a:gd name="connsiteX3" fmla="*/ 3175819 w 3175819"/>
              <a:gd name="connsiteY3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819" h="2448232">
                <a:moveTo>
                  <a:pt x="0" y="19664"/>
                </a:moveTo>
                <a:lnTo>
                  <a:pt x="0" y="2448232"/>
                </a:lnTo>
                <a:lnTo>
                  <a:pt x="3175819" y="2448232"/>
                </a:lnTo>
                <a:lnTo>
                  <a:pt x="3175819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072148" y="2637433"/>
            <a:ext cx="2324100" cy="1741068"/>
          </a:xfrm>
          <a:custGeom>
            <a:avLst/>
            <a:gdLst>
              <a:gd name="connsiteX0" fmla="*/ 0 w 2324100"/>
              <a:gd name="connsiteY0" fmla="*/ 854437 h 1741068"/>
              <a:gd name="connsiteX1" fmla="*/ 177800 w 2324100"/>
              <a:gd name="connsiteY1" fmla="*/ 467087 h 1741068"/>
              <a:gd name="connsiteX2" fmla="*/ 400050 w 2324100"/>
              <a:gd name="connsiteY2" fmla="*/ 105137 h 1741068"/>
              <a:gd name="connsiteX3" fmla="*/ 527050 w 2324100"/>
              <a:gd name="connsiteY3" fmla="*/ 9887 h 1741068"/>
              <a:gd name="connsiteX4" fmla="*/ 679450 w 2324100"/>
              <a:gd name="connsiteY4" fmla="*/ 35287 h 1741068"/>
              <a:gd name="connsiteX5" fmla="*/ 895350 w 2324100"/>
              <a:gd name="connsiteY5" fmla="*/ 295637 h 1741068"/>
              <a:gd name="connsiteX6" fmla="*/ 1162050 w 2324100"/>
              <a:gd name="connsiteY6" fmla="*/ 879837 h 1741068"/>
              <a:gd name="connsiteX7" fmla="*/ 1397000 w 2324100"/>
              <a:gd name="connsiteY7" fmla="*/ 1394187 h 1741068"/>
              <a:gd name="connsiteX8" fmla="*/ 1574800 w 2324100"/>
              <a:gd name="connsiteY8" fmla="*/ 1660887 h 1741068"/>
              <a:gd name="connsiteX9" fmla="*/ 1720850 w 2324100"/>
              <a:gd name="connsiteY9" fmla="*/ 1737087 h 1741068"/>
              <a:gd name="connsiteX10" fmla="*/ 1790700 w 2324100"/>
              <a:gd name="connsiteY10" fmla="*/ 1724387 h 1741068"/>
              <a:gd name="connsiteX11" fmla="*/ 1905000 w 2324100"/>
              <a:gd name="connsiteY11" fmla="*/ 1673587 h 1741068"/>
              <a:gd name="connsiteX12" fmla="*/ 2120900 w 2324100"/>
              <a:gd name="connsiteY12" fmla="*/ 1356087 h 1741068"/>
              <a:gd name="connsiteX13" fmla="*/ 2324100 w 2324100"/>
              <a:gd name="connsiteY13" fmla="*/ 879837 h 1741068"/>
              <a:gd name="connsiteX14" fmla="*/ 2324100 w 2324100"/>
              <a:gd name="connsiteY14" fmla="*/ 879837 h 174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4100" h="1741068">
                <a:moveTo>
                  <a:pt x="0" y="854437"/>
                </a:moveTo>
                <a:cubicBezTo>
                  <a:pt x="55562" y="723203"/>
                  <a:pt x="111125" y="591970"/>
                  <a:pt x="177800" y="467087"/>
                </a:cubicBezTo>
                <a:cubicBezTo>
                  <a:pt x="244475" y="342204"/>
                  <a:pt x="341842" y="181337"/>
                  <a:pt x="400050" y="105137"/>
                </a:cubicBezTo>
                <a:cubicBezTo>
                  <a:pt x="458258" y="28937"/>
                  <a:pt x="480483" y="21529"/>
                  <a:pt x="527050" y="9887"/>
                </a:cubicBezTo>
                <a:cubicBezTo>
                  <a:pt x="573617" y="-1755"/>
                  <a:pt x="618067" y="-12338"/>
                  <a:pt x="679450" y="35287"/>
                </a:cubicBezTo>
                <a:cubicBezTo>
                  <a:pt x="740833" y="82912"/>
                  <a:pt x="814917" y="154879"/>
                  <a:pt x="895350" y="295637"/>
                </a:cubicBezTo>
                <a:cubicBezTo>
                  <a:pt x="975783" y="436395"/>
                  <a:pt x="1162050" y="879837"/>
                  <a:pt x="1162050" y="879837"/>
                </a:cubicBezTo>
                <a:cubicBezTo>
                  <a:pt x="1245658" y="1062929"/>
                  <a:pt x="1328208" y="1264012"/>
                  <a:pt x="1397000" y="1394187"/>
                </a:cubicBezTo>
                <a:cubicBezTo>
                  <a:pt x="1465792" y="1524362"/>
                  <a:pt x="1520825" y="1603737"/>
                  <a:pt x="1574800" y="1660887"/>
                </a:cubicBezTo>
                <a:cubicBezTo>
                  <a:pt x="1628775" y="1718037"/>
                  <a:pt x="1684867" y="1726504"/>
                  <a:pt x="1720850" y="1737087"/>
                </a:cubicBezTo>
                <a:cubicBezTo>
                  <a:pt x="1756833" y="1747670"/>
                  <a:pt x="1760008" y="1734970"/>
                  <a:pt x="1790700" y="1724387"/>
                </a:cubicBezTo>
                <a:cubicBezTo>
                  <a:pt x="1821392" y="1713804"/>
                  <a:pt x="1849967" y="1734970"/>
                  <a:pt x="1905000" y="1673587"/>
                </a:cubicBezTo>
                <a:cubicBezTo>
                  <a:pt x="1960033" y="1612204"/>
                  <a:pt x="2051050" y="1488379"/>
                  <a:pt x="2120900" y="1356087"/>
                </a:cubicBezTo>
                <a:cubicBezTo>
                  <a:pt x="2190750" y="1223795"/>
                  <a:pt x="2324100" y="879837"/>
                  <a:pt x="2324100" y="879837"/>
                </a:cubicBezTo>
                <a:lnTo>
                  <a:pt x="2324100" y="879837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092897" y="3895901"/>
            <a:ext cx="317581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092897" y="4739708"/>
            <a:ext cx="317581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448" y="2594277"/>
            <a:ext cx="13837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Potential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01560" y="4945121"/>
            <a:ext cx="12474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10777" y="4935596"/>
            <a:ext cx="12474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position</a:t>
            </a: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78" y="3946442"/>
            <a:ext cx="999403" cy="43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78" y="2997105"/>
            <a:ext cx="999403" cy="432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5" y="3764538"/>
            <a:ext cx="357777" cy="2836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5" y="3086720"/>
            <a:ext cx="681448" cy="342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4" y="4595880"/>
            <a:ext cx="350110" cy="283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84" y="5121270"/>
            <a:ext cx="172860" cy="15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53" y="5121270"/>
            <a:ext cx="172860" cy="154800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 bwMode="auto">
          <a:xfrm>
            <a:off x="1679974" y="3245922"/>
            <a:ext cx="3821171" cy="2612684"/>
          </a:xfrm>
          <a:custGeom>
            <a:avLst/>
            <a:gdLst>
              <a:gd name="connsiteX0" fmla="*/ 0 w 3599543"/>
              <a:gd name="connsiteY0" fmla="*/ 2525486 h 2525486"/>
              <a:gd name="connsiteX1" fmla="*/ 0 w 3599543"/>
              <a:gd name="connsiteY1" fmla="*/ 2133600 h 2525486"/>
              <a:gd name="connsiteX2" fmla="*/ 3018971 w 3599543"/>
              <a:gd name="connsiteY2" fmla="*/ 2133600 h 2525486"/>
              <a:gd name="connsiteX3" fmla="*/ 3018971 w 3599543"/>
              <a:gd name="connsiteY3" fmla="*/ 0 h 2525486"/>
              <a:gd name="connsiteX4" fmla="*/ 3599543 w 3599543"/>
              <a:gd name="connsiteY4" fmla="*/ 0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3" h="2525486">
                <a:moveTo>
                  <a:pt x="0" y="2525486"/>
                </a:moveTo>
                <a:lnTo>
                  <a:pt x="0" y="2133600"/>
                </a:lnTo>
                <a:lnTo>
                  <a:pt x="3018971" y="2133600"/>
                </a:lnTo>
                <a:lnTo>
                  <a:pt x="3018971" y="0"/>
                </a:lnTo>
                <a:lnTo>
                  <a:pt x="3599543" y="0"/>
                </a:lnTo>
              </a:path>
            </a:pathLst>
          </a:custGeom>
          <a:noFill/>
          <a:ln w="28575" cap="flat" cmpd="sng" algn="ctr">
            <a:solidFill>
              <a:srgbClr val="75C4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535789" y="2853819"/>
            <a:ext cx="1765127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15" y="2981367"/>
            <a:ext cx="1573000" cy="46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41" y="1135626"/>
            <a:ext cx="3743325" cy="8001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1092897" y="3500034"/>
            <a:ext cx="3175818" cy="790808"/>
          </a:xfrm>
          <a:custGeom>
            <a:avLst/>
            <a:gdLst>
              <a:gd name="connsiteX0" fmla="*/ 0 w 2324100"/>
              <a:gd name="connsiteY0" fmla="*/ 846301 h 1731616"/>
              <a:gd name="connsiteX1" fmla="*/ 133350 w 2324100"/>
              <a:gd name="connsiteY1" fmla="*/ 541501 h 1731616"/>
              <a:gd name="connsiteX2" fmla="*/ 330200 w 2324100"/>
              <a:gd name="connsiteY2" fmla="*/ 173201 h 1731616"/>
              <a:gd name="connsiteX3" fmla="*/ 450850 w 2324100"/>
              <a:gd name="connsiteY3" fmla="*/ 46201 h 1731616"/>
              <a:gd name="connsiteX4" fmla="*/ 558800 w 2324100"/>
              <a:gd name="connsiteY4" fmla="*/ 1751 h 1731616"/>
              <a:gd name="connsiteX5" fmla="*/ 628650 w 2324100"/>
              <a:gd name="connsiteY5" fmla="*/ 14451 h 1731616"/>
              <a:gd name="connsiteX6" fmla="*/ 730250 w 2324100"/>
              <a:gd name="connsiteY6" fmla="*/ 65251 h 1731616"/>
              <a:gd name="connsiteX7" fmla="*/ 895350 w 2324100"/>
              <a:gd name="connsiteY7" fmla="*/ 281151 h 1731616"/>
              <a:gd name="connsiteX8" fmla="*/ 1143000 w 2324100"/>
              <a:gd name="connsiteY8" fmla="*/ 846301 h 1731616"/>
              <a:gd name="connsiteX9" fmla="*/ 1327150 w 2324100"/>
              <a:gd name="connsiteY9" fmla="*/ 1240001 h 1731616"/>
              <a:gd name="connsiteX10" fmla="*/ 1460500 w 2324100"/>
              <a:gd name="connsiteY10" fmla="*/ 1494001 h 1731616"/>
              <a:gd name="connsiteX11" fmla="*/ 1587500 w 2324100"/>
              <a:gd name="connsiteY11" fmla="*/ 1665451 h 1731616"/>
              <a:gd name="connsiteX12" fmla="*/ 1708150 w 2324100"/>
              <a:gd name="connsiteY12" fmla="*/ 1728951 h 1731616"/>
              <a:gd name="connsiteX13" fmla="*/ 1778000 w 2324100"/>
              <a:gd name="connsiteY13" fmla="*/ 1716251 h 1731616"/>
              <a:gd name="connsiteX14" fmla="*/ 1847850 w 2324100"/>
              <a:gd name="connsiteY14" fmla="*/ 1684501 h 1731616"/>
              <a:gd name="connsiteX15" fmla="*/ 2063750 w 2324100"/>
              <a:gd name="connsiteY15" fmla="*/ 1417801 h 1731616"/>
              <a:gd name="connsiteX16" fmla="*/ 2324100 w 2324100"/>
              <a:gd name="connsiteY16" fmla="*/ 871701 h 1731616"/>
              <a:gd name="connsiteX0" fmla="*/ 0 w 2324100"/>
              <a:gd name="connsiteY0" fmla="*/ 846301 h 1732359"/>
              <a:gd name="connsiteX1" fmla="*/ 133350 w 2324100"/>
              <a:gd name="connsiteY1" fmla="*/ 541501 h 1732359"/>
              <a:gd name="connsiteX2" fmla="*/ 330200 w 2324100"/>
              <a:gd name="connsiteY2" fmla="*/ 173201 h 1732359"/>
              <a:gd name="connsiteX3" fmla="*/ 450850 w 2324100"/>
              <a:gd name="connsiteY3" fmla="*/ 46201 h 1732359"/>
              <a:gd name="connsiteX4" fmla="*/ 558800 w 2324100"/>
              <a:gd name="connsiteY4" fmla="*/ 1751 h 1732359"/>
              <a:gd name="connsiteX5" fmla="*/ 628650 w 2324100"/>
              <a:gd name="connsiteY5" fmla="*/ 14451 h 1732359"/>
              <a:gd name="connsiteX6" fmla="*/ 730250 w 2324100"/>
              <a:gd name="connsiteY6" fmla="*/ 65251 h 1732359"/>
              <a:gd name="connsiteX7" fmla="*/ 895350 w 2324100"/>
              <a:gd name="connsiteY7" fmla="*/ 281151 h 1732359"/>
              <a:gd name="connsiteX8" fmla="*/ 1143000 w 2324100"/>
              <a:gd name="connsiteY8" fmla="*/ 846301 h 1732359"/>
              <a:gd name="connsiteX9" fmla="*/ 1327150 w 2324100"/>
              <a:gd name="connsiteY9" fmla="*/ 1240001 h 1732359"/>
              <a:gd name="connsiteX10" fmla="*/ 1460500 w 2324100"/>
              <a:gd name="connsiteY10" fmla="*/ 1494001 h 1732359"/>
              <a:gd name="connsiteX11" fmla="*/ 1587500 w 2324100"/>
              <a:gd name="connsiteY11" fmla="*/ 1665451 h 1732359"/>
              <a:gd name="connsiteX12" fmla="*/ 1708150 w 2324100"/>
              <a:gd name="connsiteY12" fmla="*/ 1728951 h 1732359"/>
              <a:gd name="connsiteX13" fmla="*/ 1778000 w 2324100"/>
              <a:gd name="connsiteY13" fmla="*/ 1716251 h 1732359"/>
              <a:gd name="connsiteX14" fmla="*/ 1892300 w 2324100"/>
              <a:gd name="connsiteY14" fmla="*/ 1652751 h 1732359"/>
              <a:gd name="connsiteX15" fmla="*/ 2063750 w 2324100"/>
              <a:gd name="connsiteY15" fmla="*/ 1417801 h 1732359"/>
              <a:gd name="connsiteX16" fmla="*/ 2324100 w 2324100"/>
              <a:gd name="connsiteY16" fmla="*/ 871701 h 1732359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953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1880"/>
              <a:gd name="connsiteX1" fmla="*/ 133350 w 2324100"/>
              <a:gd name="connsiteY1" fmla="*/ 542347 h 1731880"/>
              <a:gd name="connsiteX2" fmla="*/ 330200 w 2324100"/>
              <a:gd name="connsiteY2" fmla="*/ 174047 h 1731880"/>
              <a:gd name="connsiteX3" fmla="*/ 450850 w 2324100"/>
              <a:gd name="connsiteY3" fmla="*/ 47047 h 1731880"/>
              <a:gd name="connsiteX4" fmla="*/ 558800 w 2324100"/>
              <a:gd name="connsiteY4" fmla="*/ 2597 h 1731880"/>
              <a:gd name="connsiteX5" fmla="*/ 628650 w 2324100"/>
              <a:gd name="connsiteY5" fmla="*/ 15297 h 1731880"/>
              <a:gd name="connsiteX6" fmla="*/ 755650 w 2324100"/>
              <a:gd name="connsiteY6" fmla="*/ 97847 h 1731880"/>
              <a:gd name="connsiteX7" fmla="*/ 882650 w 2324100"/>
              <a:gd name="connsiteY7" fmla="*/ 281997 h 1731880"/>
              <a:gd name="connsiteX8" fmla="*/ 1143000 w 2324100"/>
              <a:gd name="connsiteY8" fmla="*/ 847147 h 1731880"/>
              <a:gd name="connsiteX9" fmla="*/ 1327150 w 2324100"/>
              <a:gd name="connsiteY9" fmla="*/ 1240847 h 1731880"/>
              <a:gd name="connsiteX10" fmla="*/ 1460500 w 2324100"/>
              <a:gd name="connsiteY10" fmla="*/ 1494847 h 1731880"/>
              <a:gd name="connsiteX11" fmla="*/ 1587500 w 2324100"/>
              <a:gd name="connsiteY11" fmla="*/ 1666297 h 1731880"/>
              <a:gd name="connsiteX12" fmla="*/ 1708150 w 2324100"/>
              <a:gd name="connsiteY12" fmla="*/ 1729797 h 1731880"/>
              <a:gd name="connsiteX13" fmla="*/ 1803400 w 2324100"/>
              <a:gd name="connsiteY13" fmla="*/ 1710747 h 1731880"/>
              <a:gd name="connsiteX14" fmla="*/ 1892300 w 2324100"/>
              <a:gd name="connsiteY14" fmla="*/ 1653597 h 1731880"/>
              <a:gd name="connsiteX15" fmla="*/ 2063750 w 2324100"/>
              <a:gd name="connsiteY15" fmla="*/ 1418647 h 1731880"/>
              <a:gd name="connsiteX16" fmla="*/ 2324100 w 2324100"/>
              <a:gd name="connsiteY16" fmla="*/ 872547 h 1731880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9705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9752 h 1735810"/>
              <a:gd name="connsiteX1" fmla="*/ 133350 w 2324100"/>
              <a:gd name="connsiteY1" fmla="*/ 544952 h 1735810"/>
              <a:gd name="connsiteX2" fmla="*/ 330200 w 2324100"/>
              <a:gd name="connsiteY2" fmla="*/ 176652 h 1735810"/>
              <a:gd name="connsiteX3" fmla="*/ 450850 w 2324100"/>
              <a:gd name="connsiteY3" fmla="*/ 49652 h 1735810"/>
              <a:gd name="connsiteX4" fmla="*/ 558800 w 2324100"/>
              <a:gd name="connsiteY4" fmla="*/ 5202 h 1735810"/>
              <a:gd name="connsiteX5" fmla="*/ 641350 w 2324100"/>
              <a:gd name="connsiteY5" fmla="*/ 11552 h 1735810"/>
              <a:gd name="connsiteX6" fmla="*/ 755650 w 2324100"/>
              <a:gd name="connsiteY6" fmla="*/ 100452 h 1735810"/>
              <a:gd name="connsiteX7" fmla="*/ 882650 w 2324100"/>
              <a:gd name="connsiteY7" fmla="*/ 284602 h 1735810"/>
              <a:gd name="connsiteX8" fmla="*/ 1143000 w 2324100"/>
              <a:gd name="connsiteY8" fmla="*/ 849752 h 1735810"/>
              <a:gd name="connsiteX9" fmla="*/ 1327150 w 2324100"/>
              <a:gd name="connsiteY9" fmla="*/ 1243452 h 1735810"/>
              <a:gd name="connsiteX10" fmla="*/ 1460500 w 2324100"/>
              <a:gd name="connsiteY10" fmla="*/ 1497452 h 1735810"/>
              <a:gd name="connsiteX11" fmla="*/ 1587500 w 2324100"/>
              <a:gd name="connsiteY11" fmla="*/ 1668902 h 1735810"/>
              <a:gd name="connsiteX12" fmla="*/ 1708150 w 2324100"/>
              <a:gd name="connsiteY12" fmla="*/ 1732402 h 1735810"/>
              <a:gd name="connsiteX13" fmla="*/ 1797050 w 2324100"/>
              <a:gd name="connsiteY13" fmla="*/ 1719702 h 1735810"/>
              <a:gd name="connsiteX14" fmla="*/ 1892300 w 2324100"/>
              <a:gd name="connsiteY14" fmla="*/ 1656202 h 1735810"/>
              <a:gd name="connsiteX15" fmla="*/ 2063750 w 2324100"/>
              <a:gd name="connsiteY15" fmla="*/ 1421252 h 1735810"/>
              <a:gd name="connsiteX16" fmla="*/ 2324100 w 2324100"/>
              <a:gd name="connsiteY16" fmla="*/ 875152 h 173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24100" h="1735810">
                <a:moveTo>
                  <a:pt x="0" y="849752"/>
                </a:moveTo>
                <a:cubicBezTo>
                  <a:pt x="39158" y="753443"/>
                  <a:pt x="78317" y="657135"/>
                  <a:pt x="133350" y="544952"/>
                </a:cubicBezTo>
                <a:cubicBezTo>
                  <a:pt x="188383" y="432769"/>
                  <a:pt x="277283" y="259202"/>
                  <a:pt x="330200" y="176652"/>
                </a:cubicBezTo>
                <a:cubicBezTo>
                  <a:pt x="383117" y="94102"/>
                  <a:pt x="412750" y="78227"/>
                  <a:pt x="450850" y="49652"/>
                </a:cubicBezTo>
                <a:cubicBezTo>
                  <a:pt x="488950" y="21077"/>
                  <a:pt x="527050" y="11552"/>
                  <a:pt x="558800" y="5202"/>
                </a:cubicBezTo>
                <a:cubicBezTo>
                  <a:pt x="590550" y="-1148"/>
                  <a:pt x="608542" y="-4323"/>
                  <a:pt x="641350" y="11552"/>
                </a:cubicBezTo>
                <a:cubicBezTo>
                  <a:pt x="674158" y="27427"/>
                  <a:pt x="715433" y="54944"/>
                  <a:pt x="755650" y="100452"/>
                </a:cubicBezTo>
                <a:cubicBezTo>
                  <a:pt x="795867" y="145960"/>
                  <a:pt x="818092" y="159719"/>
                  <a:pt x="882650" y="284602"/>
                </a:cubicBezTo>
                <a:cubicBezTo>
                  <a:pt x="947208" y="409485"/>
                  <a:pt x="1068917" y="689944"/>
                  <a:pt x="1143000" y="849752"/>
                </a:cubicBezTo>
                <a:cubicBezTo>
                  <a:pt x="1217083" y="1009560"/>
                  <a:pt x="1274233" y="1135502"/>
                  <a:pt x="1327150" y="1243452"/>
                </a:cubicBezTo>
                <a:cubicBezTo>
                  <a:pt x="1380067" y="1351402"/>
                  <a:pt x="1417108" y="1426544"/>
                  <a:pt x="1460500" y="1497452"/>
                </a:cubicBezTo>
                <a:cubicBezTo>
                  <a:pt x="1503892" y="1568360"/>
                  <a:pt x="1546225" y="1629744"/>
                  <a:pt x="1587500" y="1668902"/>
                </a:cubicBezTo>
                <a:cubicBezTo>
                  <a:pt x="1628775" y="1708060"/>
                  <a:pt x="1673225" y="1723935"/>
                  <a:pt x="1708150" y="1732402"/>
                </a:cubicBezTo>
                <a:cubicBezTo>
                  <a:pt x="1743075" y="1740869"/>
                  <a:pt x="1766358" y="1732402"/>
                  <a:pt x="1797050" y="1719702"/>
                </a:cubicBezTo>
                <a:cubicBezTo>
                  <a:pt x="1827742" y="1707002"/>
                  <a:pt x="1847850" y="1705944"/>
                  <a:pt x="1892300" y="1656202"/>
                </a:cubicBezTo>
                <a:cubicBezTo>
                  <a:pt x="1936750" y="1606460"/>
                  <a:pt x="1991783" y="1551427"/>
                  <a:pt x="2063750" y="1421252"/>
                </a:cubicBezTo>
                <a:cubicBezTo>
                  <a:pt x="2135717" y="1291077"/>
                  <a:pt x="2280708" y="962994"/>
                  <a:pt x="2324100" y="87515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092897" y="4352574"/>
            <a:ext cx="3175817" cy="387134"/>
          </a:xfrm>
          <a:custGeom>
            <a:avLst/>
            <a:gdLst>
              <a:gd name="connsiteX0" fmla="*/ 0 w 2324100"/>
              <a:gd name="connsiteY0" fmla="*/ 846301 h 1731616"/>
              <a:gd name="connsiteX1" fmla="*/ 133350 w 2324100"/>
              <a:gd name="connsiteY1" fmla="*/ 541501 h 1731616"/>
              <a:gd name="connsiteX2" fmla="*/ 330200 w 2324100"/>
              <a:gd name="connsiteY2" fmla="*/ 173201 h 1731616"/>
              <a:gd name="connsiteX3" fmla="*/ 450850 w 2324100"/>
              <a:gd name="connsiteY3" fmla="*/ 46201 h 1731616"/>
              <a:gd name="connsiteX4" fmla="*/ 558800 w 2324100"/>
              <a:gd name="connsiteY4" fmla="*/ 1751 h 1731616"/>
              <a:gd name="connsiteX5" fmla="*/ 628650 w 2324100"/>
              <a:gd name="connsiteY5" fmla="*/ 14451 h 1731616"/>
              <a:gd name="connsiteX6" fmla="*/ 730250 w 2324100"/>
              <a:gd name="connsiteY6" fmla="*/ 65251 h 1731616"/>
              <a:gd name="connsiteX7" fmla="*/ 895350 w 2324100"/>
              <a:gd name="connsiteY7" fmla="*/ 281151 h 1731616"/>
              <a:gd name="connsiteX8" fmla="*/ 1143000 w 2324100"/>
              <a:gd name="connsiteY8" fmla="*/ 846301 h 1731616"/>
              <a:gd name="connsiteX9" fmla="*/ 1327150 w 2324100"/>
              <a:gd name="connsiteY9" fmla="*/ 1240001 h 1731616"/>
              <a:gd name="connsiteX10" fmla="*/ 1460500 w 2324100"/>
              <a:gd name="connsiteY10" fmla="*/ 1494001 h 1731616"/>
              <a:gd name="connsiteX11" fmla="*/ 1587500 w 2324100"/>
              <a:gd name="connsiteY11" fmla="*/ 1665451 h 1731616"/>
              <a:gd name="connsiteX12" fmla="*/ 1708150 w 2324100"/>
              <a:gd name="connsiteY12" fmla="*/ 1728951 h 1731616"/>
              <a:gd name="connsiteX13" fmla="*/ 1778000 w 2324100"/>
              <a:gd name="connsiteY13" fmla="*/ 1716251 h 1731616"/>
              <a:gd name="connsiteX14" fmla="*/ 1847850 w 2324100"/>
              <a:gd name="connsiteY14" fmla="*/ 1684501 h 1731616"/>
              <a:gd name="connsiteX15" fmla="*/ 2063750 w 2324100"/>
              <a:gd name="connsiteY15" fmla="*/ 1417801 h 1731616"/>
              <a:gd name="connsiteX16" fmla="*/ 2324100 w 2324100"/>
              <a:gd name="connsiteY16" fmla="*/ 871701 h 1731616"/>
              <a:gd name="connsiteX0" fmla="*/ 0 w 2324100"/>
              <a:gd name="connsiteY0" fmla="*/ 846301 h 1732359"/>
              <a:gd name="connsiteX1" fmla="*/ 133350 w 2324100"/>
              <a:gd name="connsiteY1" fmla="*/ 541501 h 1732359"/>
              <a:gd name="connsiteX2" fmla="*/ 330200 w 2324100"/>
              <a:gd name="connsiteY2" fmla="*/ 173201 h 1732359"/>
              <a:gd name="connsiteX3" fmla="*/ 450850 w 2324100"/>
              <a:gd name="connsiteY3" fmla="*/ 46201 h 1732359"/>
              <a:gd name="connsiteX4" fmla="*/ 558800 w 2324100"/>
              <a:gd name="connsiteY4" fmla="*/ 1751 h 1732359"/>
              <a:gd name="connsiteX5" fmla="*/ 628650 w 2324100"/>
              <a:gd name="connsiteY5" fmla="*/ 14451 h 1732359"/>
              <a:gd name="connsiteX6" fmla="*/ 730250 w 2324100"/>
              <a:gd name="connsiteY6" fmla="*/ 65251 h 1732359"/>
              <a:gd name="connsiteX7" fmla="*/ 895350 w 2324100"/>
              <a:gd name="connsiteY7" fmla="*/ 281151 h 1732359"/>
              <a:gd name="connsiteX8" fmla="*/ 1143000 w 2324100"/>
              <a:gd name="connsiteY8" fmla="*/ 846301 h 1732359"/>
              <a:gd name="connsiteX9" fmla="*/ 1327150 w 2324100"/>
              <a:gd name="connsiteY9" fmla="*/ 1240001 h 1732359"/>
              <a:gd name="connsiteX10" fmla="*/ 1460500 w 2324100"/>
              <a:gd name="connsiteY10" fmla="*/ 1494001 h 1732359"/>
              <a:gd name="connsiteX11" fmla="*/ 1587500 w 2324100"/>
              <a:gd name="connsiteY11" fmla="*/ 1665451 h 1732359"/>
              <a:gd name="connsiteX12" fmla="*/ 1708150 w 2324100"/>
              <a:gd name="connsiteY12" fmla="*/ 1728951 h 1732359"/>
              <a:gd name="connsiteX13" fmla="*/ 1778000 w 2324100"/>
              <a:gd name="connsiteY13" fmla="*/ 1716251 h 1732359"/>
              <a:gd name="connsiteX14" fmla="*/ 1892300 w 2324100"/>
              <a:gd name="connsiteY14" fmla="*/ 1652751 h 1732359"/>
              <a:gd name="connsiteX15" fmla="*/ 2063750 w 2324100"/>
              <a:gd name="connsiteY15" fmla="*/ 1417801 h 1732359"/>
              <a:gd name="connsiteX16" fmla="*/ 2324100 w 2324100"/>
              <a:gd name="connsiteY16" fmla="*/ 871701 h 1732359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953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1880"/>
              <a:gd name="connsiteX1" fmla="*/ 133350 w 2324100"/>
              <a:gd name="connsiteY1" fmla="*/ 542347 h 1731880"/>
              <a:gd name="connsiteX2" fmla="*/ 330200 w 2324100"/>
              <a:gd name="connsiteY2" fmla="*/ 174047 h 1731880"/>
              <a:gd name="connsiteX3" fmla="*/ 450850 w 2324100"/>
              <a:gd name="connsiteY3" fmla="*/ 47047 h 1731880"/>
              <a:gd name="connsiteX4" fmla="*/ 558800 w 2324100"/>
              <a:gd name="connsiteY4" fmla="*/ 2597 h 1731880"/>
              <a:gd name="connsiteX5" fmla="*/ 628650 w 2324100"/>
              <a:gd name="connsiteY5" fmla="*/ 15297 h 1731880"/>
              <a:gd name="connsiteX6" fmla="*/ 755650 w 2324100"/>
              <a:gd name="connsiteY6" fmla="*/ 97847 h 1731880"/>
              <a:gd name="connsiteX7" fmla="*/ 882650 w 2324100"/>
              <a:gd name="connsiteY7" fmla="*/ 281997 h 1731880"/>
              <a:gd name="connsiteX8" fmla="*/ 1143000 w 2324100"/>
              <a:gd name="connsiteY8" fmla="*/ 847147 h 1731880"/>
              <a:gd name="connsiteX9" fmla="*/ 1327150 w 2324100"/>
              <a:gd name="connsiteY9" fmla="*/ 1240847 h 1731880"/>
              <a:gd name="connsiteX10" fmla="*/ 1460500 w 2324100"/>
              <a:gd name="connsiteY10" fmla="*/ 1494847 h 1731880"/>
              <a:gd name="connsiteX11" fmla="*/ 1587500 w 2324100"/>
              <a:gd name="connsiteY11" fmla="*/ 1666297 h 1731880"/>
              <a:gd name="connsiteX12" fmla="*/ 1708150 w 2324100"/>
              <a:gd name="connsiteY12" fmla="*/ 1729797 h 1731880"/>
              <a:gd name="connsiteX13" fmla="*/ 1803400 w 2324100"/>
              <a:gd name="connsiteY13" fmla="*/ 1710747 h 1731880"/>
              <a:gd name="connsiteX14" fmla="*/ 1892300 w 2324100"/>
              <a:gd name="connsiteY14" fmla="*/ 1653597 h 1731880"/>
              <a:gd name="connsiteX15" fmla="*/ 2063750 w 2324100"/>
              <a:gd name="connsiteY15" fmla="*/ 1418647 h 1731880"/>
              <a:gd name="connsiteX16" fmla="*/ 2324100 w 2324100"/>
              <a:gd name="connsiteY16" fmla="*/ 872547 h 1731880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9705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9752 h 1735810"/>
              <a:gd name="connsiteX1" fmla="*/ 133350 w 2324100"/>
              <a:gd name="connsiteY1" fmla="*/ 544952 h 1735810"/>
              <a:gd name="connsiteX2" fmla="*/ 330200 w 2324100"/>
              <a:gd name="connsiteY2" fmla="*/ 176652 h 1735810"/>
              <a:gd name="connsiteX3" fmla="*/ 450850 w 2324100"/>
              <a:gd name="connsiteY3" fmla="*/ 49652 h 1735810"/>
              <a:gd name="connsiteX4" fmla="*/ 558800 w 2324100"/>
              <a:gd name="connsiteY4" fmla="*/ 5202 h 1735810"/>
              <a:gd name="connsiteX5" fmla="*/ 641350 w 2324100"/>
              <a:gd name="connsiteY5" fmla="*/ 11552 h 1735810"/>
              <a:gd name="connsiteX6" fmla="*/ 755650 w 2324100"/>
              <a:gd name="connsiteY6" fmla="*/ 100452 h 1735810"/>
              <a:gd name="connsiteX7" fmla="*/ 882650 w 2324100"/>
              <a:gd name="connsiteY7" fmla="*/ 284602 h 1735810"/>
              <a:gd name="connsiteX8" fmla="*/ 1143000 w 2324100"/>
              <a:gd name="connsiteY8" fmla="*/ 849752 h 1735810"/>
              <a:gd name="connsiteX9" fmla="*/ 1327150 w 2324100"/>
              <a:gd name="connsiteY9" fmla="*/ 1243452 h 1735810"/>
              <a:gd name="connsiteX10" fmla="*/ 1460500 w 2324100"/>
              <a:gd name="connsiteY10" fmla="*/ 1497452 h 1735810"/>
              <a:gd name="connsiteX11" fmla="*/ 1587500 w 2324100"/>
              <a:gd name="connsiteY11" fmla="*/ 1668902 h 1735810"/>
              <a:gd name="connsiteX12" fmla="*/ 1708150 w 2324100"/>
              <a:gd name="connsiteY12" fmla="*/ 1732402 h 1735810"/>
              <a:gd name="connsiteX13" fmla="*/ 1797050 w 2324100"/>
              <a:gd name="connsiteY13" fmla="*/ 1719702 h 1735810"/>
              <a:gd name="connsiteX14" fmla="*/ 1892300 w 2324100"/>
              <a:gd name="connsiteY14" fmla="*/ 1656202 h 1735810"/>
              <a:gd name="connsiteX15" fmla="*/ 2063750 w 2324100"/>
              <a:gd name="connsiteY15" fmla="*/ 1421252 h 1735810"/>
              <a:gd name="connsiteX16" fmla="*/ 2324100 w 2324100"/>
              <a:gd name="connsiteY16" fmla="*/ 875152 h 1735810"/>
              <a:gd name="connsiteX0" fmla="*/ 0 w 2324100"/>
              <a:gd name="connsiteY0" fmla="*/ 849752 h 1735810"/>
              <a:gd name="connsiteX1" fmla="*/ 133350 w 2324100"/>
              <a:gd name="connsiteY1" fmla="*/ 544952 h 1735810"/>
              <a:gd name="connsiteX2" fmla="*/ 330200 w 2324100"/>
              <a:gd name="connsiteY2" fmla="*/ 176652 h 1735810"/>
              <a:gd name="connsiteX3" fmla="*/ 450850 w 2324100"/>
              <a:gd name="connsiteY3" fmla="*/ 49652 h 1735810"/>
              <a:gd name="connsiteX4" fmla="*/ 558800 w 2324100"/>
              <a:gd name="connsiteY4" fmla="*/ 5202 h 1735810"/>
              <a:gd name="connsiteX5" fmla="*/ 641350 w 2324100"/>
              <a:gd name="connsiteY5" fmla="*/ 11552 h 1735810"/>
              <a:gd name="connsiteX6" fmla="*/ 755650 w 2324100"/>
              <a:gd name="connsiteY6" fmla="*/ 100452 h 1735810"/>
              <a:gd name="connsiteX7" fmla="*/ 882650 w 2324100"/>
              <a:gd name="connsiteY7" fmla="*/ 284602 h 1735810"/>
              <a:gd name="connsiteX8" fmla="*/ 1143000 w 2324100"/>
              <a:gd name="connsiteY8" fmla="*/ 849752 h 1735810"/>
              <a:gd name="connsiteX9" fmla="*/ 1460500 w 2324100"/>
              <a:gd name="connsiteY9" fmla="*/ 1497452 h 1735810"/>
              <a:gd name="connsiteX10" fmla="*/ 1587500 w 2324100"/>
              <a:gd name="connsiteY10" fmla="*/ 1668902 h 1735810"/>
              <a:gd name="connsiteX11" fmla="*/ 1708150 w 2324100"/>
              <a:gd name="connsiteY11" fmla="*/ 1732402 h 1735810"/>
              <a:gd name="connsiteX12" fmla="*/ 1797050 w 2324100"/>
              <a:gd name="connsiteY12" fmla="*/ 1719702 h 1735810"/>
              <a:gd name="connsiteX13" fmla="*/ 1892300 w 2324100"/>
              <a:gd name="connsiteY13" fmla="*/ 1656202 h 1735810"/>
              <a:gd name="connsiteX14" fmla="*/ 2063750 w 2324100"/>
              <a:gd name="connsiteY14" fmla="*/ 1421252 h 1735810"/>
              <a:gd name="connsiteX15" fmla="*/ 2324100 w 2324100"/>
              <a:gd name="connsiteY15" fmla="*/ 875152 h 1735810"/>
              <a:gd name="connsiteX0" fmla="*/ 0 w 2324100"/>
              <a:gd name="connsiteY0" fmla="*/ 849752 h 1753155"/>
              <a:gd name="connsiteX1" fmla="*/ 133350 w 2324100"/>
              <a:gd name="connsiteY1" fmla="*/ 544952 h 1753155"/>
              <a:gd name="connsiteX2" fmla="*/ 330200 w 2324100"/>
              <a:gd name="connsiteY2" fmla="*/ 176652 h 1753155"/>
              <a:gd name="connsiteX3" fmla="*/ 450850 w 2324100"/>
              <a:gd name="connsiteY3" fmla="*/ 49652 h 1753155"/>
              <a:gd name="connsiteX4" fmla="*/ 558800 w 2324100"/>
              <a:gd name="connsiteY4" fmla="*/ 5202 h 1753155"/>
              <a:gd name="connsiteX5" fmla="*/ 641350 w 2324100"/>
              <a:gd name="connsiteY5" fmla="*/ 11552 h 1753155"/>
              <a:gd name="connsiteX6" fmla="*/ 755650 w 2324100"/>
              <a:gd name="connsiteY6" fmla="*/ 100452 h 1753155"/>
              <a:gd name="connsiteX7" fmla="*/ 882650 w 2324100"/>
              <a:gd name="connsiteY7" fmla="*/ 284602 h 1753155"/>
              <a:gd name="connsiteX8" fmla="*/ 1143000 w 2324100"/>
              <a:gd name="connsiteY8" fmla="*/ 849752 h 1753155"/>
              <a:gd name="connsiteX9" fmla="*/ 1587500 w 2324100"/>
              <a:gd name="connsiteY9" fmla="*/ 1668902 h 1753155"/>
              <a:gd name="connsiteX10" fmla="*/ 1708150 w 2324100"/>
              <a:gd name="connsiteY10" fmla="*/ 1732402 h 1753155"/>
              <a:gd name="connsiteX11" fmla="*/ 1797050 w 2324100"/>
              <a:gd name="connsiteY11" fmla="*/ 1719702 h 1753155"/>
              <a:gd name="connsiteX12" fmla="*/ 1892300 w 2324100"/>
              <a:gd name="connsiteY12" fmla="*/ 1656202 h 1753155"/>
              <a:gd name="connsiteX13" fmla="*/ 2063750 w 2324100"/>
              <a:gd name="connsiteY13" fmla="*/ 1421252 h 1753155"/>
              <a:gd name="connsiteX14" fmla="*/ 2324100 w 2324100"/>
              <a:gd name="connsiteY14" fmla="*/ 875152 h 1753155"/>
              <a:gd name="connsiteX0" fmla="*/ 0 w 2324100"/>
              <a:gd name="connsiteY0" fmla="*/ 849752 h 1796383"/>
              <a:gd name="connsiteX1" fmla="*/ 133350 w 2324100"/>
              <a:gd name="connsiteY1" fmla="*/ 544952 h 1796383"/>
              <a:gd name="connsiteX2" fmla="*/ 330200 w 2324100"/>
              <a:gd name="connsiteY2" fmla="*/ 176652 h 1796383"/>
              <a:gd name="connsiteX3" fmla="*/ 450850 w 2324100"/>
              <a:gd name="connsiteY3" fmla="*/ 49652 h 1796383"/>
              <a:gd name="connsiteX4" fmla="*/ 558800 w 2324100"/>
              <a:gd name="connsiteY4" fmla="*/ 5202 h 1796383"/>
              <a:gd name="connsiteX5" fmla="*/ 641350 w 2324100"/>
              <a:gd name="connsiteY5" fmla="*/ 11552 h 1796383"/>
              <a:gd name="connsiteX6" fmla="*/ 755650 w 2324100"/>
              <a:gd name="connsiteY6" fmla="*/ 100452 h 1796383"/>
              <a:gd name="connsiteX7" fmla="*/ 882650 w 2324100"/>
              <a:gd name="connsiteY7" fmla="*/ 284602 h 1796383"/>
              <a:gd name="connsiteX8" fmla="*/ 1143000 w 2324100"/>
              <a:gd name="connsiteY8" fmla="*/ 849752 h 1796383"/>
              <a:gd name="connsiteX9" fmla="*/ 1708150 w 2324100"/>
              <a:gd name="connsiteY9" fmla="*/ 1732402 h 1796383"/>
              <a:gd name="connsiteX10" fmla="*/ 1797050 w 2324100"/>
              <a:gd name="connsiteY10" fmla="*/ 1719702 h 1796383"/>
              <a:gd name="connsiteX11" fmla="*/ 1892300 w 2324100"/>
              <a:gd name="connsiteY11" fmla="*/ 1656202 h 1796383"/>
              <a:gd name="connsiteX12" fmla="*/ 2063750 w 2324100"/>
              <a:gd name="connsiteY12" fmla="*/ 1421252 h 1796383"/>
              <a:gd name="connsiteX13" fmla="*/ 2324100 w 2324100"/>
              <a:gd name="connsiteY13" fmla="*/ 875152 h 1796383"/>
              <a:gd name="connsiteX0" fmla="*/ 0 w 2324100"/>
              <a:gd name="connsiteY0" fmla="*/ 849752 h 1774664"/>
              <a:gd name="connsiteX1" fmla="*/ 133350 w 2324100"/>
              <a:gd name="connsiteY1" fmla="*/ 544952 h 1774664"/>
              <a:gd name="connsiteX2" fmla="*/ 330200 w 2324100"/>
              <a:gd name="connsiteY2" fmla="*/ 176652 h 1774664"/>
              <a:gd name="connsiteX3" fmla="*/ 450850 w 2324100"/>
              <a:gd name="connsiteY3" fmla="*/ 49652 h 1774664"/>
              <a:gd name="connsiteX4" fmla="*/ 558800 w 2324100"/>
              <a:gd name="connsiteY4" fmla="*/ 5202 h 1774664"/>
              <a:gd name="connsiteX5" fmla="*/ 641350 w 2324100"/>
              <a:gd name="connsiteY5" fmla="*/ 11552 h 1774664"/>
              <a:gd name="connsiteX6" fmla="*/ 755650 w 2324100"/>
              <a:gd name="connsiteY6" fmla="*/ 100452 h 1774664"/>
              <a:gd name="connsiteX7" fmla="*/ 882650 w 2324100"/>
              <a:gd name="connsiteY7" fmla="*/ 284602 h 1774664"/>
              <a:gd name="connsiteX8" fmla="*/ 1143000 w 2324100"/>
              <a:gd name="connsiteY8" fmla="*/ 849752 h 1774664"/>
              <a:gd name="connsiteX9" fmla="*/ 1797050 w 2324100"/>
              <a:gd name="connsiteY9" fmla="*/ 1719702 h 1774664"/>
              <a:gd name="connsiteX10" fmla="*/ 1892300 w 2324100"/>
              <a:gd name="connsiteY10" fmla="*/ 1656202 h 1774664"/>
              <a:gd name="connsiteX11" fmla="*/ 2063750 w 2324100"/>
              <a:gd name="connsiteY11" fmla="*/ 1421252 h 1774664"/>
              <a:gd name="connsiteX12" fmla="*/ 2324100 w 2324100"/>
              <a:gd name="connsiteY12" fmla="*/ 875152 h 1774664"/>
              <a:gd name="connsiteX0" fmla="*/ 0 w 2324100"/>
              <a:gd name="connsiteY0" fmla="*/ 849752 h 1774664"/>
              <a:gd name="connsiteX1" fmla="*/ 133350 w 2324100"/>
              <a:gd name="connsiteY1" fmla="*/ 544952 h 1774664"/>
              <a:gd name="connsiteX2" fmla="*/ 330200 w 2324100"/>
              <a:gd name="connsiteY2" fmla="*/ 176652 h 1774664"/>
              <a:gd name="connsiteX3" fmla="*/ 450850 w 2324100"/>
              <a:gd name="connsiteY3" fmla="*/ 49652 h 1774664"/>
              <a:gd name="connsiteX4" fmla="*/ 558800 w 2324100"/>
              <a:gd name="connsiteY4" fmla="*/ 5202 h 1774664"/>
              <a:gd name="connsiteX5" fmla="*/ 641350 w 2324100"/>
              <a:gd name="connsiteY5" fmla="*/ 11552 h 1774664"/>
              <a:gd name="connsiteX6" fmla="*/ 755650 w 2324100"/>
              <a:gd name="connsiteY6" fmla="*/ 100452 h 1774664"/>
              <a:gd name="connsiteX7" fmla="*/ 882650 w 2324100"/>
              <a:gd name="connsiteY7" fmla="*/ 284602 h 1774664"/>
              <a:gd name="connsiteX8" fmla="*/ 1143000 w 2324100"/>
              <a:gd name="connsiteY8" fmla="*/ 849752 h 1774664"/>
              <a:gd name="connsiteX9" fmla="*/ 1797050 w 2324100"/>
              <a:gd name="connsiteY9" fmla="*/ 1719702 h 1774664"/>
              <a:gd name="connsiteX10" fmla="*/ 1892300 w 2324100"/>
              <a:gd name="connsiteY10" fmla="*/ 1656202 h 1774664"/>
              <a:gd name="connsiteX11" fmla="*/ 2063750 w 2324100"/>
              <a:gd name="connsiteY11" fmla="*/ 1421252 h 1774664"/>
              <a:gd name="connsiteX12" fmla="*/ 2324100 w 2324100"/>
              <a:gd name="connsiteY12" fmla="*/ 875152 h 1774664"/>
              <a:gd name="connsiteX0" fmla="*/ 0 w 2324100"/>
              <a:gd name="connsiteY0" fmla="*/ 849752 h 1656203"/>
              <a:gd name="connsiteX1" fmla="*/ 133350 w 2324100"/>
              <a:gd name="connsiteY1" fmla="*/ 544952 h 1656203"/>
              <a:gd name="connsiteX2" fmla="*/ 330200 w 2324100"/>
              <a:gd name="connsiteY2" fmla="*/ 176652 h 1656203"/>
              <a:gd name="connsiteX3" fmla="*/ 450850 w 2324100"/>
              <a:gd name="connsiteY3" fmla="*/ 49652 h 1656203"/>
              <a:gd name="connsiteX4" fmla="*/ 558800 w 2324100"/>
              <a:gd name="connsiteY4" fmla="*/ 5202 h 1656203"/>
              <a:gd name="connsiteX5" fmla="*/ 641350 w 2324100"/>
              <a:gd name="connsiteY5" fmla="*/ 11552 h 1656203"/>
              <a:gd name="connsiteX6" fmla="*/ 755650 w 2324100"/>
              <a:gd name="connsiteY6" fmla="*/ 100452 h 1656203"/>
              <a:gd name="connsiteX7" fmla="*/ 882650 w 2324100"/>
              <a:gd name="connsiteY7" fmla="*/ 284602 h 1656203"/>
              <a:gd name="connsiteX8" fmla="*/ 1143000 w 2324100"/>
              <a:gd name="connsiteY8" fmla="*/ 849752 h 1656203"/>
              <a:gd name="connsiteX9" fmla="*/ 1892300 w 2324100"/>
              <a:gd name="connsiteY9" fmla="*/ 1656202 h 1656203"/>
              <a:gd name="connsiteX10" fmla="*/ 2063750 w 2324100"/>
              <a:gd name="connsiteY10" fmla="*/ 1421252 h 1656203"/>
              <a:gd name="connsiteX11" fmla="*/ 2324100 w 2324100"/>
              <a:gd name="connsiteY11" fmla="*/ 875152 h 1656203"/>
              <a:gd name="connsiteX0" fmla="*/ 0 w 2324100"/>
              <a:gd name="connsiteY0" fmla="*/ 849752 h 1421252"/>
              <a:gd name="connsiteX1" fmla="*/ 133350 w 2324100"/>
              <a:gd name="connsiteY1" fmla="*/ 544952 h 1421252"/>
              <a:gd name="connsiteX2" fmla="*/ 330200 w 2324100"/>
              <a:gd name="connsiteY2" fmla="*/ 176652 h 1421252"/>
              <a:gd name="connsiteX3" fmla="*/ 450850 w 2324100"/>
              <a:gd name="connsiteY3" fmla="*/ 49652 h 1421252"/>
              <a:gd name="connsiteX4" fmla="*/ 558800 w 2324100"/>
              <a:gd name="connsiteY4" fmla="*/ 5202 h 1421252"/>
              <a:gd name="connsiteX5" fmla="*/ 641350 w 2324100"/>
              <a:gd name="connsiteY5" fmla="*/ 11552 h 1421252"/>
              <a:gd name="connsiteX6" fmla="*/ 755650 w 2324100"/>
              <a:gd name="connsiteY6" fmla="*/ 100452 h 1421252"/>
              <a:gd name="connsiteX7" fmla="*/ 882650 w 2324100"/>
              <a:gd name="connsiteY7" fmla="*/ 284602 h 1421252"/>
              <a:gd name="connsiteX8" fmla="*/ 1143000 w 2324100"/>
              <a:gd name="connsiteY8" fmla="*/ 849752 h 1421252"/>
              <a:gd name="connsiteX9" fmla="*/ 2063750 w 2324100"/>
              <a:gd name="connsiteY9" fmla="*/ 1421252 h 1421252"/>
              <a:gd name="connsiteX10" fmla="*/ 2324100 w 2324100"/>
              <a:gd name="connsiteY10" fmla="*/ 875152 h 1421252"/>
              <a:gd name="connsiteX0" fmla="*/ 0 w 2324100"/>
              <a:gd name="connsiteY0" fmla="*/ 849752 h 899704"/>
              <a:gd name="connsiteX1" fmla="*/ 133350 w 2324100"/>
              <a:gd name="connsiteY1" fmla="*/ 544952 h 899704"/>
              <a:gd name="connsiteX2" fmla="*/ 330200 w 2324100"/>
              <a:gd name="connsiteY2" fmla="*/ 176652 h 899704"/>
              <a:gd name="connsiteX3" fmla="*/ 450850 w 2324100"/>
              <a:gd name="connsiteY3" fmla="*/ 49652 h 899704"/>
              <a:gd name="connsiteX4" fmla="*/ 558800 w 2324100"/>
              <a:gd name="connsiteY4" fmla="*/ 5202 h 899704"/>
              <a:gd name="connsiteX5" fmla="*/ 641350 w 2324100"/>
              <a:gd name="connsiteY5" fmla="*/ 11552 h 899704"/>
              <a:gd name="connsiteX6" fmla="*/ 755650 w 2324100"/>
              <a:gd name="connsiteY6" fmla="*/ 100452 h 899704"/>
              <a:gd name="connsiteX7" fmla="*/ 882650 w 2324100"/>
              <a:gd name="connsiteY7" fmla="*/ 284602 h 899704"/>
              <a:gd name="connsiteX8" fmla="*/ 1143000 w 2324100"/>
              <a:gd name="connsiteY8" fmla="*/ 849752 h 899704"/>
              <a:gd name="connsiteX9" fmla="*/ 2324100 w 2324100"/>
              <a:gd name="connsiteY9" fmla="*/ 875152 h 899704"/>
              <a:gd name="connsiteX0" fmla="*/ 0 w 1143000"/>
              <a:gd name="connsiteY0" fmla="*/ 849752 h 849753"/>
              <a:gd name="connsiteX1" fmla="*/ 133350 w 1143000"/>
              <a:gd name="connsiteY1" fmla="*/ 544952 h 849753"/>
              <a:gd name="connsiteX2" fmla="*/ 330200 w 1143000"/>
              <a:gd name="connsiteY2" fmla="*/ 176652 h 849753"/>
              <a:gd name="connsiteX3" fmla="*/ 450850 w 1143000"/>
              <a:gd name="connsiteY3" fmla="*/ 49652 h 849753"/>
              <a:gd name="connsiteX4" fmla="*/ 558800 w 1143000"/>
              <a:gd name="connsiteY4" fmla="*/ 5202 h 849753"/>
              <a:gd name="connsiteX5" fmla="*/ 641350 w 1143000"/>
              <a:gd name="connsiteY5" fmla="*/ 11552 h 849753"/>
              <a:gd name="connsiteX6" fmla="*/ 755650 w 1143000"/>
              <a:gd name="connsiteY6" fmla="*/ 100452 h 849753"/>
              <a:gd name="connsiteX7" fmla="*/ 882650 w 1143000"/>
              <a:gd name="connsiteY7" fmla="*/ 284602 h 849753"/>
              <a:gd name="connsiteX8" fmla="*/ 1143000 w 1143000"/>
              <a:gd name="connsiteY8" fmla="*/ 849752 h 849753"/>
              <a:gd name="connsiteX0" fmla="*/ 0 w 1143000"/>
              <a:gd name="connsiteY0" fmla="*/ 849752 h 849753"/>
              <a:gd name="connsiteX1" fmla="*/ 133350 w 1143000"/>
              <a:gd name="connsiteY1" fmla="*/ 544952 h 849753"/>
              <a:gd name="connsiteX2" fmla="*/ 330200 w 1143000"/>
              <a:gd name="connsiteY2" fmla="*/ 176652 h 849753"/>
              <a:gd name="connsiteX3" fmla="*/ 450850 w 1143000"/>
              <a:gd name="connsiteY3" fmla="*/ 49652 h 849753"/>
              <a:gd name="connsiteX4" fmla="*/ 558800 w 1143000"/>
              <a:gd name="connsiteY4" fmla="*/ 5202 h 849753"/>
              <a:gd name="connsiteX5" fmla="*/ 641350 w 1143000"/>
              <a:gd name="connsiteY5" fmla="*/ 11552 h 849753"/>
              <a:gd name="connsiteX6" fmla="*/ 755650 w 1143000"/>
              <a:gd name="connsiteY6" fmla="*/ 100452 h 849753"/>
              <a:gd name="connsiteX7" fmla="*/ 882650 w 1143000"/>
              <a:gd name="connsiteY7" fmla="*/ 284602 h 849753"/>
              <a:gd name="connsiteX8" fmla="*/ 1143000 w 1143000"/>
              <a:gd name="connsiteY8" fmla="*/ 849752 h 849753"/>
              <a:gd name="connsiteX0" fmla="*/ 0 w 1143000"/>
              <a:gd name="connsiteY0" fmla="*/ 849752 h 849753"/>
              <a:gd name="connsiteX1" fmla="*/ 133350 w 1143000"/>
              <a:gd name="connsiteY1" fmla="*/ 544952 h 849753"/>
              <a:gd name="connsiteX2" fmla="*/ 330200 w 1143000"/>
              <a:gd name="connsiteY2" fmla="*/ 176652 h 849753"/>
              <a:gd name="connsiteX3" fmla="*/ 450850 w 1143000"/>
              <a:gd name="connsiteY3" fmla="*/ 49652 h 849753"/>
              <a:gd name="connsiteX4" fmla="*/ 558800 w 1143000"/>
              <a:gd name="connsiteY4" fmla="*/ 5202 h 849753"/>
              <a:gd name="connsiteX5" fmla="*/ 641350 w 1143000"/>
              <a:gd name="connsiteY5" fmla="*/ 11552 h 849753"/>
              <a:gd name="connsiteX6" fmla="*/ 755650 w 1143000"/>
              <a:gd name="connsiteY6" fmla="*/ 100452 h 849753"/>
              <a:gd name="connsiteX7" fmla="*/ 882650 w 1143000"/>
              <a:gd name="connsiteY7" fmla="*/ 284602 h 849753"/>
              <a:gd name="connsiteX8" fmla="*/ 1143000 w 1143000"/>
              <a:gd name="connsiteY8" fmla="*/ 849752 h 84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0" h="849753">
                <a:moveTo>
                  <a:pt x="0" y="849752"/>
                </a:moveTo>
                <a:cubicBezTo>
                  <a:pt x="39158" y="753443"/>
                  <a:pt x="78317" y="657135"/>
                  <a:pt x="133350" y="544952"/>
                </a:cubicBezTo>
                <a:cubicBezTo>
                  <a:pt x="188383" y="432769"/>
                  <a:pt x="277283" y="259202"/>
                  <a:pt x="330200" y="176652"/>
                </a:cubicBezTo>
                <a:cubicBezTo>
                  <a:pt x="383117" y="94102"/>
                  <a:pt x="412750" y="78227"/>
                  <a:pt x="450850" y="49652"/>
                </a:cubicBezTo>
                <a:cubicBezTo>
                  <a:pt x="488950" y="21077"/>
                  <a:pt x="527050" y="11552"/>
                  <a:pt x="558800" y="5202"/>
                </a:cubicBezTo>
                <a:cubicBezTo>
                  <a:pt x="590550" y="-1148"/>
                  <a:pt x="608542" y="-4323"/>
                  <a:pt x="641350" y="11552"/>
                </a:cubicBezTo>
                <a:cubicBezTo>
                  <a:pt x="674158" y="27427"/>
                  <a:pt x="715433" y="54944"/>
                  <a:pt x="755650" y="100452"/>
                </a:cubicBezTo>
                <a:cubicBezTo>
                  <a:pt x="795867" y="145960"/>
                  <a:pt x="797180" y="138812"/>
                  <a:pt x="882650" y="284602"/>
                </a:cubicBezTo>
                <a:cubicBezTo>
                  <a:pt x="968120" y="430392"/>
                  <a:pt x="1044492" y="667699"/>
                  <a:pt x="1143000" y="84975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01684" y="1969676"/>
            <a:ext cx="5062604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Interference of quantum states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Phase 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79712" y="2483604"/>
            <a:ext cx="725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Feynman: "... the </a:t>
            </a:r>
            <a:r>
              <a:rPr lang="en-US" b="1" i="1" dirty="0">
                <a:solidFill>
                  <a:srgbClr val="4F81BD"/>
                </a:solidFill>
              </a:rPr>
              <a:t>only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mystery [at the heart of quantum mechanics]."</a:t>
            </a:r>
          </a:p>
        </p:txBody>
      </p:sp>
    </p:spTree>
    <p:extLst>
      <p:ext uri="{BB962C8B-B14F-4D97-AF65-F5344CB8AC3E}">
        <p14:creationId xmlns:p14="http://schemas.microsoft.com/office/powerpoint/2010/main" val="15714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3" grpId="0" animBg="1"/>
      <p:bldP spid="34" grpId="0"/>
      <p:bldP spid="30" grpId="0" animBg="1"/>
      <p:bldP spid="29" grpId="0" animBg="1"/>
      <p:bldP spid="56" grpId="0"/>
      <p:bldP spid="3" grpId="0" animBg="1"/>
      <p:bldP spid="21" grpId="0"/>
      <p:bldP spid="54" grpId="0" animBg="1"/>
      <p:bldP spid="55" grpId="0" animBg="1"/>
      <p:bldP spid="31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57250"/>
          </a:xfrm>
        </p:spPr>
        <p:txBody>
          <a:bodyPr/>
          <a:lstStyle/>
          <a:p>
            <a:r>
              <a:rPr sz="4000" dirty="0"/>
              <a:t>Properties of different light sources</a:t>
            </a:r>
          </a:p>
        </p:txBody>
      </p:sp>
      <p:sp>
        <p:nvSpPr>
          <p:cNvPr id="21" name="Freeform 20"/>
          <p:cNvSpPr/>
          <p:nvPr/>
        </p:nvSpPr>
        <p:spPr>
          <a:xfrm>
            <a:off x="898525" y="2292350"/>
            <a:ext cx="2312988" cy="1063625"/>
          </a:xfrm>
          <a:custGeom>
            <a:avLst/>
            <a:gdLst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80 w 4297680"/>
              <a:gd name="connsiteY4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3708104 w 4297680"/>
              <a:gd name="connsiteY4" fmla="*/ 936568 h 1064029"/>
              <a:gd name="connsiteX5" fmla="*/ 4297680 w 4297680"/>
              <a:gd name="connsiteY5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76 w 4297680"/>
              <a:gd name="connsiteY4" fmla="*/ 895004 h 1064029"/>
              <a:gd name="connsiteX5" fmla="*/ 4297680 w 4297680"/>
              <a:gd name="connsiteY5" fmla="*/ 1052946 h 1064029"/>
              <a:gd name="connsiteX0" fmla="*/ 0 w 4316759"/>
              <a:gd name="connsiteY0" fmla="*/ 1044633 h 1064029"/>
              <a:gd name="connsiteX1" fmla="*/ 714895 w 4316759"/>
              <a:gd name="connsiteY1" fmla="*/ 895004 h 1064029"/>
              <a:gd name="connsiteX2" fmla="*/ 1620982 w 4316759"/>
              <a:gd name="connsiteY2" fmla="*/ 30480 h 1064029"/>
              <a:gd name="connsiteX3" fmla="*/ 2643448 w 4316759"/>
              <a:gd name="connsiteY3" fmla="*/ 712124 h 1064029"/>
              <a:gd name="connsiteX4" fmla="*/ 4297676 w 4316759"/>
              <a:gd name="connsiteY4" fmla="*/ 895004 h 1064029"/>
              <a:gd name="connsiteX5" fmla="*/ 4297680 w 4316759"/>
              <a:gd name="connsiteY5" fmla="*/ 1052946 h 1064029"/>
              <a:gd name="connsiteX0" fmla="*/ 0 w 4316761"/>
              <a:gd name="connsiteY0" fmla="*/ 1044633 h 1064029"/>
              <a:gd name="connsiteX1" fmla="*/ 714895 w 4316761"/>
              <a:gd name="connsiteY1" fmla="*/ 895004 h 1064029"/>
              <a:gd name="connsiteX2" fmla="*/ 1620982 w 4316761"/>
              <a:gd name="connsiteY2" fmla="*/ 30480 h 1064029"/>
              <a:gd name="connsiteX3" fmla="*/ 2643448 w 4316761"/>
              <a:gd name="connsiteY3" fmla="*/ 712124 h 1064029"/>
              <a:gd name="connsiteX4" fmla="*/ 4297677 w 4316761"/>
              <a:gd name="connsiteY4" fmla="*/ 903316 h 1064029"/>
              <a:gd name="connsiteX5" fmla="*/ 4297680 w 4316761"/>
              <a:gd name="connsiteY5" fmla="*/ 1052946 h 10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761" h="1064029">
                <a:moveTo>
                  <a:pt x="0" y="1044633"/>
                </a:moveTo>
                <a:cubicBezTo>
                  <a:pt x="222365" y="1054331"/>
                  <a:pt x="444731" y="1064029"/>
                  <a:pt x="714895" y="895004"/>
                </a:cubicBezTo>
                <a:cubicBezTo>
                  <a:pt x="985059" y="725979"/>
                  <a:pt x="1299557" y="60960"/>
                  <a:pt x="1620982" y="30480"/>
                </a:cubicBezTo>
                <a:cubicBezTo>
                  <a:pt x="1942407" y="0"/>
                  <a:pt x="2197332" y="566651"/>
                  <a:pt x="2643448" y="712124"/>
                </a:cubicBezTo>
                <a:cubicBezTo>
                  <a:pt x="3089564" y="857597"/>
                  <a:pt x="4316760" y="888076"/>
                  <a:pt x="4297677" y="903316"/>
                </a:cubicBezTo>
                <a:cubicBezTo>
                  <a:pt x="4297678" y="955963"/>
                  <a:pt x="4297679" y="1000299"/>
                  <a:pt x="4297680" y="1052946"/>
                </a:cubicBezTo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43000">
                <a:srgbClr val="FFFF00"/>
              </a:gs>
              <a:gs pos="51000">
                <a:srgbClr val="FF0000"/>
              </a:gs>
              <a:gs pos="55000">
                <a:srgbClr val="663300"/>
              </a:gs>
              <a:gs pos="67000">
                <a:srgbClr val="2E0017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359525" y="2286000"/>
            <a:ext cx="2312988" cy="1063625"/>
          </a:xfrm>
          <a:custGeom>
            <a:avLst/>
            <a:gdLst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80 w 4297680"/>
              <a:gd name="connsiteY4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3708104 w 4297680"/>
              <a:gd name="connsiteY4" fmla="*/ 936568 h 1064029"/>
              <a:gd name="connsiteX5" fmla="*/ 4297680 w 4297680"/>
              <a:gd name="connsiteY5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76 w 4297680"/>
              <a:gd name="connsiteY4" fmla="*/ 895004 h 1064029"/>
              <a:gd name="connsiteX5" fmla="*/ 4297680 w 4297680"/>
              <a:gd name="connsiteY5" fmla="*/ 1052946 h 1064029"/>
              <a:gd name="connsiteX0" fmla="*/ 0 w 4316759"/>
              <a:gd name="connsiteY0" fmla="*/ 1044633 h 1064029"/>
              <a:gd name="connsiteX1" fmla="*/ 714895 w 4316759"/>
              <a:gd name="connsiteY1" fmla="*/ 895004 h 1064029"/>
              <a:gd name="connsiteX2" fmla="*/ 1620982 w 4316759"/>
              <a:gd name="connsiteY2" fmla="*/ 30480 h 1064029"/>
              <a:gd name="connsiteX3" fmla="*/ 2643448 w 4316759"/>
              <a:gd name="connsiteY3" fmla="*/ 712124 h 1064029"/>
              <a:gd name="connsiteX4" fmla="*/ 4297676 w 4316759"/>
              <a:gd name="connsiteY4" fmla="*/ 895004 h 1064029"/>
              <a:gd name="connsiteX5" fmla="*/ 4297680 w 4316759"/>
              <a:gd name="connsiteY5" fmla="*/ 1052946 h 1064029"/>
              <a:gd name="connsiteX0" fmla="*/ 0 w 4316761"/>
              <a:gd name="connsiteY0" fmla="*/ 1044633 h 1064029"/>
              <a:gd name="connsiteX1" fmla="*/ 714895 w 4316761"/>
              <a:gd name="connsiteY1" fmla="*/ 895004 h 1064029"/>
              <a:gd name="connsiteX2" fmla="*/ 1620982 w 4316761"/>
              <a:gd name="connsiteY2" fmla="*/ 30480 h 1064029"/>
              <a:gd name="connsiteX3" fmla="*/ 2643448 w 4316761"/>
              <a:gd name="connsiteY3" fmla="*/ 712124 h 1064029"/>
              <a:gd name="connsiteX4" fmla="*/ 4297677 w 4316761"/>
              <a:gd name="connsiteY4" fmla="*/ 903316 h 1064029"/>
              <a:gd name="connsiteX5" fmla="*/ 4297680 w 4316761"/>
              <a:gd name="connsiteY5" fmla="*/ 1052946 h 10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761" h="1064029">
                <a:moveTo>
                  <a:pt x="0" y="1044633"/>
                </a:moveTo>
                <a:cubicBezTo>
                  <a:pt x="222365" y="1054331"/>
                  <a:pt x="444731" y="1064029"/>
                  <a:pt x="714895" y="895004"/>
                </a:cubicBezTo>
                <a:cubicBezTo>
                  <a:pt x="985059" y="725979"/>
                  <a:pt x="1299557" y="60960"/>
                  <a:pt x="1620982" y="30480"/>
                </a:cubicBezTo>
                <a:cubicBezTo>
                  <a:pt x="1942407" y="0"/>
                  <a:pt x="2197332" y="566651"/>
                  <a:pt x="2643448" y="712124"/>
                </a:cubicBezTo>
                <a:cubicBezTo>
                  <a:pt x="3089564" y="857597"/>
                  <a:pt x="4316760" y="888076"/>
                  <a:pt x="4297677" y="903316"/>
                </a:cubicBezTo>
                <a:cubicBezTo>
                  <a:pt x="4297678" y="955963"/>
                  <a:pt x="4297679" y="1000299"/>
                  <a:pt x="4297680" y="1052946"/>
                </a:cubicBezTo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43000">
                <a:srgbClr val="FFFF00"/>
              </a:gs>
              <a:gs pos="51000">
                <a:srgbClr val="FF0000"/>
              </a:gs>
              <a:gs pos="55000">
                <a:srgbClr val="663300"/>
              </a:gs>
              <a:gs pos="67000">
                <a:srgbClr val="2E0017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805363" y="1006475"/>
            <a:ext cx="149225" cy="2382838"/>
          </a:xfrm>
          <a:custGeom>
            <a:avLst/>
            <a:gdLst>
              <a:gd name="connsiteX0" fmla="*/ 0 w 494522"/>
              <a:gd name="connsiteY0" fmla="*/ 2382417 h 2637453"/>
              <a:gd name="connsiteX1" fmla="*/ 186612 w 494522"/>
              <a:gd name="connsiteY1" fmla="*/ 2009192 h 2637453"/>
              <a:gd name="connsiteX2" fmla="*/ 261257 w 494522"/>
              <a:gd name="connsiteY2" fmla="*/ 40433 h 2637453"/>
              <a:gd name="connsiteX3" fmla="*/ 326571 w 494522"/>
              <a:gd name="connsiteY3" fmla="*/ 2251788 h 2637453"/>
              <a:gd name="connsiteX4" fmla="*/ 401216 w 494522"/>
              <a:gd name="connsiteY4" fmla="*/ 2354425 h 2637453"/>
              <a:gd name="connsiteX5" fmla="*/ 494522 w 494522"/>
              <a:gd name="connsiteY5" fmla="*/ 2391747 h 2637453"/>
              <a:gd name="connsiteX0" fmla="*/ 0 w 494522"/>
              <a:gd name="connsiteY0" fmla="*/ 2343539 h 2380861"/>
              <a:gd name="connsiteX1" fmla="*/ 186612 w 494522"/>
              <a:gd name="connsiteY1" fmla="*/ 1970314 h 2380861"/>
              <a:gd name="connsiteX2" fmla="*/ 261257 w 494522"/>
              <a:gd name="connsiteY2" fmla="*/ 1555 h 2380861"/>
              <a:gd name="connsiteX3" fmla="*/ 317240 w 494522"/>
              <a:gd name="connsiteY3" fmla="*/ 1960983 h 2380861"/>
              <a:gd name="connsiteX4" fmla="*/ 401216 w 494522"/>
              <a:gd name="connsiteY4" fmla="*/ 2315547 h 2380861"/>
              <a:gd name="connsiteX5" fmla="*/ 494522 w 494522"/>
              <a:gd name="connsiteY5" fmla="*/ 2352869 h 2380861"/>
              <a:gd name="connsiteX0" fmla="*/ 0 w 494522"/>
              <a:gd name="connsiteY0" fmla="*/ 2343539 h 2360645"/>
              <a:gd name="connsiteX1" fmla="*/ 186612 w 494522"/>
              <a:gd name="connsiteY1" fmla="*/ 1970314 h 2360645"/>
              <a:gd name="connsiteX2" fmla="*/ 261257 w 494522"/>
              <a:gd name="connsiteY2" fmla="*/ 1555 h 2360645"/>
              <a:gd name="connsiteX3" fmla="*/ 317240 w 494522"/>
              <a:gd name="connsiteY3" fmla="*/ 1960983 h 2360645"/>
              <a:gd name="connsiteX4" fmla="*/ 494522 w 494522"/>
              <a:gd name="connsiteY4" fmla="*/ 2352869 h 2360645"/>
              <a:gd name="connsiteX0" fmla="*/ 0 w 504241"/>
              <a:gd name="connsiteY0" fmla="*/ 2343539 h 2383193"/>
              <a:gd name="connsiteX1" fmla="*/ 186612 w 504241"/>
              <a:gd name="connsiteY1" fmla="*/ 1970314 h 2383193"/>
              <a:gd name="connsiteX2" fmla="*/ 261257 w 504241"/>
              <a:gd name="connsiteY2" fmla="*/ 1555 h 2383193"/>
              <a:gd name="connsiteX3" fmla="*/ 317240 w 504241"/>
              <a:gd name="connsiteY3" fmla="*/ 1960983 h 2383193"/>
              <a:gd name="connsiteX4" fmla="*/ 494522 w 504241"/>
              <a:gd name="connsiteY4" fmla="*/ 2352869 h 23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241" h="2383193">
                <a:moveTo>
                  <a:pt x="0" y="2343539"/>
                </a:moveTo>
                <a:cubicBezTo>
                  <a:pt x="71534" y="2352092"/>
                  <a:pt x="143069" y="2360645"/>
                  <a:pt x="186612" y="1970314"/>
                </a:cubicBezTo>
                <a:cubicBezTo>
                  <a:pt x="230155" y="1579983"/>
                  <a:pt x="239486" y="3110"/>
                  <a:pt x="261257" y="1555"/>
                </a:cubicBezTo>
                <a:cubicBezTo>
                  <a:pt x="283028" y="0"/>
                  <a:pt x="278363" y="1569097"/>
                  <a:pt x="317240" y="1960983"/>
                </a:cubicBezTo>
                <a:cubicBezTo>
                  <a:pt x="356118" y="2352869"/>
                  <a:pt x="504241" y="2383193"/>
                  <a:pt x="494522" y="2352869"/>
                </a:cubicBezTo>
              </a:path>
            </a:pathLst>
          </a:cu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1143000" y="3416300"/>
            <a:ext cx="185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solar spectrum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240088" y="4191000"/>
            <a:ext cx="3330575" cy="2103438"/>
            <a:chOff x="1255240" y="1201846"/>
            <a:chExt cx="8160027" cy="2635250"/>
          </a:xfrm>
        </p:grpSpPr>
        <p:graphicFrame>
          <p:nvGraphicFramePr>
            <p:cNvPr id="6147" name="Object 3"/>
            <p:cNvGraphicFramePr>
              <a:graphicFrameLocks noChangeAspect="1"/>
            </p:cNvGraphicFramePr>
            <p:nvPr/>
          </p:nvGraphicFramePr>
          <p:xfrm>
            <a:off x="1255240" y="1201846"/>
            <a:ext cx="8160027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414" name="Graph" r:id="rId10" imgW="3146400" imgH="2635200" progId="Origin50.Graph">
                    <p:embed/>
                  </p:oleObj>
                </mc:Choice>
                <mc:Fallback>
                  <p:oleObj name="Graph" r:id="rId10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5240" y="1201846"/>
                          <a:ext cx="8160027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1943668" y="1480287"/>
              <a:ext cx="2026395" cy="210621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6416514" y="1468354"/>
              <a:ext cx="2026395" cy="210621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02050" y="3416300"/>
            <a:ext cx="227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  <a:cs typeface="Arial" charset="0"/>
              </a:rPr>
              <a:t>cw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 laser spectrum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28184" y="3429000"/>
            <a:ext cx="2868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fs pulse laser spectrum</a:t>
            </a:r>
            <a:endParaRPr lang="en-US" sz="2400" dirty="0">
              <a:solidFill>
                <a:srgbClr val="FFC000"/>
              </a:solidFill>
              <a:cs typeface="Arial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257926" y="3752850"/>
            <a:ext cx="2571750" cy="2867025"/>
            <a:chOff x="6229351" y="3619501"/>
            <a:chExt cx="2571749" cy="2866798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6229351" y="3619501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415" name="Graph" r:id="rId12" imgW="3146400" imgH="2635200" progId="Origin50.Graph">
                    <p:embed/>
                  </p:oleObj>
                </mc:Choice>
                <mc:Fallback>
                  <p:oleObj name="Graph" r:id="rId12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1" y="3619501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6464300" y="4290961"/>
              <a:ext cx="828675" cy="168102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7802562" y="4281437"/>
              <a:ext cx="828675" cy="168102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60375" y="4052888"/>
            <a:ext cx="3146425" cy="2635250"/>
            <a:chOff x="516845" y="4052142"/>
            <a:chExt cx="3146425" cy="2635250"/>
          </a:xfrm>
        </p:grpSpPr>
        <p:graphicFrame>
          <p:nvGraphicFramePr>
            <p:cNvPr id="6148" name="Object 4"/>
            <p:cNvGraphicFramePr>
              <a:graphicFrameLocks noChangeAspect="1"/>
            </p:cNvGraphicFramePr>
            <p:nvPr/>
          </p:nvGraphicFramePr>
          <p:xfrm>
            <a:off x="516845" y="4052142"/>
            <a:ext cx="3146425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416" name="Graph" r:id="rId14" imgW="3146400" imgH="2635200" progId="Origin50.Graph">
                    <p:embed/>
                  </p:oleObj>
                </mc:Choice>
                <mc:Fallback>
                  <p:oleObj name="Graph" r:id="rId1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845" y="4052142"/>
                          <a:ext cx="3146425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30"/>
            <p:cNvSpPr/>
            <p:nvPr/>
          </p:nvSpPr>
          <p:spPr>
            <a:xfrm>
              <a:off x="827995" y="4536329"/>
              <a:ext cx="828675" cy="168116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2428195" y="4461717"/>
              <a:ext cx="828675" cy="168116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80260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5388" y="1193800"/>
            <a:ext cx="1309687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 flipV="1">
            <a:off x="5287619" y="1669774"/>
            <a:ext cx="58228" cy="58228"/>
          </a:xfrm>
          <a:prstGeom prst="ellipse">
            <a:avLst/>
          </a:prstGeom>
          <a:gradFill flip="none" rotWithShape="1">
            <a:gsLst>
              <a:gs pos="0">
                <a:srgbClr val="66FF33"/>
              </a:gs>
              <a:gs pos="45000">
                <a:srgbClr val="66FF33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165" name="Picture 5" descr="http://www.bhakti-love.com/fotos/sonnenlicht.jpg"/>
          <p:cNvPicPr>
            <a:picLocks noChangeAspect="1" noChangeArrowheads="1"/>
          </p:cNvPicPr>
          <p:nvPr/>
        </p:nvPicPr>
        <p:blipFill>
          <a:blip r:embed="rId17" cstate="print"/>
          <a:srcRect l="9473" t="13036"/>
          <a:stretch>
            <a:fillRect/>
          </a:stretch>
        </p:blipFill>
        <p:spPr bwMode="auto">
          <a:xfrm>
            <a:off x="563563" y="1389063"/>
            <a:ext cx="1036637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6" name="Rectangle 28"/>
          <p:cNvSpPr>
            <a:spLocks noChangeArrowheads="1"/>
          </p:cNvSpPr>
          <p:nvPr/>
        </p:nvSpPr>
        <p:spPr bwMode="auto">
          <a:xfrm>
            <a:off x="-79375" y="6591300"/>
            <a:ext cx="290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>
                <a:solidFill>
                  <a:prstClr val="white"/>
                </a:solidFill>
                <a:cs typeface="Arial" charset="0"/>
              </a:rPr>
              <a:t>Bild-Quellen</a:t>
            </a:r>
            <a:r>
              <a:rPr lang="en-US" sz="700" dirty="0">
                <a:solidFill>
                  <a:prstClr val="white"/>
                </a:solidFill>
                <a:cs typeface="Arial" charset="0"/>
              </a:rPr>
              <a:t>: http://www.bhakti-love.com/fotos/sonnenlicht.jpg, http://climate.met.psu.edu/www_prod/data/frost/images/rainbow.jpg</a:t>
            </a:r>
          </a:p>
        </p:txBody>
      </p:sp>
      <p:pic>
        <p:nvPicPr>
          <p:cNvPr id="6167" name="Picture 4" descr="http://climate.met.psu.edu/www_prod/data/frost/images/rainbow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43113" y="1357313"/>
            <a:ext cx="15684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cw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788024" y="6292552"/>
            <a:ext cx="304800" cy="304800"/>
          </a:xfrm>
          <a:prstGeom prst="rect">
            <a:avLst/>
          </a:prstGeom>
        </p:spPr>
      </p:pic>
      <p:pic>
        <p:nvPicPr>
          <p:cNvPr id="40" name="Pulse2b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7435552" y="6237312"/>
            <a:ext cx="304800" cy="304800"/>
          </a:xfrm>
          <a:prstGeom prst="rect">
            <a:avLst/>
          </a:prstGeom>
        </p:spPr>
      </p:pic>
      <p:pic>
        <p:nvPicPr>
          <p:cNvPr id="41" name="noise2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763688" y="6309320"/>
            <a:ext cx="304800" cy="304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02210" y="2890007"/>
            <a:ext cx="2281806" cy="411061"/>
          </a:xfrm>
          <a:custGeom>
            <a:avLst/>
            <a:gdLst>
              <a:gd name="connsiteX0" fmla="*/ 0 w 2281806"/>
              <a:gd name="connsiteY0" fmla="*/ 134224 h 411061"/>
              <a:gd name="connsiteX1" fmla="*/ 25167 w 2281806"/>
              <a:gd name="connsiteY1" fmla="*/ 251670 h 411061"/>
              <a:gd name="connsiteX2" fmla="*/ 41945 w 2281806"/>
              <a:gd name="connsiteY2" fmla="*/ 184558 h 411061"/>
              <a:gd name="connsiteX3" fmla="*/ 58723 w 2281806"/>
              <a:gd name="connsiteY3" fmla="*/ 159391 h 411061"/>
              <a:gd name="connsiteX4" fmla="*/ 67112 w 2281806"/>
              <a:gd name="connsiteY4" fmla="*/ 343949 h 411061"/>
              <a:gd name="connsiteX5" fmla="*/ 75501 w 2281806"/>
              <a:gd name="connsiteY5" fmla="*/ 318782 h 411061"/>
              <a:gd name="connsiteX6" fmla="*/ 100668 w 2281806"/>
              <a:gd name="connsiteY6" fmla="*/ 260059 h 411061"/>
              <a:gd name="connsiteX7" fmla="*/ 109057 w 2281806"/>
              <a:gd name="connsiteY7" fmla="*/ 234892 h 411061"/>
              <a:gd name="connsiteX8" fmla="*/ 125835 w 2281806"/>
              <a:gd name="connsiteY8" fmla="*/ 151002 h 411061"/>
              <a:gd name="connsiteX9" fmla="*/ 134224 w 2281806"/>
              <a:gd name="connsiteY9" fmla="*/ 125835 h 411061"/>
              <a:gd name="connsiteX10" fmla="*/ 167780 w 2281806"/>
              <a:gd name="connsiteY10" fmla="*/ 0 h 411061"/>
              <a:gd name="connsiteX11" fmla="*/ 184558 w 2281806"/>
              <a:gd name="connsiteY11" fmla="*/ 142613 h 411061"/>
              <a:gd name="connsiteX12" fmla="*/ 192947 w 2281806"/>
              <a:gd name="connsiteY12" fmla="*/ 167780 h 411061"/>
              <a:gd name="connsiteX13" fmla="*/ 201336 w 2281806"/>
              <a:gd name="connsiteY13" fmla="*/ 117446 h 411061"/>
              <a:gd name="connsiteX14" fmla="*/ 209725 w 2281806"/>
              <a:gd name="connsiteY14" fmla="*/ 201336 h 411061"/>
              <a:gd name="connsiteX15" fmla="*/ 226503 w 2281806"/>
              <a:gd name="connsiteY15" fmla="*/ 226503 h 411061"/>
              <a:gd name="connsiteX16" fmla="*/ 243281 w 2281806"/>
              <a:gd name="connsiteY16" fmla="*/ 125835 h 411061"/>
              <a:gd name="connsiteX17" fmla="*/ 260059 w 2281806"/>
              <a:gd name="connsiteY17" fmla="*/ 302004 h 411061"/>
              <a:gd name="connsiteX18" fmla="*/ 276837 w 2281806"/>
              <a:gd name="connsiteY18" fmla="*/ 276837 h 411061"/>
              <a:gd name="connsiteX19" fmla="*/ 302004 w 2281806"/>
              <a:gd name="connsiteY19" fmla="*/ 201336 h 411061"/>
              <a:gd name="connsiteX20" fmla="*/ 318782 w 2281806"/>
              <a:gd name="connsiteY20" fmla="*/ 117446 h 411061"/>
              <a:gd name="connsiteX21" fmla="*/ 335560 w 2281806"/>
              <a:gd name="connsiteY21" fmla="*/ 176169 h 411061"/>
              <a:gd name="connsiteX22" fmla="*/ 352338 w 2281806"/>
              <a:gd name="connsiteY22" fmla="*/ 260059 h 411061"/>
              <a:gd name="connsiteX23" fmla="*/ 377505 w 2281806"/>
              <a:gd name="connsiteY23" fmla="*/ 310393 h 411061"/>
              <a:gd name="connsiteX24" fmla="*/ 411061 w 2281806"/>
              <a:gd name="connsiteY24" fmla="*/ 293615 h 411061"/>
              <a:gd name="connsiteX25" fmla="*/ 427839 w 2281806"/>
              <a:gd name="connsiteY25" fmla="*/ 243281 h 411061"/>
              <a:gd name="connsiteX26" fmla="*/ 444617 w 2281806"/>
              <a:gd name="connsiteY26" fmla="*/ 218114 h 411061"/>
              <a:gd name="connsiteX27" fmla="*/ 469784 w 2281806"/>
              <a:gd name="connsiteY27" fmla="*/ 125835 h 411061"/>
              <a:gd name="connsiteX28" fmla="*/ 478173 w 2281806"/>
              <a:gd name="connsiteY28" fmla="*/ 192947 h 411061"/>
              <a:gd name="connsiteX29" fmla="*/ 486561 w 2281806"/>
              <a:gd name="connsiteY29" fmla="*/ 218114 h 411061"/>
              <a:gd name="connsiteX30" fmla="*/ 503339 w 2281806"/>
              <a:gd name="connsiteY30" fmla="*/ 218114 h 411061"/>
              <a:gd name="connsiteX31" fmla="*/ 528506 w 2281806"/>
              <a:gd name="connsiteY31" fmla="*/ 226503 h 411061"/>
              <a:gd name="connsiteX32" fmla="*/ 562062 w 2281806"/>
              <a:gd name="connsiteY32" fmla="*/ 159391 h 411061"/>
              <a:gd name="connsiteX33" fmla="*/ 587229 w 2281806"/>
              <a:gd name="connsiteY33" fmla="*/ 234892 h 411061"/>
              <a:gd name="connsiteX34" fmla="*/ 595618 w 2281806"/>
              <a:gd name="connsiteY34" fmla="*/ 260059 h 411061"/>
              <a:gd name="connsiteX35" fmla="*/ 604007 w 2281806"/>
              <a:gd name="connsiteY35" fmla="*/ 285226 h 411061"/>
              <a:gd name="connsiteX36" fmla="*/ 629174 w 2281806"/>
              <a:gd name="connsiteY36" fmla="*/ 251670 h 411061"/>
              <a:gd name="connsiteX37" fmla="*/ 645952 w 2281806"/>
              <a:gd name="connsiteY37" fmla="*/ 226503 h 411061"/>
              <a:gd name="connsiteX38" fmla="*/ 662730 w 2281806"/>
              <a:gd name="connsiteY38" fmla="*/ 234892 h 411061"/>
              <a:gd name="connsiteX39" fmla="*/ 687897 w 2281806"/>
              <a:gd name="connsiteY39" fmla="*/ 285226 h 411061"/>
              <a:gd name="connsiteX40" fmla="*/ 696286 w 2281806"/>
              <a:gd name="connsiteY40" fmla="*/ 327171 h 411061"/>
              <a:gd name="connsiteX41" fmla="*/ 704675 w 2281806"/>
              <a:gd name="connsiteY41" fmla="*/ 293615 h 411061"/>
              <a:gd name="connsiteX42" fmla="*/ 729842 w 2281806"/>
              <a:gd name="connsiteY42" fmla="*/ 209725 h 411061"/>
              <a:gd name="connsiteX43" fmla="*/ 738231 w 2281806"/>
              <a:gd name="connsiteY43" fmla="*/ 109057 h 411061"/>
              <a:gd name="connsiteX44" fmla="*/ 746620 w 2281806"/>
              <a:gd name="connsiteY44" fmla="*/ 134224 h 411061"/>
              <a:gd name="connsiteX45" fmla="*/ 788565 w 2281806"/>
              <a:gd name="connsiteY45" fmla="*/ 226503 h 411061"/>
              <a:gd name="connsiteX46" fmla="*/ 813732 w 2281806"/>
              <a:gd name="connsiteY46" fmla="*/ 167780 h 411061"/>
              <a:gd name="connsiteX47" fmla="*/ 830510 w 2281806"/>
              <a:gd name="connsiteY47" fmla="*/ 41945 h 411061"/>
              <a:gd name="connsiteX48" fmla="*/ 838899 w 2281806"/>
              <a:gd name="connsiteY48" fmla="*/ 125835 h 411061"/>
              <a:gd name="connsiteX49" fmla="*/ 872455 w 2281806"/>
              <a:gd name="connsiteY49" fmla="*/ 201336 h 411061"/>
              <a:gd name="connsiteX50" fmla="*/ 897622 w 2281806"/>
              <a:gd name="connsiteY50" fmla="*/ 243281 h 411061"/>
              <a:gd name="connsiteX51" fmla="*/ 914400 w 2281806"/>
              <a:gd name="connsiteY51" fmla="*/ 293615 h 411061"/>
              <a:gd name="connsiteX52" fmla="*/ 922789 w 2281806"/>
              <a:gd name="connsiteY52" fmla="*/ 318782 h 411061"/>
              <a:gd name="connsiteX53" fmla="*/ 939567 w 2281806"/>
              <a:gd name="connsiteY53" fmla="*/ 352338 h 411061"/>
              <a:gd name="connsiteX54" fmla="*/ 956345 w 2281806"/>
              <a:gd name="connsiteY54" fmla="*/ 411061 h 411061"/>
              <a:gd name="connsiteX55" fmla="*/ 964734 w 2281806"/>
              <a:gd name="connsiteY55" fmla="*/ 50334 h 411061"/>
              <a:gd name="connsiteX56" fmla="*/ 973123 w 2281806"/>
              <a:gd name="connsiteY56" fmla="*/ 192947 h 411061"/>
              <a:gd name="connsiteX57" fmla="*/ 1015068 w 2281806"/>
              <a:gd name="connsiteY57" fmla="*/ 285226 h 411061"/>
              <a:gd name="connsiteX58" fmla="*/ 1031846 w 2281806"/>
              <a:gd name="connsiteY58" fmla="*/ 218114 h 411061"/>
              <a:gd name="connsiteX59" fmla="*/ 1015068 w 2281806"/>
              <a:gd name="connsiteY59" fmla="*/ 67112 h 411061"/>
              <a:gd name="connsiteX60" fmla="*/ 1006679 w 2281806"/>
              <a:gd name="connsiteY60" fmla="*/ 33556 h 411061"/>
              <a:gd name="connsiteX61" fmla="*/ 1023457 w 2281806"/>
              <a:gd name="connsiteY61" fmla="*/ 192947 h 411061"/>
              <a:gd name="connsiteX62" fmla="*/ 1031846 w 2281806"/>
              <a:gd name="connsiteY62" fmla="*/ 226503 h 411061"/>
              <a:gd name="connsiteX63" fmla="*/ 1048624 w 2281806"/>
              <a:gd name="connsiteY63" fmla="*/ 159391 h 411061"/>
              <a:gd name="connsiteX64" fmla="*/ 1073791 w 2281806"/>
              <a:gd name="connsiteY64" fmla="*/ 310393 h 411061"/>
              <a:gd name="connsiteX65" fmla="*/ 1082180 w 2281806"/>
              <a:gd name="connsiteY65" fmla="*/ 335560 h 411061"/>
              <a:gd name="connsiteX66" fmla="*/ 1090569 w 2281806"/>
              <a:gd name="connsiteY66" fmla="*/ 260059 h 411061"/>
              <a:gd name="connsiteX67" fmla="*/ 1090569 w 2281806"/>
              <a:gd name="connsiteY67" fmla="*/ 226503 h 411061"/>
              <a:gd name="connsiteX68" fmla="*/ 1098958 w 2281806"/>
              <a:gd name="connsiteY68" fmla="*/ 285226 h 411061"/>
              <a:gd name="connsiteX69" fmla="*/ 1090569 w 2281806"/>
              <a:gd name="connsiteY69" fmla="*/ 142613 h 411061"/>
              <a:gd name="connsiteX70" fmla="*/ 1082180 w 2281806"/>
              <a:gd name="connsiteY70" fmla="*/ 109057 h 411061"/>
              <a:gd name="connsiteX71" fmla="*/ 1098958 w 2281806"/>
              <a:gd name="connsiteY71" fmla="*/ 192947 h 411061"/>
              <a:gd name="connsiteX72" fmla="*/ 1107347 w 2281806"/>
              <a:gd name="connsiteY72" fmla="*/ 218114 h 411061"/>
              <a:gd name="connsiteX73" fmla="*/ 1149292 w 2281806"/>
              <a:gd name="connsiteY73" fmla="*/ 268448 h 411061"/>
              <a:gd name="connsiteX74" fmla="*/ 1166070 w 2281806"/>
              <a:gd name="connsiteY74" fmla="*/ 302004 h 411061"/>
              <a:gd name="connsiteX75" fmla="*/ 1191237 w 2281806"/>
              <a:gd name="connsiteY75" fmla="*/ 234892 h 411061"/>
              <a:gd name="connsiteX76" fmla="*/ 1199626 w 2281806"/>
              <a:gd name="connsiteY76" fmla="*/ 167780 h 411061"/>
              <a:gd name="connsiteX77" fmla="*/ 1224793 w 2281806"/>
              <a:gd name="connsiteY77" fmla="*/ 201336 h 411061"/>
              <a:gd name="connsiteX78" fmla="*/ 1266738 w 2281806"/>
              <a:gd name="connsiteY78" fmla="*/ 318782 h 411061"/>
              <a:gd name="connsiteX79" fmla="*/ 1291905 w 2281806"/>
              <a:gd name="connsiteY79" fmla="*/ 352338 h 411061"/>
              <a:gd name="connsiteX80" fmla="*/ 1308683 w 2281806"/>
              <a:gd name="connsiteY80" fmla="*/ 234892 h 411061"/>
              <a:gd name="connsiteX81" fmla="*/ 1317072 w 2281806"/>
              <a:gd name="connsiteY81" fmla="*/ 268448 h 411061"/>
              <a:gd name="connsiteX82" fmla="*/ 1342239 w 2281806"/>
              <a:gd name="connsiteY82" fmla="*/ 318782 h 411061"/>
              <a:gd name="connsiteX83" fmla="*/ 1333850 w 2281806"/>
              <a:gd name="connsiteY83" fmla="*/ 192947 h 411061"/>
              <a:gd name="connsiteX84" fmla="*/ 1342239 w 2281806"/>
              <a:gd name="connsiteY84" fmla="*/ 234892 h 411061"/>
              <a:gd name="connsiteX85" fmla="*/ 1367406 w 2281806"/>
              <a:gd name="connsiteY85" fmla="*/ 260059 h 411061"/>
              <a:gd name="connsiteX86" fmla="*/ 1392573 w 2281806"/>
              <a:gd name="connsiteY86" fmla="*/ 159391 h 411061"/>
              <a:gd name="connsiteX87" fmla="*/ 1409350 w 2281806"/>
              <a:gd name="connsiteY87" fmla="*/ 125835 h 411061"/>
              <a:gd name="connsiteX88" fmla="*/ 1434517 w 2281806"/>
              <a:gd name="connsiteY88" fmla="*/ 167780 h 411061"/>
              <a:gd name="connsiteX89" fmla="*/ 1451295 w 2281806"/>
              <a:gd name="connsiteY89" fmla="*/ 201336 h 411061"/>
              <a:gd name="connsiteX90" fmla="*/ 1510018 w 2281806"/>
              <a:gd name="connsiteY90" fmla="*/ 285226 h 411061"/>
              <a:gd name="connsiteX91" fmla="*/ 1535185 w 2281806"/>
              <a:gd name="connsiteY91" fmla="*/ 343949 h 411061"/>
              <a:gd name="connsiteX92" fmla="*/ 1543574 w 2281806"/>
              <a:gd name="connsiteY92" fmla="*/ 293615 h 411061"/>
              <a:gd name="connsiteX93" fmla="*/ 1551963 w 2281806"/>
              <a:gd name="connsiteY93" fmla="*/ 218114 h 411061"/>
              <a:gd name="connsiteX94" fmla="*/ 1577130 w 2281806"/>
              <a:gd name="connsiteY94" fmla="*/ 260059 h 411061"/>
              <a:gd name="connsiteX95" fmla="*/ 1593908 w 2281806"/>
              <a:gd name="connsiteY95" fmla="*/ 285226 h 411061"/>
              <a:gd name="connsiteX96" fmla="*/ 1610686 w 2281806"/>
              <a:gd name="connsiteY96" fmla="*/ 251670 h 411061"/>
              <a:gd name="connsiteX97" fmla="*/ 1627464 w 2281806"/>
              <a:gd name="connsiteY97" fmla="*/ 201336 h 411061"/>
              <a:gd name="connsiteX98" fmla="*/ 1635853 w 2281806"/>
              <a:gd name="connsiteY98" fmla="*/ 251670 h 411061"/>
              <a:gd name="connsiteX99" fmla="*/ 1669409 w 2281806"/>
              <a:gd name="connsiteY99" fmla="*/ 302004 h 411061"/>
              <a:gd name="connsiteX100" fmla="*/ 1677798 w 2281806"/>
              <a:gd name="connsiteY100" fmla="*/ 260059 h 411061"/>
              <a:gd name="connsiteX101" fmla="*/ 1694576 w 2281806"/>
              <a:gd name="connsiteY101" fmla="*/ 285226 h 411061"/>
              <a:gd name="connsiteX102" fmla="*/ 1702965 w 2281806"/>
              <a:gd name="connsiteY102" fmla="*/ 234892 h 411061"/>
              <a:gd name="connsiteX103" fmla="*/ 1711354 w 2281806"/>
              <a:gd name="connsiteY103" fmla="*/ 176169 h 411061"/>
              <a:gd name="connsiteX104" fmla="*/ 1753299 w 2281806"/>
              <a:gd name="connsiteY104" fmla="*/ 268448 h 411061"/>
              <a:gd name="connsiteX105" fmla="*/ 1761688 w 2281806"/>
              <a:gd name="connsiteY105" fmla="*/ 293615 h 411061"/>
              <a:gd name="connsiteX106" fmla="*/ 1786855 w 2281806"/>
              <a:gd name="connsiteY106" fmla="*/ 192947 h 411061"/>
              <a:gd name="connsiteX107" fmla="*/ 1795244 w 2281806"/>
              <a:gd name="connsiteY107" fmla="*/ 251670 h 411061"/>
              <a:gd name="connsiteX108" fmla="*/ 1803633 w 2281806"/>
              <a:gd name="connsiteY108" fmla="*/ 151002 h 411061"/>
              <a:gd name="connsiteX109" fmla="*/ 1828800 w 2281806"/>
              <a:gd name="connsiteY109" fmla="*/ 234892 h 411061"/>
              <a:gd name="connsiteX110" fmla="*/ 1845578 w 2281806"/>
              <a:gd name="connsiteY110" fmla="*/ 260059 h 411061"/>
              <a:gd name="connsiteX111" fmla="*/ 1879134 w 2281806"/>
              <a:gd name="connsiteY111" fmla="*/ 369116 h 411061"/>
              <a:gd name="connsiteX112" fmla="*/ 1912690 w 2281806"/>
              <a:gd name="connsiteY112" fmla="*/ 310393 h 411061"/>
              <a:gd name="connsiteX113" fmla="*/ 1929468 w 2281806"/>
              <a:gd name="connsiteY113" fmla="*/ 335560 h 411061"/>
              <a:gd name="connsiteX114" fmla="*/ 1937857 w 2281806"/>
              <a:gd name="connsiteY114" fmla="*/ 234892 h 411061"/>
              <a:gd name="connsiteX115" fmla="*/ 1963024 w 2281806"/>
              <a:gd name="connsiteY115" fmla="*/ 176169 h 411061"/>
              <a:gd name="connsiteX116" fmla="*/ 1971413 w 2281806"/>
              <a:gd name="connsiteY116" fmla="*/ 218114 h 411061"/>
              <a:gd name="connsiteX117" fmla="*/ 2004969 w 2281806"/>
              <a:gd name="connsiteY117" fmla="*/ 310393 h 411061"/>
              <a:gd name="connsiteX118" fmla="*/ 2021747 w 2281806"/>
              <a:gd name="connsiteY118" fmla="*/ 285226 h 411061"/>
              <a:gd name="connsiteX119" fmla="*/ 2055303 w 2281806"/>
              <a:gd name="connsiteY119" fmla="*/ 285226 h 411061"/>
              <a:gd name="connsiteX120" fmla="*/ 2072081 w 2281806"/>
              <a:gd name="connsiteY120" fmla="*/ 260059 h 411061"/>
              <a:gd name="connsiteX121" fmla="*/ 2080470 w 2281806"/>
              <a:gd name="connsiteY121" fmla="*/ 293615 h 411061"/>
              <a:gd name="connsiteX122" fmla="*/ 2114026 w 2281806"/>
              <a:gd name="connsiteY122" fmla="*/ 360727 h 411061"/>
              <a:gd name="connsiteX123" fmla="*/ 2130804 w 2281806"/>
              <a:gd name="connsiteY123" fmla="*/ 335560 h 411061"/>
              <a:gd name="connsiteX124" fmla="*/ 2105637 w 2281806"/>
              <a:gd name="connsiteY124" fmla="*/ 234892 h 411061"/>
              <a:gd name="connsiteX125" fmla="*/ 2130804 w 2281806"/>
              <a:gd name="connsiteY125" fmla="*/ 310393 h 411061"/>
              <a:gd name="connsiteX126" fmla="*/ 2139193 w 2281806"/>
              <a:gd name="connsiteY126" fmla="*/ 335560 h 411061"/>
              <a:gd name="connsiteX127" fmla="*/ 2147582 w 2281806"/>
              <a:gd name="connsiteY127" fmla="*/ 360727 h 411061"/>
              <a:gd name="connsiteX128" fmla="*/ 2181138 w 2281806"/>
              <a:gd name="connsiteY128" fmla="*/ 285226 h 411061"/>
              <a:gd name="connsiteX129" fmla="*/ 2197916 w 2281806"/>
              <a:gd name="connsiteY129" fmla="*/ 318782 h 411061"/>
              <a:gd name="connsiteX130" fmla="*/ 2223083 w 2281806"/>
              <a:gd name="connsiteY130" fmla="*/ 251670 h 411061"/>
              <a:gd name="connsiteX131" fmla="*/ 2248250 w 2281806"/>
              <a:gd name="connsiteY131" fmla="*/ 268448 h 411061"/>
              <a:gd name="connsiteX132" fmla="*/ 2265028 w 2281806"/>
              <a:gd name="connsiteY132" fmla="*/ 318782 h 411061"/>
              <a:gd name="connsiteX133" fmla="*/ 2281806 w 2281806"/>
              <a:gd name="connsiteY133" fmla="*/ 343949 h 41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281806" h="411061">
                <a:moveTo>
                  <a:pt x="0" y="134224"/>
                </a:moveTo>
                <a:cubicBezTo>
                  <a:pt x="22589" y="382701"/>
                  <a:pt x="7740" y="364944"/>
                  <a:pt x="25167" y="251670"/>
                </a:cubicBezTo>
                <a:cubicBezTo>
                  <a:pt x="27294" y="237843"/>
                  <a:pt x="34006" y="200436"/>
                  <a:pt x="41945" y="184558"/>
                </a:cubicBezTo>
                <a:cubicBezTo>
                  <a:pt x="46454" y="175540"/>
                  <a:pt x="53130" y="167780"/>
                  <a:pt x="58723" y="159391"/>
                </a:cubicBezTo>
                <a:cubicBezTo>
                  <a:pt x="61519" y="220910"/>
                  <a:pt x="60665" y="282705"/>
                  <a:pt x="67112" y="343949"/>
                </a:cubicBezTo>
                <a:cubicBezTo>
                  <a:pt x="68038" y="352743"/>
                  <a:pt x="73072" y="327285"/>
                  <a:pt x="75501" y="318782"/>
                </a:cubicBezTo>
                <a:cubicBezTo>
                  <a:pt x="98780" y="237305"/>
                  <a:pt x="66612" y="328171"/>
                  <a:pt x="100668" y="260059"/>
                </a:cubicBezTo>
                <a:cubicBezTo>
                  <a:pt x="104623" y="252150"/>
                  <a:pt x="107069" y="243508"/>
                  <a:pt x="109057" y="234892"/>
                </a:cubicBezTo>
                <a:cubicBezTo>
                  <a:pt x="115469" y="207105"/>
                  <a:pt x="119423" y="178789"/>
                  <a:pt x="125835" y="151002"/>
                </a:cubicBezTo>
                <a:cubicBezTo>
                  <a:pt x="127823" y="142386"/>
                  <a:pt x="131857" y="134355"/>
                  <a:pt x="134224" y="125835"/>
                </a:cubicBezTo>
                <a:cubicBezTo>
                  <a:pt x="145843" y="84008"/>
                  <a:pt x="167780" y="0"/>
                  <a:pt x="167780" y="0"/>
                </a:cubicBezTo>
                <a:cubicBezTo>
                  <a:pt x="173373" y="47538"/>
                  <a:pt x="177458" y="95277"/>
                  <a:pt x="184558" y="142613"/>
                </a:cubicBezTo>
                <a:cubicBezTo>
                  <a:pt x="185870" y="151358"/>
                  <a:pt x="188042" y="175138"/>
                  <a:pt x="192947" y="167780"/>
                </a:cubicBezTo>
                <a:cubicBezTo>
                  <a:pt x="202382" y="153627"/>
                  <a:pt x="198540" y="134224"/>
                  <a:pt x="201336" y="117446"/>
                </a:cubicBezTo>
                <a:cubicBezTo>
                  <a:pt x="204132" y="145409"/>
                  <a:pt x="203406" y="173953"/>
                  <a:pt x="209725" y="201336"/>
                </a:cubicBezTo>
                <a:cubicBezTo>
                  <a:pt x="211992" y="211160"/>
                  <a:pt x="222408" y="235716"/>
                  <a:pt x="226503" y="226503"/>
                </a:cubicBezTo>
                <a:cubicBezTo>
                  <a:pt x="240319" y="195416"/>
                  <a:pt x="243281" y="125835"/>
                  <a:pt x="243281" y="125835"/>
                </a:cubicBezTo>
                <a:cubicBezTo>
                  <a:pt x="248874" y="184558"/>
                  <a:pt x="247263" y="244420"/>
                  <a:pt x="260059" y="302004"/>
                </a:cubicBezTo>
                <a:cubicBezTo>
                  <a:pt x="262246" y="311846"/>
                  <a:pt x="272959" y="286144"/>
                  <a:pt x="276837" y="276837"/>
                </a:cubicBezTo>
                <a:cubicBezTo>
                  <a:pt x="287040" y="252349"/>
                  <a:pt x="297643" y="227503"/>
                  <a:pt x="302004" y="201336"/>
                </a:cubicBezTo>
                <a:cubicBezTo>
                  <a:pt x="312288" y="139629"/>
                  <a:pt x="306268" y="167504"/>
                  <a:pt x="318782" y="117446"/>
                </a:cubicBezTo>
                <a:cubicBezTo>
                  <a:pt x="324375" y="137020"/>
                  <a:pt x="330897" y="156353"/>
                  <a:pt x="335560" y="176169"/>
                </a:cubicBezTo>
                <a:cubicBezTo>
                  <a:pt x="342092" y="203928"/>
                  <a:pt x="336520" y="236331"/>
                  <a:pt x="352338" y="260059"/>
                </a:cubicBezTo>
                <a:cubicBezTo>
                  <a:pt x="374021" y="292584"/>
                  <a:pt x="365928" y="275661"/>
                  <a:pt x="377505" y="310393"/>
                </a:cubicBezTo>
                <a:cubicBezTo>
                  <a:pt x="388690" y="304800"/>
                  <a:pt x="403558" y="303619"/>
                  <a:pt x="411061" y="293615"/>
                </a:cubicBezTo>
                <a:cubicBezTo>
                  <a:pt x="421672" y="279467"/>
                  <a:pt x="418029" y="257996"/>
                  <a:pt x="427839" y="243281"/>
                </a:cubicBezTo>
                <a:lnTo>
                  <a:pt x="444617" y="218114"/>
                </a:lnTo>
                <a:cubicBezTo>
                  <a:pt x="447951" y="204779"/>
                  <a:pt x="467483" y="125068"/>
                  <a:pt x="469784" y="125835"/>
                </a:cubicBezTo>
                <a:cubicBezTo>
                  <a:pt x="491172" y="132964"/>
                  <a:pt x="474140" y="170766"/>
                  <a:pt x="478173" y="192947"/>
                </a:cubicBezTo>
                <a:cubicBezTo>
                  <a:pt x="479755" y="201647"/>
                  <a:pt x="483765" y="209725"/>
                  <a:pt x="486561" y="218114"/>
                </a:cubicBezTo>
                <a:cubicBezTo>
                  <a:pt x="503339" y="167780"/>
                  <a:pt x="486561" y="201336"/>
                  <a:pt x="503339" y="218114"/>
                </a:cubicBezTo>
                <a:cubicBezTo>
                  <a:pt x="509592" y="224367"/>
                  <a:pt x="520117" y="223707"/>
                  <a:pt x="528506" y="226503"/>
                </a:cubicBezTo>
                <a:cubicBezTo>
                  <a:pt x="539691" y="204132"/>
                  <a:pt x="554153" y="135663"/>
                  <a:pt x="562062" y="159391"/>
                </a:cubicBezTo>
                <a:lnTo>
                  <a:pt x="587229" y="234892"/>
                </a:lnTo>
                <a:lnTo>
                  <a:pt x="595618" y="260059"/>
                </a:lnTo>
                <a:lnTo>
                  <a:pt x="604007" y="285226"/>
                </a:lnTo>
                <a:cubicBezTo>
                  <a:pt x="612396" y="274041"/>
                  <a:pt x="623981" y="264652"/>
                  <a:pt x="629174" y="251670"/>
                </a:cubicBezTo>
                <a:cubicBezTo>
                  <a:pt x="645280" y="211404"/>
                  <a:pt x="628928" y="175431"/>
                  <a:pt x="645952" y="226503"/>
                </a:cubicBezTo>
                <a:cubicBezTo>
                  <a:pt x="660190" y="183788"/>
                  <a:pt x="649323" y="201376"/>
                  <a:pt x="662730" y="234892"/>
                </a:cubicBezTo>
                <a:cubicBezTo>
                  <a:pt x="669697" y="252309"/>
                  <a:pt x="679508" y="268448"/>
                  <a:pt x="687897" y="285226"/>
                </a:cubicBezTo>
                <a:cubicBezTo>
                  <a:pt x="690693" y="299208"/>
                  <a:pt x="683533" y="320794"/>
                  <a:pt x="696286" y="327171"/>
                </a:cubicBezTo>
                <a:cubicBezTo>
                  <a:pt x="706598" y="332327"/>
                  <a:pt x="702414" y="304921"/>
                  <a:pt x="704675" y="293615"/>
                </a:cubicBezTo>
                <a:cubicBezTo>
                  <a:pt x="718602" y="223982"/>
                  <a:pt x="702897" y="263614"/>
                  <a:pt x="729842" y="209725"/>
                </a:cubicBezTo>
                <a:cubicBezTo>
                  <a:pt x="732638" y="176169"/>
                  <a:pt x="730926" y="141927"/>
                  <a:pt x="738231" y="109057"/>
                </a:cubicBezTo>
                <a:cubicBezTo>
                  <a:pt x="740149" y="100425"/>
                  <a:pt x="742961" y="126174"/>
                  <a:pt x="746620" y="134224"/>
                </a:cubicBezTo>
                <a:cubicBezTo>
                  <a:pt x="793508" y="237378"/>
                  <a:pt x="768951" y="167662"/>
                  <a:pt x="788565" y="226503"/>
                </a:cubicBezTo>
                <a:cubicBezTo>
                  <a:pt x="796954" y="206929"/>
                  <a:pt x="809012" y="188547"/>
                  <a:pt x="813732" y="167780"/>
                </a:cubicBezTo>
                <a:cubicBezTo>
                  <a:pt x="823110" y="126516"/>
                  <a:pt x="808738" y="78231"/>
                  <a:pt x="830510" y="41945"/>
                </a:cubicBezTo>
                <a:cubicBezTo>
                  <a:pt x="844969" y="17847"/>
                  <a:pt x="831747" y="98657"/>
                  <a:pt x="838899" y="125835"/>
                </a:cubicBezTo>
                <a:cubicBezTo>
                  <a:pt x="845908" y="152469"/>
                  <a:pt x="860138" y="176703"/>
                  <a:pt x="872455" y="201336"/>
                </a:cubicBezTo>
                <a:cubicBezTo>
                  <a:pt x="879747" y="215920"/>
                  <a:pt x="890875" y="228437"/>
                  <a:pt x="897622" y="243281"/>
                </a:cubicBezTo>
                <a:cubicBezTo>
                  <a:pt x="904940" y="259381"/>
                  <a:pt x="908807" y="276837"/>
                  <a:pt x="914400" y="293615"/>
                </a:cubicBezTo>
                <a:cubicBezTo>
                  <a:pt x="917196" y="302004"/>
                  <a:pt x="918834" y="310873"/>
                  <a:pt x="922789" y="318782"/>
                </a:cubicBezTo>
                <a:cubicBezTo>
                  <a:pt x="928382" y="329967"/>
                  <a:pt x="934641" y="340844"/>
                  <a:pt x="939567" y="352338"/>
                </a:cubicBezTo>
                <a:cubicBezTo>
                  <a:pt x="946788" y="369187"/>
                  <a:pt x="952088" y="394033"/>
                  <a:pt x="956345" y="411061"/>
                </a:cubicBezTo>
                <a:cubicBezTo>
                  <a:pt x="988984" y="84666"/>
                  <a:pt x="964734" y="407738"/>
                  <a:pt x="964734" y="50334"/>
                </a:cubicBezTo>
                <a:cubicBezTo>
                  <a:pt x="964734" y="2714"/>
                  <a:pt x="965294" y="145975"/>
                  <a:pt x="973123" y="192947"/>
                </a:cubicBezTo>
                <a:cubicBezTo>
                  <a:pt x="975631" y="207994"/>
                  <a:pt x="1004965" y="265020"/>
                  <a:pt x="1015068" y="285226"/>
                </a:cubicBezTo>
                <a:cubicBezTo>
                  <a:pt x="1020661" y="262855"/>
                  <a:pt x="1030749" y="241147"/>
                  <a:pt x="1031846" y="218114"/>
                </a:cubicBezTo>
                <a:cubicBezTo>
                  <a:pt x="1034228" y="168097"/>
                  <a:pt x="1025967" y="116160"/>
                  <a:pt x="1015068" y="67112"/>
                </a:cubicBezTo>
                <a:cubicBezTo>
                  <a:pt x="1012567" y="55857"/>
                  <a:pt x="1009475" y="44741"/>
                  <a:pt x="1006679" y="33556"/>
                </a:cubicBezTo>
                <a:cubicBezTo>
                  <a:pt x="1012272" y="86686"/>
                  <a:pt x="1016547" y="139972"/>
                  <a:pt x="1023457" y="192947"/>
                </a:cubicBezTo>
                <a:cubicBezTo>
                  <a:pt x="1024948" y="204380"/>
                  <a:pt x="1024928" y="235727"/>
                  <a:pt x="1031846" y="226503"/>
                </a:cubicBezTo>
                <a:cubicBezTo>
                  <a:pt x="1045681" y="208056"/>
                  <a:pt x="1043031" y="181762"/>
                  <a:pt x="1048624" y="159391"/>
                </a:cubicBezTo>
                <a:cubicBezTo>
                  <a:pt x="1057503" y="230422"/>
                  <a:pt x="1056446" y="235232"/>
                  <a:pt x="1073791" y="310393"/>
                </a:cubicBezTo>
                <a:cubicBezTo>
                  <a:pt x="1075779" y="319009"/>
                  <a:pt x="1079384" y="327171"/>
                  <a:pt x="1082180" y="335560"/>
                </a:cubicBezTo>
                <a:cubicBezTo>
                  <a:pt x="1084976" y="310393"/>
                  <a:pt x="1090569" y="285381"/>
                  <a:pt x="1090569" y="260059"/>
                </a:cubicBezTo>
                <a:cubicBezTo>
                  <a:pt x="1090569" y="67590"/>
                  <a:pt x="1069953" y="-41500"/>
                  <a:pt x="1090569" y="226503"/>
                </a:cubicBezTo>
                <a:cubicBezTo>
                  <a:pt x="1092086" y="246218"/>
                  <a:pt x="1096162" y="265652"/>
                  <a:pt x="1098958" y="285226"/>
                </a:cubicBezTo>
                <a:cubicBezTo>
                  <a:pt x="1096162" y="237688"/>
                  <a:pt x="1095084" y="190018"/>
                  <a:pt x="1090569" y="142613"/>
                </a:cubicBezTo>
                <a:cubicBezTo>
                  <a:pt x="1089476" y="131135"/>
                  <a:pt x="1082180" y="97527"/>
                  <a:pt x="1082180" y="109057"/>
                </a:cubicBezTo>
                <a:cubicBezTo>
                  <a:pt x="1082180" y="125537"/>
                  <a:pt x="1093415" y="173546"/>
                  <a:pt x="1098958" y="192947"/>
                </a:cubicBezTo>
                <a:cubicBezTo>
                  <a:pt x="1101387" y="201450"/>
                  <a:pt x="1103392" y="210205"/>
                  <a:pt x="1107347" y="218114"/>
                </a:cubicBezTo>
                <a:cubicBezTo>
                  <a:pt x="1129538" y="262496"/>
                  <a:pt x="1118370" y="225157"/>
                  <a:pt x="1149292" y="268448"/>
                </a:cubicBezTo>
                <a:cubicBezTo>
                  <a:pt x="1156561" y="278624"/>
                  <a:pt x="1160477" y="290819"/>
                  <a:pt x="1166070" y="302004"/>
                </a:cubicBezTo>
                <a:cubicBezTo>
                  <a:pt x="1174459" y="279633"/>
                  <a:pt x="1185442" y="258071"/>
                  <a:pt x="1191237" y="234892"/>
                </a:cubicBezTo>
                <a:cubicBezTo>
                  <a:pt x="1196705" y="213020"/>
                  <a:pt x="1183684" y="183722"/>
                  <a:pt x="1199626" y="167780"/>
                </a:cubicBezTo>
                <a:cubicBezTo>
                  <a:pt x="1209513" y="157893"/>
                  <a:pt x="1218098" y="189062"/>
                  <a:pt x="1224793" y="201336"/>
                </a:cubicBezTo>
                <a:cubicBezTo>
                  <a:pt x="1296653" y="333079"/>
                  <a:pt x="1207140" y="187667"/>
                  <a:pt x="1266738" y="318782"/>
                </a:cubicBezTo>
                <a:cubicBezTo>
                  <a:pt x="1272524" y="331510"/>
                  <a:pt x="1283516" y="341153"/>
                  <a:pt x="1291905" y="352338"/>
                </a:cubicBezTo>
                <a:cubicBezTo>
                  <a:pt x="1297498" y="313189"/>
                  <a:pt x="1297320" y="272770"/>
                  <a:pt x="1308683" y="234892"/>
                </a:cubicBezTo>
                <a:cubicBezTo>
                  <a:pt x="1311996" y="223849"/>
                  <a:pt x="1312530" y="257851"/>
                  <a:pt x="1317072" y="268448"/>
                </a:cubicBezTo>
                <a:cubicBezTo>
                  <a:pt x="1365859" y="382284"/>
                  <a:pt x="1306890" y="212735"/>
                  <a:pt x="1342239" y="318782"/>
                </a:cubicBezTo>
                <a:cubicBezTo>
                  <a:pt x="1318000" y="124867"/>
                  <a:pt x="1300828" y="38842"/>
                  <a:pt x="1333850" y="192947"/>
                </a:cubicBezTo>
                <a:cubicBezTo>
                  <a:pt x="1336838" y="206889"/>
                  <a:pt x="1332157" y="224810"/>
                  <a:pt x="1342239" y="234892"/>
                </a:cubicBezTo>
                <a:lnTo>
                  <a:pt x="1367406" y="260059"/>
                </a:lnTo>
                <a:cubicBezTo>
                  <a:pt x="1404461" y="204476"/>
                  <a:pt x="1367421" y="268387"/>
                  <a:pt x="1392573" y="159391"/>
                </a:cubicBezTo>
                <a:cubicBezTo>
                  <a:pt x="1395385" y="147206"/>
                  <a:pt x="1403758" y="137020"/>
                  <a:pt x="1409350" y="125835"/>
                </a:cubicBezTo>
                <a:cubicBezTo>
                  <a:pt x="1417739" y="139817"/>
                  <a:pt x="1426598" y="153527"/>
                  <a:pt x="1434517" y="167780"/>
                </a:cubicBezTo>
                <a:cubicBezTo>
                  <a:pt x="1440590" y="178712"/>
                  <a:pt x="1444533" y="190817"/>
                  <a:pt x="1451295" y="201336"/>
                </a:cubicBezTo>
                <a:cubicBezTo>
                  <a:pt x="1469753" y="230048"/>
                  <a:pt x="1490444" y="257263"/>
                  <a:pt x="1510018" y="285226"/>
                </a:cubicBezTo>
                <a:cubicBezTo>
                  <a:pt x="1511700" y="290271"/>
                  <a:pt x="1529531" y="347719"/>
                  <a:pt x="1535185" y="343949"/>
                </a:cubicBezTo>
                <a:cubicBezTo>
                  <a:pt x="1549338" y="334514"/>
                  <a:pt x="1541326" y="310475"/>
                  <a:pt x="1543574" y="293615"/>
                </a:cubicBezTo>
                <a:cubicBezTo>
                  <a:pt x="1546921" y="268515"/>
                  <a:pt x="1549167" y="243281"/>
                  <a:pt x="1551963" y="218114"/>
                </a:cubicBezTo>
                <a:cubicBezTo>
                  <a:pt x="1570886" y="293805"/>
                  <a:pt x="1561449" y="307102"/>
                  <a:pt x="1577130" y="260059"/>
                </a:cubicBezTo>
                <a:cubicBezTo>
                  <a:pt x="1582723" y="268448"/>
                  <a:pt x="1584127" y="287671"/>
                  <a:pt x="1593908" y="285226"/>
                </a:cubicBezTo>
                <a:cubicBezTo>
                  <a:pt x="1606040" y="282193"/>
                  <a:pt x="1606042" y="263281"/>
                  <a:pt x="1610686" y="251670"/>
                </a:cubicBezTo>
                <a:cubicBezTo>
                  <a:pt x="1617254" y="235249"/>
                  <a:pt x="1621871" y="218114"/>
                  <a:pt x="1627464" y="201336"/>
                </a:cubicBezTo>
                <a:cubicBezTo>
                  <a:pt x="1630260" y="218114"/>
                  <a:pt x="1629311" y="235969"/>
                  <a:pt x="1635853" y="251670"/>
                </a:cubicBezTo>
                <a:cubicBezTo>
                  <a:pt x="1643609" y="270284"/>
                  <a:pt x="1669409" y="302004"/>
                  <a:pt x="1669409" y="302004"/>
                </a:cubicBezTo>
                <a:cubicBezTo>
                  <a:pt x="1672205" y="288022"/>
                  <a:pt x="1665934" y="267968"/>
                  <a:pt x="1677798" y="260059"/>
                </a:cubicBezTo>
                <a:cubicBezTo>
                  <a:pt x="1686187" y="254466"/>
                  <a:pt x="1687447" y="292355"/>
                  <a:pt x="1694576" y="285226"/>
                </a:cubicBezTo>
                <a:cubicBezTo>
                  <a:pt x="1706603" y="273199"/>
                  <a:pt x="1700379" y="251704"/>
                  <a:pt x="1702965" y="234892"/>
                </a:cubicBezTo>
                <a:cubicBezTo>
                  <a:pt x="1705972" y="215349"/>
                  <a:pt x="1708558" y="195743"/>
                  <a:pt x="1711354" y="176169"/>
                </a:cubicBezTo>
                <a:cubicBezTo>
                  <a:pt x="1731009" y="254791"/>
                  <a:pt x="1711827" y="226976"/>
                  <a:pt x="1753299" y="268448"/>
                </a:cubicBezTo>
                <a:cubicBezTo>
                  <a:pt x="1756095" y="276837"/>
                  <a:pt x="1760591" y="302389"/>
                  <a:pt x="1761688" y="293615"/>
                </a:cubicBezTo>
                <a:cubicBezTo>
                  <a:pt x="1771804" y="212684"/>
                  <a:pt x="1755209" y="45267"/>
                  <a:pt x="1786855" y="192947"/>
                </a:cubicBezTo>
                <a:cubicBezTo>
                  <a:pt x="1790998" y="212281"/>
                  <a:pt x="1792448" y="232096"/>
                  <a:pt x="1795244" y="251670"/>
                </a:cubicBezTo>
                <a:cubicBezTo>
                  <a:pt x="1798040" y="218114"/>
                  <a:pt x="1773516" y="166061"/>
                  <a:pt x="1803633" y="151002"/>
                </a:cubicBezTo>
                <a:cubicBezTo>
                  <a:pt x="1829745" y="137946"/>
                  <a:pt x="1818320" y="207643"/>
                  <a:pt x="1828800" y="234892"/>
                </a:cubicBezTo>
                <a:cubicBezTo>
                  <a:pt x="1832419" y="244302"/>
                  <a:pt x="1841700" y="250752"/>
                  <a:pt x="1845578" y="260059"/>
                </a:cubicBezTo>
                <a:cubicBezTo>
                  <a:pt x="1863586" y="303278"/>
                  <a:pt x="1869007" y="328607"/>
                  <a:pt x="1879134" y="369116"/>
                </a:cubicBezTo>
                <a:cubicBezTo>
                  <a:pt x="1882305" y="356431"/>
                  <a:pt x="1887700" y="310393"/>
                  <a:pt x="1912690" y="310393"/>
                </a:cubicBezTo>
                <a:cubicBezTo>
                  <a:pt x="1922772" y="310393"/>
                  <a:pt x="1923875" y="327171"/>
                  <a:pt x="1929468" y="335560"/>
                </a:cubicBezTo>
                <a:cubicBezTo>
                  <a:pt x="1932264" y="302004"/>
                  <a:pt x="1934808" y="268426"/>
                  <a:pt x="1937857" y="234892"/>
                </a:cubicBezTo>
                <a:cubicBezTo>
                  <a:pt x="1946498" y="139843"/>
                  <a:pt x="1930927" y="128023"/>
                  <a:pt x="1963024" y="176169"/>
                </a:cubicBezTo>
                <a:cubicBezTo>
                  <a:pt x="1965820" y="190151"/>
                  <a:pt x="1966904" y="204587"/>
                  <a:pt x="1971413" y="218114"/>
                </a:cubicBezTo>
                <a:cubicBezTo>
                  <a:pt x="2020928" y="366658"/>
                  <a:pt x="1980692" y="213286"/>
                  <a:pt x="2004969" y="310393"/>
                </a:cubicBezTo>
                <a:cubicBezTo>
                  <a:pt x="2010562" y="302004"/>
                  <a:pt x="2017775" y="294493"/>
                  <a:pt x="2021747" y="285226"/>
                </a:cubicBezTo>
                <a:cubicBezTo>
                  <a:pt x="2038882" y="245245"/>
                  <a:pt x="2016725" y="233789"/>
                  <a:pt x="2055303" y="285226"/>
                </a:cubicBezTo>
                <a:cubicBezTo>
                  <a:pt x="2060896" y="276837"/>
                  <a:pt x="2062516" y="256871"/>
                  <a:pt x="2072081" y="260059"/>
                </a:cubicBezTo>
                <a:cubicBezTo>
                  <a:pt x="2083019" y="263705"/>
                  <a:pt x="2076036" y="282972"/>
                  <a:pt x="2080470" y="293615"/>
                </a:cubicBezTo>
                <a:cubicBezTo>
                  <a:pt x="2090090" y="316702"/>
                  <a:pt x="2114026" y="360727"/>
                  <a:pt x="2114026" y="360727"/>
                </a:cubicBezTo>
                <a:cubicBezTo>
                  <a:pt x="2119619" y="352338"/>
                  <a:pt x="2130804" y="345642"/>
                  <a:pt x="2130804" y="335560"/>
                </a:cubicBezTo>
                <a:cubicBezTo>
                  <a:pt x="2130804" y="147120"/>
                  <a:pt x="2123657" y="180831"/>
                  <a:pt x="2105637" y="234892"/>
                </a:cubicBezTo>
                <a:lnTo>
                  <a:pt x="2130804" y="310393"/>
                </a:lnTo>
                <a:lnTo>
                  <a:pt x="2139193" y="335560"/>
                </a:lnTo>
                <a:lnTo>
                  <a:pt x="2147582" y="360727"/>
                </a:lnTo>
                <a:cubicBezTo>
                  <a:pt x="2168723" y="212741"/>
                  <a:pt x="2148823" y="212516"/>
                  <a:pt x="2181138" y="285226"/>
                </a:cubicBezTo>
                <a:cubicBezTo>
                  <a:pt x="2186217" y="296654"/>
                  <a:pt x="2192323" y="307597"/>
                  <a:pt x="2197916" y="318782"/>
                </a:cubicBezTo>
                <a:cubicBezTo>
                  <a:pt x="2201740" y="307309"/>
                  <a:pt x="2218903" y="254178"/>
                  <a:pt x="2223083" y="251670"/>
                </a:cubicBezTo>
                <a:cubicBezTo>
                  <a:pt x="2231729" y="246483"/>
                  <a:pt x="2239861" y="262855"/>
                  <a:pt x="2248250" y="268448"/>
                </a:cubicBezTo>
                <a:cubicBezTo>
                  <a:pt x="2253843" y="285226"/>
                  <a:pt x="2255218" y="304067"/>
                  <a:pt x="2265028" y="318782"/>
                </a:cubicBezTo>
                <a:lnTo>
                  <a:pt x="2281806" y="3439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59525" y="2996952"/>
            <a:ext cx="2300288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364088" y="2538457"/>
            <a:ext cx="1893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spectral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phase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-418290" y="2664168"/>
            <a:ext cx="1893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spectral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34785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8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7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8491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6" grpId="0"/>
      <p:bldP spid="17" grpId="0"/>
      <p:bldP spid="8" grpId="0" animBg="1"/>
      <p:bldP spid="6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188561" y="1638078"/>
            <a:ext cx="4214865" cy="4214865"/>
            <a:chOff x="3262967" y="701963"/>
            <a:chExt cx="4214865" cy="4214865"/>
          </a:xfrm>
        </p:grpSpPr>
        <p:pic>
          <p:nvPicPr>
            <p:cNvPr id="24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25" name="Oval 24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14913" y="5563742"/>
            <a:ext cx="9158913" cy="12942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0"/>
                  <a:alpha val="0"/>
                </a:schemeClr>
              </a:gs>
              <a:gs pos="23000">
                <a:schemeClr val="tx1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4913" y="53975"/>
            <a:ext cx="9158913" cy="1143000"/>
          </a:xfrm>
        </p:spPr>
        <p:txBody>
          <a:bodyPr/>
          <a:lstStyle/>
          <a:p>
            <a:pPr>
              <a:tabLst>
                <a:tab pos="3228975" algn="l"/>
              </a:tabLst>
            </a:pPr>
            <a:r>
              <a:rPr lang="de-DE" sz="4000" dirty="0"/>
              <a:t>time-</a:t>
            </a:r>
            <a:r>
              <a:rPr lang="de-DE" sz="4000" dirty="0" err="1"/>
              <a:t>dependent</a:t>
            </a:r>
            <a:r>
              <a:rPr lang="de-DE" sz="4000" dirty="0"/>
              <a:t> </a:t>
            </a:r>
            <a:r>
              <a:rPr lang="de-DE" sz="4000" dirty="0" err="1"/>
              <a:t>absorption</a:t>
            </a:r>
            <a:r>
              <a:rPr lang="de-DE" sz="4000" dirty="0"/>
              <a:t> </a:t>
            </a:r>
            <a:r>
              <a:rPr lang="de-DE" sz="4000" dirty="0" err="1"/>
              <a:t>spectroscopy</a:t>
            </a:r>
            <a:endParaRPr lang="de-DE" sz="4000" dirty="0"/>
          </a:p>
        </p:txBody>
      </p:sp>
      <p:grpSp>
        <p:nvGrpSpPr>
          <p:cNvPr id="6" name="Group 51"/>
          <p:cNvGrpSpPr/>
          <p:nvPr/>
        </p:nvGrpSpPr>
        <p:grpSpPr>
          <a:xfrm>
            <a:off x="971600" y="1556792"/>
            <a:ext cx="1493422" cy="1008112"/>
            <a:chOff x="971600" y="1556792"/>
            <a:chExt cx="1493422" cy="1008112"/>
          </a:xfrm>
        </p:grpSpPr>
        <p:sp>
          <p:nvSpPr>
            <p:cNvPr id="38" name="TextBox 37"/>
            <p:cNvSpPr txBox="1"/>
            <p:nvPr/>
          </p:nvSpPr>
          <p:spPr>
            <a:xfrm>
              <a:off x="1475656" y="1918573"/>
              <a:ext cx="386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971600" y="1556792"/>
              <a:ext cx="1493422" cy="936235"/>
              <a:chOff x="971600" y="1556792"/>
              <a:chExt cx="1493422" cy="936235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817416" y="2276872"/>
                <a:ext cx="504116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1043609" y="2280048"/>
                <a:ext cx="504055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 flipH="1" flipV="1">
                <a:off x="781410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2087658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971600" y="1556792"/>
                <a:ext cx="14934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time delay</a:t>
                </a:r>
              </a:p>
            </p:txBody>
          </p:sp>
        </p:grpSp>
      </p:grp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45480" y="4769237"/>
            <a:ext cx="2604252" cy="175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grpSp>
        <p:nvGrpSpPr>
          <p:cNvPr id="9" name="Group 110"/>
          <p:cNvGrpSpPr/>
          <p:nvPr/>
        </p:nvGrpSpPr>
        <p:grpSpPr>
          <a:xfrm>
            <a:off x="6085962" y="2867258"/>
            <a:ext cx="2598056" cy="1728061"/>
            <a:chOff x="6085962" y="2867258"/>
            <a:chExt cx="2598056" cy="1728061"/>
          </a:xfrm>
        </p:grpSpPr>
        <p:sp>
          <p:nvSpPr>
            <p:cNvPr id="87" name="Rectangle 86"/>
            <p:cNvSpPr/>
            <p:nvPr/>
          </p:nvSpPr>
          <p:spPr bwMode="auto">
            <a:xfrm>
              <a:off x="6085962" y="2867258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87"/>
            <p:cNvGrpSpPr/>
            <p:nvPr/>
          </p:nvGrpSpPr>
          <p:grpSpPr>
            <a:xfrm>
              <a:off x="6757755" y="3020484"/>
              <a:ext cx="1169501" cy="1475279"/>
              <a:chOff x="6876256" y="2769171"/>
              <a:chExt cx="1312910" cy="1656185"/>
            </a:xfrm>
          </p:grpSpPr>
          <p:sp>
            <p:nvSpPr>
              <p:cNvPr id="89" name="Rectangle 88"/>
              <p:cNvSpPr/>
              <p:nvPr/>
            </p:nvSpPr>
            <p:spPr bwMode="auto">
              <a:xfrm>
                <a:off x="7262584" y="2769171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 flipH="1">
                <a:off x="6876256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 flipH="1">
                <a:off x="8078682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 bwMode="auto">
            <a:xfrm rot="10800000">
              <a:off x="6270849" y="3020484"/>
              <a:ext cx="1656407" cy="1475278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7927256" y="3020484"/>
              <a:ext cx="630513" cy="1475278"/>
            </a:xfrm>
            <a:prstGeom prst="rect">
              <a:avLst/>
            </a:prstGeom>
            <a:solidFill>
              <a:srgbClr val="99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 flipH="1">
              <a:off x="6627657" y="2964521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 flipH="1">
              <a:off x="7176880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 flipH="1">
              <a:off x="7700664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270848" y="3020485"/>
              <a:ext cx="2286921" cy="14752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chemeClr val="bg1">
                    <a:alpha val="0"/>
                  </a:schemeClr>
                </a:gs>
                <a:gs pos="1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5" name="Isosceles Triangle 64"/>
          <p:cNvSpPr/>
          <p:nvPr/>
        </p:nvSpPr>
        <p:spPr bwMode="auto">
          <a:xfrm>
            <a:off x="5735567" y="2820506"/>
            <a:ext cx="1060704" cy="671772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715640" lon="4303590" rev="16800000"/>
            </a:camera>
            <a:lightRig rig="threePt" dir="t"/>
          </a:scene3d>
          <a:sp3d extrusionH="1270000" contourW="12700">
            <a:bevelT w="0" h="0"/>
            <a:extrusionClr>
              <a:schemeClr val="bg1"/>
            </a:extrusionClr>
            <a:contourClr>
              <a:schemeClr val="tx1"/>
            </a:contour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3" name="Picture 1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7" name="Picture 1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9" name="Picture 1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82308" y="2965308"/>
            <a:ext cx="465956" cy="1594108"/>
            <a:chOff x="6501830" y="2971924"/>
            <a:chExt cx="465956" cy="1594108"/>
          </a:xfrm>
        </p:grpSpPr>
        <p:sp>
          <p:nvSpPr>
            <p:cNvPr id="122" name="Double Wave 121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Double Wave 122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055419" y="2929578"/>
            <a:ext cx="468909" cy="1606384"/>
            <a:chOff x="6498877" y="2959648"/>
            <a:chExt cx="468909" cy="1606384"/>
          </a:xfrm>
        </p:grpSpPr>
        <p:sp>
          <p:nvSpPr>
            <p:cNvPr id="127" name="Double Wave 126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Double Wave 127"/>
            <p:cNvSpPr/>
            <p:nvPr/>
          </p:nvSpPr>
          <p:spPr>
            <a:xfrm rot="16200000">
              <a:off x="6153126" y="3305399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582923" y="2992207"/>
            <a:ext cx="465956" cy="1594108"/>
            <a:chOff x="6501830" y="2971924"/>
            <a:chExt cx="465956" cy="1594108"/>
          </a:xfrm>
        </p:grpSpPr>
        <p:sp>
          <p:nvSpPr>
            <p:cNvPr id="130" name="Double Wave 129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Double Wave 130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8748464" y="3467679"/>
            <a:ext cx="38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Symbol" pitchFamily="18" charset="2"/>
              </a:rPr>
              <a:t>t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8803815" y="3074090"/>
            <a:ext cx="15011" cy="13907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-1034217" y="2106295"/>
            <a:ext cx="4120445" cy="3023159"/>
            <a:chOff x="454792" y="3005638"/>
            <a:chExt cx="2571749" cy="2134789"/>
          </a:xfrm>
        </p:grpSpPr>
        <p:grpSp>
          <p:nvGrpSpPr>
            <p:cNvPr id="85" name="Group 84"/>
            <p:cNvGrpSpPr/>
            <p:nvPr/>
          </p:nvGrpSpPr>
          <p:grpSpPr>
            <a:xfrm>
              <a:off x="454792" y="3005638"/>
              <a:ext cx="2571749" cy="2134789"/>
              <a:chOff x="4591344" y="4010413"/>
              <a:chExt cx="2571749" cy="2134789"/>
            </a:xfrm>
          </p:grpSpPr>
          <p:graphicFrame>
            <p:nvGraphicFramePr>
              <p:cNvPr id="88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0796248"/>
                  </p:ext>
                </p:extLst>
              </p:nvPr>
            </p:nvGraphicFramePr>
            <p:xfrm>
              <a:off x="4591344" y="4010413"/>
              <a:ext cx="2571749" cy="2134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4424" name="Graph" r:id="rId12" imgW="3146400" imgH="2635200" progId="Origin50.Graph">
                      <p:embed/>
                    </p:oleObj>
                  </mc:Choice>
                  <mc:Fallback>
                    <p:oleObj name="Graph" r:id="rId12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1344" y="4010413"/>
                            <a:ext cx="2571749" cy="2134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8" name="Rectangle 97"/>
              <p:cNvSpPr/>
              <p:nvPr/>
            </p:nvSpPr>
            <p:spPr>
              <a:xfrm rot="10800000">
                <a:off x="62269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 rot="10800000" flipH="1">
              <a:off x="926050" y="3276257"/>
              <a:ext cx="808954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Group 21"/>
          <p:cNvGrpSpPr/>
          <p:nvPr/>
        </p:nvGrpSpPr>
        <p:grpSpPr>
          <a:xfrm>
            <a:off x="1848532" y="2565348"/>
            <a:ext cx="1020774" cy="2176427"/>
            <a:chOff x="6229350" y="3619502"/>
            <a:chExt cx="2571749" cy="2866798"/>
          </a:xfrm>
        </p:grpSpPr>
        <p:graphicFrame>
          <p:nvGraphicFramePr>
            <p:cNvPr id="100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4842286"/>
                </p:ext>
              </p:extLst>
            </p:nvPr>
          </p:nvGraphicFramePr>
          <p:xfrm>
            <a:off x="6229350" y="3619502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425" name="Graph" r:id="rId14" imgW="3146400" imgH="2635200" progId="Origin50.Graph">
                    <p:embed/>
                  </p:oleObj>
                </mc:Choice>
                <mc:Fallback>
                  <p:oleObj name="Graph" r:id="rId1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2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Rectangle 100"/>
            <p:cNvSpPr/>
            <p:nvPr/>
          </p:nvSpPr>
          <p:spPr>
            <a:xfrm rot="10800000">
              <a:off x="7683062" y="4281032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35163" y="4604844"/>
            <a:ext cx="1229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de-DE" dirty="0" err="1">
                <a:solidFill>
                  <a:srgbClr val="CC00FF"/>
                </a:solidFill>
              </a:rPr>
              <a:t>attosecond</a:t>
            </a:r>
            <a:endParaRPr lang="de-DE" dirty="0">
              <a:solidFill>
                <a:srgbClr val="CC00FF"/>
              </a:solidFill>
            </a:endParaRPr>
          </a:p>
          <a:p>
            <a:pPr algn="ctr"/>
            <a:r>
              <a:rPr lang="de-DE" dirty="0">
                <a:solidFill>
                  <a:srgbClr val="CC00FF"/>
                </a:solidFill>
              </a:rPr>
              <a:t>pulse</a:t>
            </a:r>
            <a:endParaRPr lang="en-US" dirty="0">
              <a:solidFill>
                <a:srgbClr val="CC00FF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75337" y="4621106"/>
            <a:ext cx="1410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near</a:t>
            </a:r>
            <a:r>
              <a:rPr lang="de-DE" dirty="0">
                <a:solidFill>
                  <a:srgbClr val="FF0000"/>
                </a:solidFill>
              </a:rPr>
              <a:t>-</a:t>
            </a:r>
            <a:r>
              <a:rPr lang="de-DE" sz="2400" dirty="0">
                <a:solidFill>
                  <a:srgbClr val="FF0000"/>
                </a:solidFill>
              </a:rPr>
              <a:t>VIS</a:t>
            </a:r>
          </a:p>
          <a:p>
            <a:pPr algn="ctr"/>
            <a:r>
              <a:rPr lang="de-DE" dirty="0" err="1">
                <a:solidFill>
                  <a:srgbClr val="FF0000"/>
                </a:solidFill>
              </a:rPr>
              <a:t>femtosecond</a:t>
            </a:r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>
                <a:solidFill>
                  <a:srgbClr val="FF0000"/>
                </a:solidFill>
              </a:rPr>
              <a:t>pulse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28025" y="4597787"/>
            <a:ext cx="2620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CC00FF"/>
                </a:solidFill>
              </a:rPr>
              <a:t>XUV </a:t>
            </a:r>
            <a:r>
              <a:rPr lang="de-DE" sz="2400" dirty="0" err="1">
                <a:solidFill>
                  <a:srgbClr val="CC00FF"/>
                </a:solidFill>
              </a:rPr>
              <a:t>photon</a:t>
            </a:r>
            <a:r>
              <a:rPr lang="de-DE" sz="2400" dirty="0">
                <a:solidFill>
                  <a:srgbClr val="CC00FF"/>
                </a:solidFill>
              </a:rPr>
              <a:t> </a:t>
            </a:r>
            <a:r>
              <a:rPr lang="de-DE" sz="2400" dirty="0" err="1">
                <a:solidFill>
                  <a:srgbClr val="CC00FF"/>
                </a:solidFill>
              </a:rPr>
              <a:t>energy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16767" y="891436"/>
            <a:ext cx="6818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What's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the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dynamics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of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bound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states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and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resonances</a:t>
            </a:r>
            <a:endParaRPr lang="de-DE" sz="2400" dirty="0">
              <a:solidFill>
                <a:prstClr val="white"/>
              </a:solidFill>
            </a:endParaRPr>
          </a:p>
          <a:p>
            <a:pPr algn="ctr"/>
            <a:r>
              <a:rPr lang="de-DE" sz="2400" dirty="0">
                <a:solidFill>
                  <a:prstClr val="white"/>
                </a:solidFill>
              </a:rPr>
              <a:t>in </a:t>
            </a:r>
            <a:r>
              <a:rPr lang="de-DE" sz="2400" i="1" spc="-150" dirty="0" err="1">
                <a:solidFill>
                  <a:srgbClr val="FF0000"/>
                </a:solidFill>
              </a:rPr>
              <a:t>short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and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strong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fields</a:t>
            </a:r>
            <a:r>
              <a:rPr lang="de-DE" sz="2400" dirty="0">
                <a:solidFill>
                  <a:prstClr val="white"/>
                </a:solidFill>
              </a:rPr>
              <a:t>?</a:t>
            </a:r>
            <a:endParaRPr lang="de-DE" sz="1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70342" y="233269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absorption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spectrum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970341" y="186747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Time-</a:t>
            </a:r>
            <a:r>
              <a:rPr lang="de-DE" sz="2400" dirty="0" err="1">
                <a:solidFill>
                  <a:srgbClr val="FF0000"/>
                </a:solidFill>
              </a:rPr>
              <a:t>dependent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08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245" name="Object 1802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815145"/>
              </p:ext>
            </p:extLst>
          </p:nvPr>
        </p:nvGraphicFramePr>
        <p:xfrm>
          <a:off x="6607175" y="5450475"/>
          <a:ext cx="192881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51" name="Graph" r:id="rId6" imgW="4279320" imgH="3021120" progId="Origin50.Graph">
                  <p:embed/>
                </p:oleObj>
              </mc:Choice>
              <mc:Fallback>
                <p:oleObj name="Graph" r:id="rId6" imgW="4279320" imgH="3021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07175" y="5450475"/>
                        <a:ext cx="192881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264756" y="1659280"/>
            <a:ext cx="576064" cy="1219944"/>
          </a:xfrm>
          <a:prstGeom prst="rect">
            <a:avLst/>
          </a:prstGeom>
          <a:gradFill>
            <a:gsLst>
              <a:gs pos="0">
                <a:srgbClr val="FFC000">
                  <a:alpha val="0"/>
                </a:srgbClr>
              </a:gs>
              <a:gs pos="90000">
                <a:srgbClr val="FFC000">
                  <a:alpha val="50000"/>
                </a:srgbClr>
              </a:gs>
              <a:gs pos="1290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General: coupling of states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9632" y="249289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59632" y="2204864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03013" y="2276872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03013" y="2420888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03013" y="2564904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03013" y="213285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774" y="890136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one other </a:t>
            </a:r>
            <a:r>
              <a:rPr lang="en-US" sz="2400" dirty="0">
                <a:solidFill>
                  <a:srgbClr val="FFC000"/>
                </a:solidFill>
              </a:rPr>
              <a:t>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2950" y="877543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multiple</a:t>
            </a:r>
            <a:r>
              <a:rPr lang="en-US" sz="2400" dirty="0">
                <a:solidFill>
                  <a:srgbClr val="FFC000"/>
                </a:solidFill>
              </a:rPr>
              <a:t> states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97342" y="842964"/>
            <a:ext cx="251011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 a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continuum</a:t>
            </a:r>
            <a:r>
              <a:rPr lang="en-US" sz="2400" dirty="0">
                <a:solidFill>
                  <a:srgbClr val="FFC000"/>
                </a:solidFill>
              </a:rPr>
              <a:t> of states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60954" y="2780928"/>
            <a:ext cx="2381421" cy="1919838"/>
            <a:chOff x="3360954" y="2780928"/>
            <a:chExt cx="2381421" cy="1919838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53" b="30732"/>
            <a:stretch/>
          </p:blipFill>
          <p:spPr bwMode="auto">
            <a:xfrm>
              <a:off x="3624340" y="2780928"/>
              <a:ext cx="1733409" cy="137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3624340" y="4005064"/>
              <a:ext cx="1623333" cy="0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223024" y="3944089"/>
              <a:ext cx="12503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60954" y="4146768"/>
              <a:ext cx="238142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>
                  <a:solidFill>
                    <a:prstClr val="white"/>
                  </a:solidFill>
                </a:rPr>
                <a:t>Breit-Rabi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e.g. </a:t>
              </a:r>
              <a:r>
                <a:rPr lang="en-US" dirty="0" err="1">
                  <a:solidFill>
                    <a:prstClr val="white"/>
                  </a:solidFill>
                </a:rPr>
                <a:t>Paschen</a:t>
              </a:r>
              <a:r>
                <a:rPr lang="en-US" dirty="0">
                  <a:solidFill>
                    <a:prstClr val="white"/>
                  </a:solidFill>
                </a:rPr>
                <a:t>-Back regime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730625" y="3209925"/>
              <a:ext cx="1495425" cy="247650"/>
            </a:xfrm>
            <a:custGeom>
              <a:avLst/>
              <a:gdLst>
                <a:gd name="connsiteX0" fmla="*/ 0 w 1479550"/>
                <a:gd name="connsiteY0" fmla="*/ 234950 h 241300"/>
                <a:gd name="connsiteX1" fmla="*/ 130175 w 1479550"/>
                <a:gd name="connsiteY1" fmla="*/ 241300 h 241300"/>
                <a:gd name="connsiteX2" fmla="*/ 241300 w 1479550"/>
                <a:gd name="connsiteY2" fmla="*/ 241300 h 241300"/>
                <a:gd name="connsiteX3" fmla="*/ 336550 w 1479550"/>
                <a:gd name="connsiteY3" fmla="*/ 234950 h 241300"/>
                <a:gd name="connsiteX4" fmla="*/ 492125 w 1479550"/>
                <a:gd name="connsiteY4" fmla="*/ 219075 h 241300"/>
                <a:gd name="connsiteX5" fmla="*/ 647700 w 1479550"/>
                <a:gd name="connsiteY5" fmla="*/ 190500 h 241300"/>
                <a:gd name="connsiteX6" fmla="*/ 800100 w 1479550"/>
                <a:gd name="connsiteY6" fmla="*/ 161925 h 241300"/>
                <a:gd name="connsiteX7" fmla="*/ 1057275 w 1479550"/>
                <a:gd name="connsiteY7" fmla="*/ 111125 h 241300"/>
                <a:gd name="connsiteX8" fmla="*/ 1263650 w 1479550"/>
                <a:gd name="connsiteY8" fmla="*/ 53975 h 241300"/>
                <a:gd name="connsiteX9" fmla="*/ 1479550 w 1479550"/>
                <a:gd name="connsiteY9" fmla="*/ 0 h 241300"/>
                <a:gd name="connsiteX0" fmla="*/ 0 w 1495425"/>
                <a:gd name="connsiteY0" fmla="*/ 241300 h 247650"/>
                <a:gd name="connsiteX1" fmla="*/ 130175 w 1495425"/>
                <a:gd name="connsiteY1" fmla="*/ 247650 h 247650"/>
                <a:gd name="connsiteX2" fmla="*/ 241300 w 1495425"/>
                <a:gd name="connsiteY2" fmla="*/ 247650 h 247650"/>
                <a:gd name="connsiteX3" fmla="*/ 336550 w 1495425"/>
                <a:gd name="connsiteY3" fmla="*/ 241300 h 247650"/>
                <a:gd name="connsiteX4" fmla="*/ 492125 w 1495425"/>
                <a:gd name="connsiteY4" fmla="*/ 225425 h 247650"/>
                <a:gd name="connsiteX5" fmla="*/ 647700 w 1495425"/>
                <a:gd name="connsiteY5" fmla="*/ 196850 h 247650"/>
                <a:gd name="connsiteX6" fmla="*/ 800100 w 1495425"/>
                <a:gd name="connsiteY6" fmla="*/ 168275 h 247650"/>
                <a:gd name="connsiteX7" fmla="*/ 1057275 w 1495425"/>
                <a:gd name="connsiteY7" fmla="*/ 117475 h 247650"/>
                <a:gd name="connsiteX8" fmla="*/ 1263650 w 1495425"/>
                <a:gd name="connsiteY8" fmla="*/ 60325 h 247650"/>
                <a:gd name="connsiteX9" fmla="*/ 1495425 w 1495425"/>
                <a:gd name="connsiteY9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5425" h="247650">
                  <a:moveTo>
                    <a:pt x="0" y="241300"/>
                  </a:moveTo>
                  <a:lnTo>
                    <a:pt x="130175" y="247650"/>
                  </a:lnTo>
                  <a:lnTo>
                    <a:pt x="241300" y="247650"/>
                  </a:lnTo>
                  <a:lnTo>
                    <a:pt x="336550" y="241300"/>
                  </a:lnTo>
                  <a:lnTo>
                    <a:pt x="492125" y="225425"/>
                  </a:lnTo>
                  <a:lnTo>
                    <a:pt x="647700" y="196850"/>
                  </a:lnTo>
                  <a:lnTo>
                    <a:pt x="800100" y="168275"/>
                  </a:lnTo>
                  <a:lnTo>
                    <a:pt x="1057275" y="117475"/>
                  </a:lnTo>
                  <a:lnTo>
                    <a:pt x="1263650" y="60325"/>
                  </a:lnTo>
                  <a:lnTo>
                    <a:pt x="14954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420386"/>
              </p:ext>
            </p:extLst>
          </p:nvPr>
        </p:nvGraphicFramePr>
        <p:xfrm>
          <a:off x="498096" y="2725917"/>
          <a:ext cx="1886150" cy="149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52" name="Graph" r:id="rId10" imgW="4181760" imgH="3314880" progId="Origin50.Graph">
                  <p:embed/>
                </p:oleObj>
              </mc:Choice>
              <mc:Fallback>
                <p:oleObj name="Graph" r:id="rId10" imgW="4181760" imgH="33148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8096" y="2725917"/>
                        <a:ext cx="1886150" cy="1495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blipFill rotWithShape="1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Connector 260"/>
          <p:cNvCxnSpPr/>
          <p:nvPr/>
        </p:nvCxnSpPr>
        <p:spPr>
          <a:xfrm>
            <a:off x="7264756" y="2263593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25" name="Isosceles Triangle 180224"/>
          <p:cNvSpPr/>
          <p:nvPr/>
        </p:nvSpPr>
        <p:spPr>
          <a:xfrm rot="16200000">
            <a:off x="9796992" y="1204005"/>
            <a:ext cx="857273" cy="1864524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0231" name="Straight Connector 180230"/>
          <p:cNvCxnSpPr/>
          <p:nvPr/>
        </p:nvCxnSpPr>
        <p:spPr>
          <a:xfrm>
            <a:off x="4073183" y="3209925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971600" y="2879224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572107" y="2888168"/>
            <a:ext cx="0" cy="980385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0232" name="Object 1802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161255"/>
              </p:ext>
            </p:extLst>
          </p:nvPr>
        </p:nvGraphicFramePr>
        <p:xfrm>
          <a:off x="293688" y="5338703"/>
          <a:ext cx="2298700" cy="162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53" name="Graph" r:id="rId14" imgW="4276800" imgH="3022200" progId="Origin50.Graph">
                  <p:embed/>
                </p:oleObj>
              </mc:Choice>
              <mc:Fallback>
                <p:oleObj name="Graph" r:id="rId14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3688" y="5338703"/>
                        <a:ext cx="2298700" cy="162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0236" name="Straight Arrow Connector 180235"/>
          <p:cNvCxnSpPr/>
          <p:nvPr/>
        </p:nvCxnSpPr>
        <p:spPr>
          <a:xfrm>
            <a:off x="467544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38" name="TextBox 180237"/>
          <p:cNvSpPr txBox="1"/>
          <p:nvPr/>
        </p:nvSpPr>
        <p:spPr>
          <a:xfrm>
            <a:off x="781507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347" name="Straight Arrow Connector 346"/>
          <p:cNvCxnSpPr/>
          <p:nvPr/>
        </p:nvCxnSpPr>
        <p:spPr>
          <a:xfrm flipV="1">
            <a:off x="395536" y="5496565"/>
            <a:ext cx="0" cy="10164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/>
          <p:cNvSpPr txBox="1"/>
          <p:nvPr/>
        </p:nvSpPr>
        <p:spPr>
          <a:xfrm rot="16200000">
            <a:off x="-503401" y="5884242"/>
            <a:ext cx="14680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spectral intensity</a:t>
            </a:r>
          </a:p>
        </p:txBody>
      </p:sp>
      <p:cxnSp>
        <p:nvCxnSpPr>
          <p:cNvPr id="350" name="Straight Arrow Connector 349"/>
          <p:cNvCxnSpPr/>
          <p:nvPr/>
        </p:nvCxnSpPr>
        <p:spPr>
          <a:xfrm>
            <a:off x="3512141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Box 350"/>
          <p:cNvSpPr txBox="1"/>
          <p:nvPr/>
        </p:nvSpPr>
        <p:spPr>
          <a:xfrm>
            <a:off x="3872759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graphicFrame>
        <p:nvGraphicFramePr>
          <p:cNvPr id="180243" name="Object 1802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783202"/>
              </p:ext>
            </p:extLst>
          </p:nvPr>
        </p:nvGraphicFramePr>
        <p:xfrm>
          <a:off x="3325813" y="5362575"/>
          <a:ext cx="225107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54" name="Graph" r:id="rId16" imgW="4276800" imgH="3022200" progId="Origin50.Graph">
                  <p:embed/>
                </p:oleObj>
              </mc:Choice>
              <mc:Fallback>
                <p:oleObj name="Graph" r:id="rId16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25813" y="5362575"/>
                        <a:ext cx="2251075" cy="15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349339" y="2708920"/>
            <a:ext cx="2111093" cy="1464359"/>
            <a:chOff x="6997411" y="2961720"/>
            <a:chExt cx="2111093" cy="1464359"/>
          </a:xfrm>
        </p:grpSpPr>
        <p:graphicFrame>
          <p:nvGraphicFramePr>
            <p:cNvPr id="180224" name="Object 1802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0357791"/>
                </p:ext>
              </p:extLst>
            </p:nvPr>
          </p:nvGraphicFramePr>
          <p:xfrm>
            <a:off x="7260004" y="2961720"/>
            <a:ext cx="1848500" cy="1464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755" name="Graph" r:id="rId18" imgW="4186080" imgH="3316320" progId="Origin50.Graph">
                    <p:embed/>
                  </p:oleObj>
                </mc:Choice>
                <mc:Fallback>
                  <p:oleObj name="Graph" r:id="rId18" imgW="4186080" imgH="33163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260004" y="2961720"/>
                          <a:ext cx="1848500" cy="14643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" name="Rectangle 308"/>
            <p:cNvSpPr/>
            <p:nvPr/>
          </p:nvSpPr>
          <p:spPr>
            <a:xfrm>
              <a:off x="7668344" y="3169543"/>
              <a:ext cx="1296144" cy="835521"/>
            </a:xfrm>
            <a:prstGeom prst="rect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90000">
                  <a:srgbClr val="FFC000">
                    <a:alpha val="50000"/>
                  </a:srgbClr>
                </a:gs>
                <a:gs pos="12900">
                  <a:srgbClr val="FFC000">
                    <a:alpha val="50000"/>
                  </a:srgbClr>
                </a:gs>
                <a:gs pos="50000">
                  <a:srgbClr val="FFC000">
                    <a:alpha val="50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7668344" y="3582542"/>
              <a:ext cx="10081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0237" name="Picture 13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95"/>
            <a:stretch/>
          </p:blipFill>
          <p:spPr bwMode="auto">
            <a:xfrm>
              <a:off x="6997411" y="3152894"/>
              <a:ext cx="1959263" cy="858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0" name="Straight Connector 359"/>
            <p:cNvCxnSpPr/>
            <p:nvPr/>
          </p:nvCxnSpPr>
          <p:spPr>
            <a:xfrm>
              <a:off x="7734482" y="3088166"/>
              <a:ext cx="0" cy="98038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8316701" y="3097110"/>
              <a:ext cx="0" cy="980385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804248" y="4823440"/>
            <a:ext cx="1620444" cy="837808"/>
            <a:chOff x="6714545" y="4751433"/>
            <a:chExt cx="1620444" cy="837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2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2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e/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  <m:e>
                                  <m:r>
                                    <a:rPr lang="en-US" sz="120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ounded Rectangle 40"/>
            <p:cNvSpPr/>
            <p:nvPr/>
          </p:nvSpPr>
          <p:spPr>
            <a:xfrm>
              <a:off x="7264756" y="4751433"/>
              <a:ext cx="979652" cy="189735"/>
            </a:xfrm>
            <a:prstGeom prst="roundRect">
              <a:avLst/>
            </a:prstGeom>
            <a:solidFill>
              <a:srgbClr val="00B05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5400000">
              <a:off x="6673375" y="5170337"/>
              <a:ext cx="648073" cy="189735"/>
            </a:xfrm>
            <a:prstGeom prst="roundRect">
              <a:avLst/>
            </a:prstGeom>
            <a:solidFill>
              <a:srgbClr val="00B05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1662072">
              <a:off x="7166917" y="5155585"/>
              <a:ext cx="1096212" cy="189735"/>
            </a:xfrm>
            <a:prstGeom prst="roundRect">
              <a:avLst/>
            </a:prstGeom>
            <a:solidFill>
              <a:srgbClr val="FF99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52" name="Straight Arrow Connector 351"/>
          <p:cNvCxnSpPr/>
          <p:nvPr/>
        </p:nvCxnSpPr>
        <p:spPr>
          <a:xfrm>
            <a:off x="6567929" y="6604115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Box 352"/>
          <p:cNvSpPr txBox="1"/>
          <p:nvPr/>
        </p:nvSpPr>
        <p:spPr>
          <a:xfrm>
            <a:off x="6872561" y="6604115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2200" y="4005064"/>
            <a:ext cx="2576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U. Fano (1935)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Phys. Rev. </a:t>
            </a:r>
            <a:r>
              <a:rPr lang="en-US" sz="1600" b="1" dirty="0">
                <a:solidFill>
                  <a:prstClr val="white"/>
                </a:solidFill>
              </a:rPr>
              <a:t>124</a:t>
            </a:r>
            <a:r>
              <a:rPr lang="en-US" sz="1600" dirty="0">
                <a:solidFill>
                  <a:prstClr val="white"/>
                </a:solidFill>
              </a:rPr>
              <a:t>, 1866 (1961)</a:t>
            </a:r>
          </a:p>
          <a:p>
            <a:pPr algn="ctr"/>
            <a:r>
              <a:rPr lang="it-IT" sz="1600" dirty="0">
                <a:solidFill>
                  <a:prstClr val="white"/>
                </a:solidFill>
              </a:rPr>
              <a:t>Nuovo </a:t>
            </a:r>
            <a:r>
              <a:rPr lang="it-IT" sz="1600" dirty="0" err="1">
                <a:solidFill>
                  <a:prstClr val="white"/>
                </a:solidFill>
              </a:rPr>
              <a:t>Cim</a:t>
            </a:r>
            <a:r>
              <a:rPr lang="it-IT" sz="1600" dirty="0">
                <a:solidFill>
                  <a:prstClr val="white"/>
                </a:solidFill>
              </a:rPr>
              <a:t>. 12, 154 (1935)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707727"/>
            <a:ext cx="1331611" cy="471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81" y="5908567"/>
            <a:ext cx="563880" cy="2209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26" y="5707727"/>
            <a:ext cx="746760" cy="17907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7831410" y="5797262"/>
            <a:ext cx="1875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822047" y="6019057"/>
            <a:ext cx="18756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13231" y="4163032"/>
            <a:ext cx="167174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Rabi </a:t>
            </a:r>
            <a:r>
              <a:rPr lang="de-DE" dirty="0" err="1">
                <a:solidFill>
                  <a:prstClr val="white"/>
                </a:solidFill>
              </a:rPr>
              <a:t>oscillation</a:t>
            </a:r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dirty="0">
                <a:solidFill>
                  <a:prstClr val="white"/>
                </a:solidFill>
              </a:rPr>
              <a:t>in strong </a:t>
            </a:r>
            <a:r>
              <a:rPr lang="de-DE" dirty="0" err="1">
                <a:solidFill>
                  <a:prstClr val="white"/>
                </a:solidFill>
              </a:rPr>
              <a:t>coupling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56014" y="1757168"/>
            <a:ext cx="8533823" cy="922036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prstClr val="black"/>
                </a:solidFill>
              </a:rPr>
              <a:t>Quite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well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understood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for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cases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endParaRPr lang="de-DE" sz="2400" dirty="0">
              <a:solidFill>
                <a:prstClr val="black"/>
              </a:solidFill>
            </a:endParaRPr>
          </a:p>
          <a:p>
            <a:pPr algn="ctr"/>
            <a:r>
              <a:rPr lang="de-DE" sz="2400" dirty="0">
                <a:solidFill>
                  <a:srgbClr val="FF0000"/>
                </a:solidFill>
              </a:rPr>
              <a:t>time-independent (</a:t>
            </a:r>
            <a:r>
              <a:rPr lang="de-DE" sz="2400" dirty="0" err="1">
                <a:solidFill>
                  <a:srgbClr val="FF0000"/>
                </a:solidFill>
              </a:rPr>
              <a:t>or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adiabatic</a:t>
            </a:r>
            <a:r>
              <a:rPr lang="de-DE" sz="2400" dirty="0">
                <a:solidFill>
                  <a:srgbClr val="FF0000"/>
                </a:solidFill>
              </a:rPr>
              <a:t>) </a:t>
            </a:r>
            <a:r>
              <a:rPr lang="de-DE" sz="2400" dirty="0" err="1">
                <a:solidFill>
                  <a:prstClr val="black"/>
                </a:solidFill>
              </a:rPr>
              <a:t>couplings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6014" y="2784194"/>
            <a:ext cx="8533823" cy="922036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DF4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What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happens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when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the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coupling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is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b="1" dirty="0" err="1">
                <a:solidFill>
                  <a:srgbClr val="1DF4FF"/>
                </a:solidFill>
              </a:rPr>
              <a:t>ultrashort</a:t>
            </a:r>
            <a:r>
              <a:rPr lang="de-DE" sz="2400" dirty="0">
                <a:solidFill>
                  <a:srgbClr val="1DF4FF"/>
                </a:solidFill>
              </a:rPr>
              <a:t> </a:t>
            </a:r>
            <a:r>
              <a:rPr lang="de-DE" sz="2400" dirty="0">
                <a:solidFill>
                  <a:prstClr val="white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7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36" grpId="0"/>
      <p:bldP spid="39" grpId="0"/>
      <p:bldP spid="180238" grpId="0"/>
      <p:bldP spid="349" grpId="0"/>
      <p:bldP spid="351" grpId="0"/>
      <p:bldP spid="353" grpId="0"/>
      <p:bldP spid="52" grpId="0"/>
      <p:bldP spid="59" grpId="0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1445"/>
            <a:ext cx="7636213" cy="717550"/>
          </a:xfrm>
        </p:spPr>
        <p:txBody>
          <a:bodyPr anchor="ctr">
            <a:normAutofit/>
          </a:bodyPr>
          <a:lstStyle/>
          <a:p>
            <a:r>
              <a:rPr lang="de-DE" sz="3200" dirty="0">
                <a:latin typeface="Arial" pitchFamily="34" charset="0"/>
                <a:cs typeface="Arial" pitchFamily="34" charset="0"/>
              </a:rPr>
              <a:t>fundamental e</a:t>
            </a:r>
            <a:r>
              <a:rPr lang="de-DE" sz="3200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–e</a:t>
            </a:r>
            <a:r>
              <a:rPr lang="de-DE" sz="3200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correlation in atoms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2463060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/>
          <p:cNvSpPr txBox="1"/>
          <p:nvPr/>
        </p:nvSpPr>
        <p:spPr>
          <a:xfrm>
            <a:off x="4211960" y="632768"/>
            <a:ext cx="4918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prototypical target: </a:t>
            </a:r>
            <a:r>
              <a:rPr lang="en-US" sz="3200" dirty="0">
                <a:solidFill>
                  <a:srgbClr val="FFFF00"/>
                </a:solidFill>
              </a:rPr>
              <a:t>He atom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816469" y="575723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|1s1s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034012" y="4764505"/>
            <a:ext cx="365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discrete states coupled to continuum</a:t>
            </a:r>
          </a:p>
          <a:p>
            <a:r>
              <a:rPr lang="en-US" dirty="0">
                <a:solidFill>
                  <a:prstClr val="white"/>
                </a:solidFill>
              </a:rPr>
              <a:t>by </a:t>
            </a:r>
            <a:r>
              <a:rPr lang="en-US" b="1" dirty="0">
                <a:solidFill>
                  <a:srgbClr val="00B050"/>
                </a:solidFill>
              </a:rPr>
              <a:t>configuration interaction</a:t>
            </a:r>
          </a:p>
        </p:txBody>
      </p:sp>
      <p:grpSp>
        <p:nvGrpSpPr>
          <p:cNvPr id="5" name="Group 156"/>
          <p:cNvGrpSpPr/>
          <p:nvPr/>
        </p:nvGrpSpPr>
        <p:grpSpPr>
          <a:xfrm>
            <a:off x="4782528" y="5332396"/>
            <a:ext cx="2438266" cy="2144218"/>
            <a:chOff x="2000827" y="7786694"/>
            <a:chExt cx="2996636" cy="2635250"/>
          </a:xfrm>
        </p:grpSpPr>
        <p:graphicFrame>
          <p:nvGraphicFramePr>
            <p:cNvPr id="138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44" name="Graph" r:id="rId4" imgW="3146400" imgH="2635200" progId="Origin50.Graph">
                    <p:embed/>
                  </p:oleObj>
                </mc:Choice>
                <mc:Fallback>
                  <p:oleObj name="Graph" r:id="rId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5" name="Straight Connector 144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/>
          <p:cNvSpPr/>
          <p:nvPr/>
        </p:nvSpPr>
        <p:spPr>
          <a:xfrm>
            <a:off x="5621154" y="5650031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081560" y="564842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5852160" y="5765535"/>
            <a:ext cx="250256" cy="158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63"/>
          <p:cNvGrpSpPr/>
          <p:nvPr/>
        </p:nvGrpSpPr>
        <p:grpSpPr>
          <a:xfrm>
            <a:off x="6744481" y="5325975"/>
            <a:ext cx="2438266" cy="2144218"/>
            <a:chOff x="2000827" y="7786694"/>
            <a:chExt cx="2996636" cy="2635250"/>
          </a:xfrm>
        </p:grpSpPr>
        <p:graphicFrame>
          <p:nvGraphicFramePr>
            <p:cNvPr id="165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45" name="Graph" r:id="rId6" imgW="3146400" imgH="2635200" progId="Origin50.Graph">
                    <p:embed/>
                  </p:oleObj>
                </mc:Choice>
                <mc:Fallback>
                  <p:oleObj name="Graph" r:id="rId6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7" name="Straight Connector 166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Oval 170"/>
          <p:cNvSpPr/>
          <p:nvPr/>
        </p:nvSpPr>
        <p:spPr>
          <a:xfrm>
            <a:off x="7841379" y="6031832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8028384" y="519496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8254033" y="5320458"/>
            <a:ext cx="64807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rot="5400000" flipH="1" flipV="1">
            <a:off x="7757961" y="5685324"/>
            <a:ext cx="603185" cy="12833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p:sp>
        <p:nvSpPr>
          <p:cNvPr id="212" name="Oval 211" hidden="1"/>
          <p:cNvSpPr/>
          <p:nvPr/>
        </p:nvSpPr>
        <p:spPr>
          <a:xfrm>
            <a:off x="7775392" y="4406454"/>
            <a:ext cx="588176" cy="5881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C0504D">
                  <a:lumMod val="75000"/>
                </a:srgbClr>
              </a:gs>
              <a:gs pos="81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He</a:t>
            </a:r>
            <a:r>
              <a:rPr lang="en-US" kern="0" baseline="300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13" name="Freeform 212" hidden="1"/>
          <p:cNvSpPr/>
          <p:nvPr/>
        </p:nvSpPr>
        <p:spPr>
          <a:xfrm>
            <a:off x="7767604" y="3624660"/>
            <a:ext cx="755263" cy="796493"/>
          </a:xfrm>
          <a:custGeom>
            <a:avLst/>
            <a:gdLst>
              <a:gd name="connsiteX0" fmla="*/ 0 w 639763"/>
              <a:gd name="connsiteY0" fmla="*/ 55563 h 674688"/>
              <a:gd name="connsiteX1" fmla="*/ 581025 w 639763"/>
              <a:gd name="connsiteY1" fmla="*/ 103188 h 674688"/>
              <a:gd name="connsiteX2" fmla="*/ 352425 w 639763"/>
              <a:gd name="connsiteY2" fmla="*/ 674688 h 674688"/>
              <a:gd name="connsiteX3" fmla="*/ 352425 w 639763"/>
              <a:gd name="connsiteY3" fmla="*/ 674688 h 67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763" h="674688">
                <a:moveTo>
                  <a:pt x="0" y="55563"/>
                </a:moveTo>
                <a:cubicBezTo>
                  <a:pt x="261143" y="27781"/>
                  <a:pt x="522287" y="0"/>
                  <a:pt x="581025" y="103188"/>
                </a:cubicBezTo>
                <a:cubicBezTo>
                  <a:pt x="639763" y="206376"/>
                  <a:pt x="352425" y="674688"/>
                  <a:pt x="352425" y="674688"/>
                </a:cubicBezTo>
                <a:lnTo>
                  <a:pt x="352425" y="674688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cxnSp>
        <p:nvCxnSpPr>
          <p:cNvPr id="234" name="Straight Arrow Connector 233" hidden="1"/>
          <p:cNvCxnSpPr>
            <a:stCxn id="236" idx="6"/>
          </p:cNvCxnSpPr>
          <p:nvPr/>
        </p:nvCxnSpPr>
        <p:spPr>
          <a:xfrm>
            <a:off x="6893982" y="4700541"/>
            <a:ext cx="873622" cy="2"/>
          </a:xfrm>
          <a:prstGeom prst="straightConnector1">
            <a:avLst/>
          </a:prstGeom>
          <a:noFill/>
          <a:ln w="28575" cap="flat" cmpd="sng" algn="ctr">
            <a:solidFill>
              <a:srgbClr val="A603AB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35" name="Freeform 234" hidden="1"/>
          <p:cNvSpPr/>
          <p:nvPr/>
        </p:nvSpPr>
        <p:spPr bwMode="auto">
          <a:xfrm>
            <a:off x="6357002" y="3303182"/>
            <a:ext cx="575688" cy="1410332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36" name="Oval 235" hidden="1"/>
          <p:cNvSpPr/>
          <p:nvPr/>
        </p:nvSpPr>
        <p:spPr>
          <a:xfrm>
            <a:off x="6305806" y="4406453"/>
            <a:ext cx="588176" cy="588176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C0504D">
                  <a:lumMod val="75000"/>
                </a:srgbClr>
              </a:gs>
              <a:gs pos="81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He</a:t>
            </a:r>
            <a:endParaRPr lang="en-US" kern="0" baseline="30000" dirty="0">
              <a:solidFill>
                <a:prstClr val="white"/>
              </a:solidFill>
            </a:endParaRPr>
          </a:p>
        </p:txBody>
      </p:sp>
      <p:sp>
        <p:nvSpPr>
          <p:cNvPr id="237" name="Freeform 236" hidden="1"/>
          <p:cNvSpPr/>
          <p:nvPr/>
        </p:nvSpPr>
        <p:spPr>
          <a:xfrm flipH="1">
            <a:off x="6084370" y="3602172"/>
            <a:ext cx="755263" cy="796493"/>
          </a:xfrm>
          <a:custGeom>
            <a:avLst/>
            <a:gdLst>
              <a:gd name="connsiteX0" fmla="*/ 0 w 639763"/>
              <a:gd name="connsiteY0" fmla="*/ 55563 h 674688"/>
              <a:gd name="connsiteX1" fmla="*/ 581025 w 639763"/>
              <a:gd name="connsiteY1" fmla="*/ 103188 h 674688"/>
              <a:gd name="connsiteX2" fmla="*/ 352425 w 639763"/>
              <a:gd name="connsiteY2" fmla="*/ 674688 h 674688"/>
              <a:gd name="connsiteX3" fmla="*/ 352425 w 639763"/>
              <a:gd name="connsiteY3" fmla="*/ 674688 h 67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763" h="674688">
                <a:moveTo>
                  <a:pt x="0" y="55563"/>
                </a:moveTo>
                <a:cubicBezTo>
                  <a:pt x="261143" y="27781"/>
                  <a:pt x="522287" y="0"/>
                  <a:pt x="581025" y="103188"/>
                </a:cubicBezTo>
                <a:cubicBezTo>
                  <a:pt x="639763" y="206376"/>
                  <a:pt x="352425" y="674688"/>
                  <a:pt x="352425" y="674688"/>
                </a:cubicBezTo>
                <a:lnTo>
                  <a:pt x="352425" y="674688"/>
                </a:lnTo>
              </a:path>
            </a:pathLst>
          </a:custGeom>
          <a:noFill/>
          <a:ln w="28575" cap="flat" cmpd="sng" algn="ctr">
            <a:solidFill>
              <a:srgbClr val="A603AB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4864100" y="2206831"/>
            <a:ext cx="1866900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excitation</a:t>
            </a:r>
          </a:p>
          <a:p>
            <a:r>
              <a:rPr lang="en-US" dirty="0"/>
              <a:t>by XUV/soft-x-ray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7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28" name="Straight Connector 227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3901504" y="249149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s,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dirty="0">
                <a:solidFill>
                  <a:prstClr val="white"/>
                </a:solidFill>
              </a:rPr>
              <a:t>p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1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TextBox 268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70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271" name="Straight Connector 270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Freeform 286"/>
          <p:cNvSpPr/>
          <p:nvPr/>
        </p:nvSpPr>
        <p:spPr>
          <a:xfrm>
            <a:off x="7175657" y="1746749"/>
            <a:ext cx="890157" cy="2636498"/>
          </a:xfrm>
          <a:custGeom>
            <a:avLst/>
            <a:gdLst>
              <a:gd name="connsiteX0" fmla="*/ 26458 w 750358"/>
              <a:gd name="connsiteY0" fmla="*/ 407458 h 2199216"/>
              <a:gd name="connsiteX1" fmla="*/ 388408 w 750358"/>
              <a:gd name="connsiteY1" fmla="*/ 1058 h 2199216"/>
              <a:gd name="connsiteX2" fmla="*/ 750358 w 750358"/>
              <a:gd name="connsiteY2" fmla="*/ 401108 h 2199216"/>
              <a:gd name="connsiteX3" fmla="*/ 388408 w 750358"/>
              <a:gd name="connsiteY3" fmla="*/ 1137708 h 2199216"/>
              <a:gd name="connsiteX4" fmla="*/ 1058 w 750358"/>
              <a:gd name="connsiteY4" fmla="*/ 1836208 h 2199216"/>
              <a:gd name="connsiteX5" fmla="*/ 394758 w 750358"/>
              <a:gd name="connsiteY5" fmla="*/ 2198158 h 2199216"/>
              <a:gd name="connsiteX6" fmla="*/ 712258 w 750358"/>
              <a:gd name="connsiteY6" fmla="*/ 1842558 h 2199216"/>
              <a:gd name="connsiteX7" fmla="*/ 394758 w 750358"/>
              <a:gd name="connsiteY7" fmla="*/ 1137708 h 2199216"/>
              <a:gd name="connsiteX8" fmla="*/ 26458 w 750358"/>
              <a:gd name="connsiteY8" fmla="*/ 407458 h 2199216"/>
              <a:gd name="connsiteX0" fmla="*/ 30128 w 754028"/>
              <a:gd name="connsiteY0" fmla="*/ 407458 h 2233306"/>
              <a:gd name="connsiteX1" fmla="*/ 392078 w 754028"/>
              <a:gd name="connsiteY1" fmla="*/ 1058 h 2233306"/>
              <a:gd name="connsiteX2" fmla="*/ 754028 w 754028"/>
              <a:gd name="connsiteY2" fmla="*/ 401108 h 2233306"/>
              <a:gd name="connsiteX3" fmla="*/ 392078 w 754028"/>
              <a:gd name="connsiteY3" fmla="*/ 1137708 h 2233306"/>
              <a:gd name="connsiteX4" fmla="*/ 4728 w 754028"/>
              <a:gd name="connsiteY4" fmla="*/ 1836208 h 2233306"/>
              <a:gd name="connsiteX5" fmla="*/ 363710 w 754028"/>
              <a:gd name="connsiteY5" fmla="*/ 2232248 h 2233306"/>
              <a:gd name="connsiteX6" fmla="*/ 715928 w 754028"/>
              <a:gd name="connsiteY6" fmla="*/ 1842558 h 2233306"/>
              <a:gd name="connsiteX7" fmla="*/ 398428 w 754028"/>
              <a:gd name="connsiteY7" fmla="*/ 1137708 h 2233306"/>
              <a:gd name="connsiteX8" fmla="*/ 30128 w 754028"/>
              <a:gd name="connsiteY8" fmla="*/ 407458 h 22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028" h="2233306">
                <a:moveTo>
                  <a:pt x="30128" y="407458"/>
                </a:moveTo>
                <a:cubicBezTo>
                  <a:pt x="29070" y="218016"/>
                  <a:pt x="271428" y="2116"/>
                  <a:pt x="392078" y="1058"/>
                </a:cubicBezTo>
                <a:cubicBezTo>
                  <a:pt x="512728" y="0"/>
                  <a:pt x="754028" y="211666"/>
                  <a:pt x="754028" y="401108"/>
                </a:cubicBezTo>
                <a:cubicBezTo>
                  <a:pt x="754028" y="590550"/>
                  <a:pt x="516961" y="898525"/>
                  <a:pt x="392078" y="1137708"/>
                </a:cubicBezTo>
                <a:cubicBezTo>
                  <a:pt x="267195" y="1376891"/>
                  <a:pt x="9456" y="1653785"/>
                  <a:pt x="4728" y="1836208"/>
                </a:cubicBezTo>
                <a:cubicBezTo>
                  <a:pt x="0" y="2018631"/>
                  <a:pt x="245177" y="2231190"/>
                  <a:pt x="363710" y="2232248"/>
                </a:cubicBezTo>
                <a:cubicBezTo>
                  <a:pt x="482243" y="2233306"/>
                  <a:pt x="710142" y="2024981"/>
                  <a:pt x="715928" y="1842558"/>
                </a:cubicBezTo>
                <a:cubicBezTo>
                  <a:pt x="721714" y="1660135"/>
                  <a:pt x="514845" y="1375833"/>
                  <a:pt x="398428" y="1137708"/>
                </a:cubicBezTo>
                <a:cubicBezTo>
                  <a:pt x="282011" y="899583"/>
                  <a:pt x="31186" y="596900"/>
                  <a:pt x="30128" y="407458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31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6750617" y="2256797"/>
            <a:ext cx="1700161" cy="1700161"/>
          </a:xfrm>
          <a:prstGeom prst="ellipse">
            <a:avLst/>
          </a:prstGeom>
          <a:solidFill>
            <a:srgbClr val="B9CDE5">
              <a:alpha val="54118"/>
            </a:srgbClr>
          </a:solidFill>
          <a:ln w="31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7175657" y="2681837"/>
            <a:ext cx="850080" cy="850080"/>
          </a:xfrm>
          <a:prstGeom prst="ellipse">
            <a:avLst/>
          </a:prstGeom>
          <a:solidFill>
            <a:srgbClr val="4F81BD"/>
          </a:solidFill>
          <a:ln w="31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290" name="Group 215"/>
          <p:cNvGrpSpPr/>
          <p:nvPr/>
        </p:nvGrpSpPr>
        <p:grpSpPr>
          <a:xfrm>
            <a:off x="7515689" y="3021869"/>
            <a:ext cx="170016" cy="170016"/>
            <a:chOff x="2843808" y="3789040"/>
            <a:chExt cx="216024" cy="216024"/>
          </a:xfrm>
        </p:grpSpPr>
        <p:sp>
          <p:nvSpPr>
            <p:cNvPr id="291" name="Oval 290"/>
            <p:cNvSpPr/>
            <p:nvPr/>
          </p:nvSpPr>
          <p:spPr>
            <a:xfrm>
              <a:off x="2915816" y="378904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2843808" y="386104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2915810" y="3861034"/>
              <a:ext cx="144017" cy="14401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50000">
                  <a:sysClr val="window" lastClr="FFFFFF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2843808" y="378904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50000">
                  <a:sysClr val="window" lastClr="FFFFFF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95" name="Group 221"/>
          <p:cNvGrpSpPr/>
          <p:nvPr/>
        </p:nvGrpSpPr>
        <p:grpSpPr>
          <a:xfrm rot="14800030">
            <a:off x="7980924" y="2367076"/>
            <a:ext cx="453090" cy="263264"/>
            <a:chOff x="2075499" y="4183348"/>
            <a:chExt cx="5668329" cy="516290"/>
          </a:xfrm>
        </p:grpSpPr>
        <p:grpSp>
          <p:nvGrpSpPr>
            <p:cNvPr id="296" name="Group 104"/>
            <p:cNvGrpSpPr/>
            <p:nvPr/>
          </p:nvGrpSpPr>
          <p:grpSpPr>
            <a:xfrm>
              <a:off x="2075499" y="4183348"/>
              <a:ext cx="2834640" cy="516287"/>
              <a:chOff x="4572000" y="4131913"/>
              <a:chExt cx="5728297" cy="1457327"/>
            </a:xfrm>
          </p:grpSpPr>
          <p:sp>
            <p:nvSpPr>
              <p:cNvPr id="303" name="Freeform 302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303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05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306" name="Freeform 305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306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97" name="Group 105"/>
            <p:cNvGrpSpPr/>
            <p:nvPr/>
          </p:nvGrpSpPr>
          <p:grpSpPr>
            <a:xfrm>
              <a:off x="4909188" y="4183351"/>
              <a:ext cx="2834640" cy="516287"/>
              <a:chOff x="4572000" y="4131913"/>
              <a:chExt cx="5728297" cy="1457327"/>
            </a:xfrm>
          </p:grpSpPr>
          <p:sp>
            <p:nvSpPr>
              <p:cNvPr id="298" name="Freeform 297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298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00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301" name="Freeform 300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Freeform 301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08" name="Oval 307"/>
          <p:cNvSpPr/>
          <p:nvPr/>
        </p:nvSpPr>
        <p:spPr>
          <a:xfrm>
            <a:off x="7472971" y="3368528"/>
            <a:ext cx="255024" cy="255024"/>
          </a:xfrm>
          <a:prstGeom prst="ellipse">
            <a:avLst/>
          </a:prstGeom>
          <a:gradFill flip="none" rotWithShape="1">
            <a:gsLst>
              <a:gs pos="0">
                <a:srgbClr val="1F497D"/>
              </a:gs>
              <a:gs pos="50000">
                <a:srgbClr val="4F81BD"/>
              </a:gs>
              <a:gs pos="8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e</a:t>
            </a:r>
            <a:r>
              <a:rPr lang="en-US" kern="0" baseline="30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09" name="Oval 308"/>
          <p:cNvSpPr/>
          <p:nvPr/>
        </p:nvSpPr>
        <p:spPr>
          <a:xfrm>
            <a:off x="7492021" y="2558903"/>
            <a:ext cx="255024" cy="255024"/>
          </a:xfrm>
          <a:prstGeom prst="ellipse">
            <a:avLst/>
          </a:prstGeom>
          <a:gradFill flip="none" rotWithShape="1">
            <a:gsLst>
              <a:gs pos="0">
                <a:srgbClr val="1F497D"/>
              </a:gs>
              <a:gs pos="50000">
                <a:srgbClr val="4F81BD"/>
              </a:gs>
              <a:gs pos="8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e</a:t>
            </a:r>
            <a:r>
              <a:rPr lang="en-US" kern="0" baseline="30000" dirty="0">
                <a:solidFill>
                  <a:prstClr val="white"/>
                </a:solidFill>
              </a:rPr>
              <a:t>-</a:t>
            </a:r>
          </a:p>
        </p:txBody>
      </p:sp>
      <p:grpSp>
        <p:nvGrpSpPr>
          <p:cNvPr id="310" name="Group 56"/>
          <p:cNvGrpSpPr>
            <a:grpSpLocks/>
          </p:cNvGrpSpPr>
          <p:nvPr/>
        </p:nvGrpSpPr>
        <p:grpSpPr bwMode="auto">
          <a:xfrm flipV="1">
            <a:off x="5551401" y="2936710"/>
            <a:ext cx="1636342" cy="331309"/>
            <a:chOff x="4214810" y="1357298"/>
            <a:chExt cx="4572032" cy="575883"/>
          </a:xfrm>
        </p:grpSpPr>
        <p:grpSp>
          <p:nvGrpSpPr>
            <p:cNvPr id="311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357" name="Freeform 356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" name="Freeform 357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2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355" name="Freeform 354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6" name="Freeform 355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3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353" name="Freeform 352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4" name="Freeform 353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4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351" name="Freeform 350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2" name="Freeform 351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5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349" name="Freeform 348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0" name="Freeform 349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6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347" name="Freeform 346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8" name="Freeform 347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7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345" name="Freeform 344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6" name="Freeform 345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8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343" name="Freeform 342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4" name="Freeform 343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9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341" name="Freeform 340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0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339" name="Freeform 338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0" name="Freeform 339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1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337" name="Freeform 336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8" name="Freeform 337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2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6" name="Freeform 335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3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4" name="Freeform 333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4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331" name="Freeform 330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2" name="Freeform 331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5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329" name="Freeform 328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0" name="Freeform 329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6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327" name="Freeform 326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8" name="Freeform 327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04" name="Group 56"/>
          <p:cNvGrpSpPr>
            <a:grpSpLocks/>
          </p:cNvGrpSpPr>
          <p:nvPr/>
        </p:nvGrpSpPr>
        <p:grpSpPr bwMode="auto">
          <a:xfrm flipV="1">
            <a:off x="18752" y="5026987"/>
            <a:ext cx="1636342" cy="331309"/>
            <a:chOff x="4214810" y="1357298"/>
            <a:chExt cx="4572032" cy="575883"/>
          </a:xfrm>
        </p:grpSpPr>
        <p:grpSp>
          <p:nvGrpSpPr>
            <p:cNvPr id="205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390" name="Freeform 389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1" name="Freeform 390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0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388" name="Freeform 387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9" name="Freeform 388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1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386" name="Freeform 385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7" name="Freeform 386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2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384" name="Freeform 383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5" name="Freeform 384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3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382" name="Freeform 381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3" name="Freeform 382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8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380" name="Freeform 379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1" name="Freeform 380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9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378" name="Freeform 377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9" name="Freeform 378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0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376" name="Freeform 375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7" name="Freeform 376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1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374" name="Freeform 373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5" name="Freeform 374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2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372" name="Freeform 371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3" name="Freeform 372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3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370" name="Freeform 369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1" name="Freeform 370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4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368" name="Freeform 367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9" name="Freeform 368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5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366" name="Freeform 365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7" name="Freeform 366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6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364" name="Freeform 363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5" name="Freeform 364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7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362" name="Freeform 361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3" name="Freeform 362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59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360" name="Freeform 359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1" name="Freeform 360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92" name="TextBox 391"/>
          <p:cNvSpPr txBox="1"/>
          <p:nvPr/>
        </p:nvSpPr>
        <p:spPr>
          <a:xfrm>
            <a:off x="6012159" y="6022295"/>
            <a:ext cx="8598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|1s</a:t>
            </a:r>
            <a:r>
              <a:rPr lang="en-US" baseline="30000" dirty="0">
                <a:solidFill>
                  <a:prstClr val="white"/>
                </a:solidFill>
                <a:sym typeface="Symbol"/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6277830" y="5715551"/>
            <a:ext cx="11432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sym typeface="Symbol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04895 -0.079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395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8334 -0.101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50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4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5 -0.07916 L 0.00173 0.0004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398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4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-0.10139 L 0.14479 -0.2451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54" grpId="0" animBg="1"/>
      <p:bldP spid="159" grpId="0" animBg="1"/>
      <p:bldP spid="171" grpId="0" animBg="1"/>
      <p:bldP spid="172" grpId="0" animBg="1"/>
      <p:bldP spid="235" grpId="0" animBg="1"/>
      <p:bldP spid="236" grpId="0" animBg="1"/>
      <p:bldP spid="237" grpId="0" animBg="1"/>
      <p:bldP spid="287" grpId="0" animBg="1"/>
      <p:bldP spid="288" grpId="0" animBg="1"/>
      <p:bldP spid="308" grpId="0" animBg="1"/>
      <p:bldP spid="308" grpId="1" animBg="1"/>
      <p:bldP spid="309" grpId="0" animBg="1"/>
      <p:bldP spid="309" grpId="1" animBg="1"/>
      <p:bldP spid="392" grpId="0"/>
      <p:bldP spid="3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88"/>
            <a:ext cx="9144000" cy="717551"/>
          </a:xfrm>
        </p:spPr>
        <p:txBody>
          <a:bodyPr anchor="ctr">
            <a:normAutofit/>
          </a:bodyPr>
          <a:lstStyle/>
          <a:p>
            <a:r>
              <a:rPr lang="de-DE" sz="3200" dirty="0" err="1">
                <a:latin typeface="Arial" pitchFamily="34" charset="0"/>
                <a:cs typeface="Arial" pitchFamily="34" charset="0"/>
              </a:rPr>
              <a:t>doubly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excited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helium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: Fano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resonance</a:t>
            </a:r>
            <a:endParaRPr lang="de-DE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/>
          <p:cNvSpPr txBox="1"/>
          <p:nvPr/>
        </p:nvSpPr>
        <p:spPr>
          <a:xfrm>
            <a:off x="5034012" y="4764505"/>
            <a:ext cx="365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coupled</a:t>
            </a:r>
          </a:p>
          <a:p>
            <a:r>
              <a:rPr lang="en-US" dirty="0">
                <a:solidFill>
                  <a:prstClr val="white"/>
                </a:solidFill>
              </a:rPr>
              <a:t>by </a:t>
            </a:r>
            <a:r>
              <a:rPr lang="en-US" b="1" dirty="0">
                <a:solidFill>
                  <a:srgbClr val="00B050"/>
                </a:solidFill>
              </a:rPr>
              <a:t>configuration interaction</a:t>
            </a:r>
          </a:p>
        </p:txBody>
      </p:sp>
      <p:grpSp>
        <p:nvGrpSpPr>
          <p:cNvPr id="5" name="Group 156"/>
          <p:cNvGrpSpPr/>
          <p:nvPr/>
        </p:nvGrpSpPr>
        <p:grpSpPr>
          <a:xfrm>
            <a:off x="4782528" y="5332396"/>
            <a:ext cx="2438266" cy="2144218"/>
            <a:chOff x="2000827" y="7786694"/>
            <a:chExt cx="2996636" cy="2635250"/>
          </a:xfrm>
        </p:grpSpPr>
        <p:graphicFrame>
          <p:nvGraphicFramePr>
            <p:cNvPr id="138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391" name="Graph" r:id="rId4" imgW="3146400" imgH="2635200" progId="Origin50.Graph">
                    <p:embed/>
                  </p:oleObj>
                </mc:Choice>
                <mc:Fallback>
                  <p:oleObj name="Graph" r:id="rId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5" name="Straight Connector 144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/>
          <p:cNvSpPr/>
          <p:nvPr/>
        </p:nvSpPr>
        <p:spPr>
          <a:xfrm>
            <a:off x="5621154" y="5650031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081560" y="564842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5852160" y="5765535"/>
            <a:ext cx="250256" cy="158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63"/>
          <p:cNvGrpSpPr/>
          <p:nvPr/>
        </p:nvGrpSpPr>
        <p:grpSpPr>
          <a:xfrm>
            <a:off x="6744481" y="5325975"/>
            <a:ext cx="2438266" cy="2144218"/>
            <a:chOff x="2000827" y="7786694"/>
            <a:chExt cx="2996636" cy="2635250"/>
          </a:xfrm>
        </p:grpSpPr>
        <p:graphicFrame>
          <p:nvGraphicFramePr>
            <p:cNvPr id="165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392" name="Graph" r:id="rId6" imgW="3146400" imgH="2635200" progId="Origin50.Graph">
                    <p:embed/>
                  </p:oleObj>
                </mc:Choice>
                <mc:Fallback>
                  <p:oleObj name="Graph" r:id="rId6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7" name="Straight Connector 166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Oval 170"/>
          <p:cNvSpPr/>
          <p:nvPr/>
        </p:nvSpPr>
        <p:spPr>
          <a:xfrm>
            <a:off x="7841379" y="6031832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8028384" y="519496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8254033" y="5320458"/>
            <a:ext cx="64807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rot="5400000" flipH="1" flipV="1">
            <a:off x="7757961" y="5685324"/>
            <a:ext cx="603185" cy="12833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" name="Oval 211" hidden="1"/>
          <p:cNvSpPr/>
          <p:nvPr/>
        </p:nvSpPr>
        <p:spPr>
          <a:xfrm>
            <a:off x="7775392" y="4406454"/>
            <a:ext cx="588176" cy="5881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C0504D">
                  <a:lumMod val="75000"/>
                </a:srgbClr>
              </a:gs>
              <a:gs pos="81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He</a:t>
            </a:r>
            <a:r>
              <a:rPr lang="en-US" kern="0" baseline="300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213" name="Freeform 212" hidden="1"/>
          <p:cNvSpPr/>
          <p:nvPr/>
        </p:nvSpPr>
        <p:spPr>
          <a:xfrm>
            <a:off x="7767604" y="3624660"/>
            <a:ext cx="755263" cy="796493"/>
          </a:xfrm>
          <a:custGeom>
            <a:avLst/>
            <a:gdLst>
              <a:gd name="connsiteX0" fmla="*/ 0 w 639763"/>
              <a:gd name="connsiteY0" fmla="*/ 55563 h 674688"/>
              <a:gd name="connsiteX1" fmla="*/ 581025 w 639763"/>
              <a:gd name="connsiteY1" fmla="*/ 103188 h 674688"/>
              <a:gd name="connsiteX2" fmla="*/ 352425 w 639763"/>
              <a:gd name="connsiteY2" fmla="*/ 674688 h 674688"/>
              <a:gd name="connsiteX3" fmla="*/ 352425 w 639763"/>
              <a:gd name="connsiteY3" fmla="*/ 674688 h 67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763" h="674688">
                <a:moveTo>
                  <a:pt x="0" y="55563"/>
                </a:moveTo>
                <a:cubicBezTo>
                  <a:pt x="261143" y="27781"/>
                  <a:pt x="522287" y="0"/>
                  <a:pt x="581025" y="103188"/>
                </a:cubicBezTo>
                <a:cubicBezTo>
                  <a:pt x="639763" y="206376"/>
                  <a:pt x="352425" y="674688"/>
                  <a:pt x="352425" y="674688"/>
                </a:cubicBezTo>
                <a:lnTo>
                  <a:pt x="352425" y="674688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cxnSp>
        <p:nvCxnSpPr>
          <p:cNvPr id="234" name="Straight Arrow Connector 233" hidden="1"/>
          <p:cNvCxnSpPr>
            <a:stCxn id="236" idx="6"/>
          </p:cNvCxnSpPr>
          <p:nvPr/>
        </p:nvCxnSpPr>
        <p:spPr>
          <a:xfrm>
            <a:off x="6893982" y="4700541"/>
            <a:ext cx="873622" cy="2"/>
          </a:xfrm>
          <a:prstGeom prst="straightConnector1">
            <a:avLst/>
          </a:prstGeom>
          <a:noFill/>
          <a:ln w="28575" cap="flat" cmpd="sng" algn="ctr">
            <a:solidFill>
              <a:srgbClr val="A603AB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35" name="Freeform 234" hidden="1"/>
          <p:cNvSpPr/>
          <p:nvPr/>
        </p:nvSpPr>
        <p:spPr bwMode="auto">
          <a:xfrm>
            <a:off x="6357002" y="3303182"/>
            <a:ext cx="575688" cy="1410332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36" name="Oval 235" hidden="1"/>
          <p:cNvSpPr/>
          <p:nvPr/>
        </p:nvSpPr>
        <p:spPr>
          <a:xfrm>
            <a:off x="6305806" y="4406453"/>
            <a:ext cx="588176" cy="588176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C0504D">
                  <a:lumMod val="75000"/>
                </a:srgbClr>
              </a:gs>
              <a:gs pos="81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He</a:t>
            </a:r>
            <a:endParaRPr lang="en-US" kern="0" baseline="30000" dirty="0">
              <a:solidFill>
                <a:prstClr val="white"/>
              </a:solidFill>
            </a:endParaRPr>
          </a:p>
        </p:txBody>
      </p:sp>
      <p:sp>
        <p:nvSpPr>
          <p:cNvPr id="237" name="Freeform 236" hidden="1"/>
          <p:cNvSpPr/>
          <p:nvPr/>
        </p:nvSpPr>
        <p:spPr>
          <a:xfrm flipH="1">
            <a:off x="6084370" y="3602172"/>
            <a:ext cx="755263" cy="796493"/>
          </a:xfrm>
          <a:custGeom>
            <a:avLst/>
            <a:gdLst>
              <a:gd name="connsiteX0" fmla="*/ 0 w 639763"/>
              <a:gd name="connsiteY0" fmla="*/ 55563 h 674688"/>
              <a:gd name="connsiteX1" fmla="*/ 581025 w 639763"/>
              <a:gd name="connsiteY1" fmla="*/ 103188 h 674688"/>
              <a:gd name="connsiteX2" fmla="*/ 352425 w 639763"/>
              <a:gd name="connsiteY2" fmla="*/ 674688 h 674688"/>
              <a:gd name="connsiteX3" fmla="*/ 352425 w 639763"/>
              <a:gd name="connsiteY3" fmla="*/ 674688 h 67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763" h="674688">
                <a:moveTo>
                  <a:pt x="0" y="55563"/>
                </a:moveTo>
                <a:cubicBezTo>
                  <a:pt x="261143" y="27781"/>
                  <a:pt x="522287" y="0"/>
                  <a:pt x="581025" y="103188"/>
                </a:cubicBezTo>
                <a:cubicBezTo>
                  <a:pt x="639763" y="206376"/>
                  <a:pt x="352425" y="674688"/>
                  <a:pt x="352425" y="674688"/>
                </a:cubicBezTo>
                <a:lnTo>
                  <a:pt x="352425" y="674688"/>
                </a:lnTo>
              </a:path>
            </a:pathLst>
          </a:custGeom>
          <a:noFill/>
          <a:ln w="28575" cap="flat" cmpd="sng" algn="ctr">
            <a:solidFill>
              <a:srgbClr val="A603AB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7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28" name="Straight Connector 227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3901504" y="249149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s,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dirty="0">
                <a:solidFill>
                  <a:prstClr val="white"/>
                </a:solidFill>
              </a:rPr>
              <a:t>p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1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TextBox 268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70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271" name="Straight Connector 270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8267" y="1936185"/>
            <a:ext cx="3115733" cy="311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TextBox 204"/>
          <p:cNvSpPr txBox="1"/>
          <p:nvPr/>
        </p:nvSpPr>
        <p:spPr>
          <a:xfrm>
            <a:off x="7915863" y="1978096"/>
            <a:ext cx="114486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Ugo </a:t>
            </a:r>
            <a:r>
              <a:rPr lang="en-US" sz="1600" b="1" dirty="0" err="1">
                <a:solidFill>
                  <a:prstClr val="black"/>
                </a:solidFill>
              </a:rPr>
              <a:t>Fano</a:t>
            </a:r>
            <a:endParaRPr lang="en-US" sz="1600" b="1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Phys. Rev.</a:t>
            </a:r>
          </a:p>
          <a:p>
            <a:r>
              <a:rPr lang="en-US" sz="1600" b="1" dirty="0">
                <a:solidFill>
                  <a:prstClr val="black"/>
                </a:solidFill>
              </a:rPr>
              <a:t>124</a:t>
            </a:r>
            <a:r>
              <a:rPr lang="en-US" sz="1600" dirty="0">
                <a:solidFill>
                  <a:prstClr val="black"/>
                </a:solidFill>
              </a:rPr>
              <a:t>, 1866</a:t>
            </a:r>
          </a:p>
          <a:p>
            <a:r>
              <a:rPr lang="en-US" sz="1600" dirty="0">
                <a:solidFill>
                  <a:prstClr val="black"/>
                </a:solidFill>
              </a:rPr>
              <a:t>(1961)</a:t>
            </a:r>
          </a:p>
          <a:p>
            <a:r>
              <a:rPr lang="en-US" sz="1600" dirty="0" err="1">
                <a:solidFill>
                  <a:prstClr val="black"/>
                </a:solidFill>
              </a:rPr>
              <a:t>Nuovo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</a:t>
            </a:r>
            <a:r>
              <a:rPr lang="en-US" sz="1600" dirty="0" err="1">
                <a:solidFill>
                  <a:prstClr val="black"/>
                </a:solidFill>
              </a:rPr>
              <a:t>Cimento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   12, 154</a:t>
            </a:r>
          </a:p>
          <a:p>
            <a:r>
              <a:rPr lang="en-US" sz="1600" dirty="0">
                <a:solidFill>
                  <a:prstClr val="black"/>
                </a:solidFill>
              </a:rPr>
              <a:t>         (1935)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230" name="Object 2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483377"/>
              </p:ext>
            </p:extLst>
          </p:nvPr>
        </p:nvGraphicFramePr>
        <p:xfrm>
          <a:off x="6496050" y="2468858"/>
          <a:ext cx="11144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393" name="Equation" r:id="rId8" imgW="977760" imgH="444240" progId="Equation.3">
                  <p:embed/>
                </p:oleObj>
              </mc:Choice>
              <mc:Fallback>
                <p:oleObj name="Equation" r:id="rId8" imgW="977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2468858"/>
                        <a:ext cx="11144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" name="Rectangle 231"/>
          <p:cNvSpPr/>
          <p:nvPr/>
        </p:nvSpPr>
        <p:spPr>
          <a:xfrm>
            <a:off x="6469626" y="2094271"/>
            <a:ext cx="1120878" cy="9733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33" name="Group 56"/>
          <p:cNvGrpSpPr>
            <a:grpSpLocks/>
          </p:cNvGrpSpPr>
          <p:nvPr/>
        </p:nvGrpSpPr>
        <p:grpSpPr bwMode="auto">
          <a:xfrm flipV="1">
            <a:off x="18752" y="5026987"/>
            <a:ext cx="1636342" cy="331309"/>
            <a:chOff x="4214810" y="1357298"/>
            <a:chExt cx="4572032" cy="575883"/>
          </a:xfrm>
        </p:grpSpPr>
        <p:grpSp>
          <p:nvGrpSpPr>
            <p:cNvPr id="238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395" name="Freeform 394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6" name="Freeform 395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9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393" name="Freeform 392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4" name="Freeform 393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0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391" name="Freeform 390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2" name="Freeform 391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1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389" name="Freeform 388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0" name="Freeform 389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2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387" name="Freeform 386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8" name="Freeform 387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3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385" name="Freeform 384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6" name="Freeform 385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4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383" name="Freeform 382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4" name="Freeform 383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5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381" name="Freeform 380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2" name="Freeform 381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6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379" name="Freeform 378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0" name="Freeform 379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7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377" name="Freeform 376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8" name="Freeform 377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59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375" name="Freeform 374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6" name="Freeform 375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0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373" name="Freeform 372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4" name="Freeform 373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1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371" name="Freeform 370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2" name="Freeform 371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2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369" name="Freeform 368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0" name="Freeform 369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3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367" name="Freeform 366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8" name="Freeform 367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4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365" name="Freeform 364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6" name="Freeform 365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cxnSp>
        <p:nvCxnSpPr>
          <p:cNvPr id="180" name="Straight Arrow Connector 179"/>
          <p:cNvCxnSpPr/>
          <p:nvPr/>
        </p:nvCxnSpPr>
        <p:spPr>
          <a:xfrm flipV="1">
            <a:off x="2267744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816469" y="5757233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012159" y="6022295"/>
            <a:ext cx="8598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|1s</a:t>
            </a:r>
            <a:r>
              <a:rPr lang="en-US" baseline="30000" dirty="0">
                <a:solidFill>
                  <a:prstClr val="white"/>
                </a:solidFill>
                <a:sym typeface="Symbol"/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6277830" y="5715551"/>
            <a:ext cx="11432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sym typeface="Symbol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𝐹𝑎𝑛𝑜</m:t>
                          </m:r>
                        </m:sub>
                      </m:sSub>
                      <m:r>
                        <a:rPr lang="en-US" sz="2400">
                          <a:solidFill>
                            <a:prstClr val="white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de-DE" sz="2400" b="1" i="1" smtClean="0">
                                  <a:solidFill>
                                    <a:srgbClr val="558ED5"/>
                                  </a:solidFill>
                                  <a:latin typeface="Cambria Math"/>
                                  <a:ea typeface="Cambria Math"/>
                                </a:rPr>
                                <m:t>𝒒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rgbClr val="3333FF"/>
                          </a:solidFill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de-DE" sz="32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4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9" name="Picture 7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2" r="33420"/>
          <a:stretch/>
        </p:blipFill>
        <p:spPr bwMode="auto">
          <a:xfrm>
            <a:off x="2039455" y="1376772"/>
            <a:ext cx="1632445" cy="250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576311" y="1498599"/>
            <a:ext cx="1295400" cy="35644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rgbClr val="FF0000">
                  <a:alpha val="40000"/>
                </a:srgbClr>
              </a:gs>
              <a:gs pos="66000">
                <a:srgbClr val="FF0000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“coupling”-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“control”-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87233" y="22626"/>
            <a:ext cx="7635875" cy="717550"/>
          </a:xfrm>
        </p:spPr>
        <p:txBody>
          <a:bodyPr anchor="ctr">
            <a:noAutofit/>
          </a:bodyPr>
          <a:lstStyle/>
          <a:p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doubly-excited</a:t>
            </a:r>
            <a:r>
              <a:rPr lang="de-DE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helium</a:t>
            </a:r>
            <a:r>
              <a:rPr lang="de-DE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in a strong </a:t>
            </a:r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laser</a:t>
            </a:r>
            <a:r>
              <a:rPr lang="de-DE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field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8" name="TextBox 47" hidden="1"/>
          <p:cNvSpPr txBox="1"/>
          <p:nvPr/>
        </p:nvSpPr>
        <p:spPr>
          <a:xfrm>
            <a:off x="6477757" y="1291012"/>
            <a:ext cx="2666243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Nature builds her own</a:t>
            </a:r>
          </a:p>
          <a:p>
            <a:r>
              <a:rPr lang="en-US" dirty="0">
                <a:solidFill>
                  <a:prstClr val="white"/>
                </a:solidFill>
              </a:rPr>
              <a:t>quantum interferometers: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2628900" y="408432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2941320" y="364236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837843" y="2244262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r>
              <a:rPr lang="en-US" dirty="0">
                <a:solidFill>
                  <a:prstClr val="white"/>
                </a:solidFill>
              </a:rPr>
              <a:t>(VIS)</a:t>
            </a:r>
          </a:p>
        </p:txBody>
      </p:sp>
      <p:pic>
        <p:nvPicPr>
          <p:cNvPr id="122" name="Picture 12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722206" y="2204421"/>
            <a:ext cx="182880" cy="506730"/>
          </a:xfrm>
          <a:prstGeom prst="rect">
            <a:avLst/>
          </a:prstGeom>
        </p:spPr>
      </p:pic>
      <p:cxnSp>
        <p:nvCxnSpPr>
          <p:cNvPr id="95" name="Straight Arrow Connector 94"/>
          <p:cNvCxnSpPr/>
          <p:nvPr/>
        </p:nvCxnSpPr>
        <p:spPr>
          <a:xfrm rot="5400000" flipH="1" flipV="1">
            <a:off x="3169920" y="32444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 flipH="1" flipV="1">
            <a:off x="3169920" y="2846493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rot="5400000" flipH="1" flipV="1">
            <a:off x="3178388" y="2465492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5400000" flipH="1" flipV="1">
            <a:off x="3178386" y="20760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rot="5400000" flipH="1" flipV="1">
            <a:off x="3178386" y="1678094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3816469" y="5757233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024363" y="4764505"/>
            <a:ext cx="322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coupled</a:t>
            </a:r>
          </a:p>
          <a:p>
            <a:r>
              <a:rPr lang="en-US" dirty="0">
                <a:solidFill>
                  <a:prstClr val="white"/>
                </a:solidFill>
              </a:rPr>
              <a:t>by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configuration interaction</a:t>
            </a:r>
            <a:endParaRPr lang="en-US" b="1" i="1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56"/>
          <p:cNvGrpSpPr/>
          <p:nvPr/>
        </p:nvGrpSpPr>
        <p:grpSpPr>
          <a:xfrm>
            <a:off x="4782528" y="5332396"/>
            <a:ext cx="2638550" cy="2144218"/>
            <a:chOff x="2000827" y="7786694"/>
            <a:chExt cx="3242785" cy="2635250"/>
          </a:xfrm>
        </p:grpSpPr>
        <p:graphicFrame>
          <p:nvGraphicFramePr>
            <p:cNvPr id="138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18" name="Graph" r:id="rId8" imgW="3146400" imgH="2635200" progId="Origin50.Graph">
                    <p:embed/>
                  </p:oleObj>
                </mc:Choice>
                <mc:Fallback>
                  <p:oleObj name="Graph" r:id="rId8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" name="TextBox 143"/>
            <p:cNvSpPr txBox="1"/>
            <p:nvPr/>
          </p:nvSpPr>
          <p:spPr>
            <a:xfrm>
              <a:off x="3512048" y="8634582"/>
              <a:ext cx="928693" cy="453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sym typeface="Symbol"/>
                </a:rPr>
                <a:t>|1s</a:t>
              </a:r>
              <a:r>
                <a:rPr lang="en-US" baseline="30000" dirty="0">
                  <a:solidFill>
                    <a:prstClr val="white"/>
                  </a:solidFill>
                  <a:sym typeface="Symbol"/>
                </a:rPr>
                <a:t>2</a:t>
              </a:r>
              <a:r>
                <a:rPr lang="en-US" dirty="0">
                  <a:solidFill>
                    <a:prstClr val="white"/>
                  </a:solidFill>
                  <a:latin typeface="Symbol" pitchFamily="18" charset="2"/>
                  <a:sym typeface="Symbol"/>
                </a:rPr>
                <a:t> 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3838557" y="8257593"/>
              <a:ext cx="1405055" cy="453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sym typeface="Symbol"/>
                </a:rPr>
                <a:t>|2s2p</a:t>
              </a:r>
              <a:r>
                <a:rPr lang="en-US" dirty="0">
                  <a:solidFill>
                    <a:prstClr val="white"/>
                  </a:solidFill>
                  <a:latin typeface="Symbol" pitchFamily="18" charset="2"/>
                  <a:sym typeface="Symbol"/>
                </a:rPr>
                <a:t>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 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/>
          <p:cNvSpPr/>
          <p:nvPr/>
        </p:nvSpPr>
        <p:spPr>
          <a:xfrm>
            <a:off x="5621154" y="5650031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081560" y="564842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5852160" y="5765535"/>
            <a:ext cx="250256" cy="158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63"/>
          <p:cNvGrpSpPr/>
          <p:nvPr/>
        </p:nvGrpSpPr>
        <p:grpSpPr>
          <a:xfrm>
            <a:off x="6744481" y="5325975"/>
            <a:ext cx="2438266" cy="2144218"/>
            <a:chOff x="2000827" y="7786694"/>
            <a:chExt cx="2996636" cy="2635250"/>
          </a:xfrm>
        </p:grpSpPr>
        <p:graphicFrame>
          <p:nvGraphicFramePr>
            <p:cNvPr id="165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19" name="Graph" r:id="rId10" imgW="3146400" imgH="2635200" progId="Origin50.Graph">
                    <p:embed/>
                  </p:oleObj>
                </mc:Choice>
                <mc:Fallback>
                  <p:oleObj name="Graph" r:id="rId10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7" name="Straight Connector 166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Oval 170"/>
          <p:cNvSpPr/>
          <p:nvPr/>
        </p:nvSpPr>
        <p:spPr>
          <a:xfrm>
            <a:off x="7841379" y="6031832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8028384" y="519496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8254033" y="5320458"/>
            <a:ext cx="64807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rot="5400000" flipH="1" flipV="1">
            <a:off x="7757961" y="5685324"/>
            <a:ext cx="603185" cy="12833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1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332" name="Straight Connector 33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TextBox 348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50" name="Straight Connector 349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4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355" name="Straight Connector 354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2" name="TextBox 371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73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374" name="Straight Connector 373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5" name="TextBox 394"/>
          <p:cNvSpPr txBox="1"/>
          <p:nvPr/>
        </p:nvSpPr>
        <p:spPr>
          <a:xfrm>
            <a:off x="3901504" y="249149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s,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dirty="0">
                <a:solidFill>
                  <a:prstClr val="white"/>
                </a:solidFill>
              </a:rPr>
              <a:t>p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28267" y="1936185"/>
            <a:ext cx="3115733" cy="311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643959"/>
              </p:ext>
            </p:extLst>
          </p:nvPr>
        </p:nvGraphicFramePr>
        <p:xfrm>
          <a:off x="6496050" y="2468858"/>
          <a:ext cx="11144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20" name="Equation" r:id="rId12" imgW="977760" imgH="444240" progId="Equation.3">
                  <p:embed/>
                </p:oleObj>
              </mc:Choice>
              <mc:Fallback>
                <p:oleObj name="Equation" r:id="rId12" imgW="977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2468858"/>
                        <a:ext cx="11144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469626" y="2094271"/>
            <a:ext cx="1120878" cy="9733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1840" y="4806117"/>
            <a:ext cx="1258960" cy="773851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attosecond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60-70 eV</a:t>
            </a:r>
          </a:p>
        </p:txBody>
      </p:sp>
      <p:graphicFrame>
        <p:nvGraphicFramePr>
          <p:cNvPr id="55951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940866"/>
              </p:ext>
            </p:extLst>
          </p:nvPr>
        </p:nvGraphicFramePr>
        <p:xfrm>
          <a:off x="1379538" y="4130040"/>
          <a:ext cx="350202" cy="2049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21" name="Graph" r:id="rId14" imgW="3146400" imgH="2635200" progId="Origin50.Graph">
                  <p:embed/>
                </p:oleObj>
              </mc:Choice>
              <mc:Fallback>
                <p:oleObj name="Graph" r:id="rId14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4130040"/>
                        <a:ext cx="350202" cy="2049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" name="Straight Arrow Connector 152"/>
          <p:cNvCxnSpPr/>
          <p:nvPr/>
        </p:nvCxnSpPr>
        <p:spPr>
          <a:xfrm flipV="1">
            <a:off x="2267744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2350350" y="3445034"/>
            <a:ext cx="3574" cy="24943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2439250" y="3213100"/>
            <a:ext cx="0" cy="27390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2515450" y="3048000"/>
            <a:ext cx="0" cy="28914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2604350" y="2933700"/>
            <a:ext cx="0" cy="30057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/>
              <p:cNvSpPr/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𝐹𝑎𝑛𝑜</m:t>
                          </m:r>
                        </m:sub>
                      </m:sSub>
                      <m:r>
                        <a:rPr lang="en-US" sz="2400">
                          <a:solidFill>
                            <a:prstClr val="white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de-DE" sz="2400" b="1" i="1" smtClean="0">
                                  <a:solidFill>
                                    <a:srgbClr val="558ED5"/>
                                  </a:solidFill>
                                  <a:latin typeface="Cambria Math"/>
                                  <a:ea typeface="Cambria Math"/>
                                </a:rPr>
                                <m:t>𝒒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42" name="Rectangle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/>
              <p:cNvSpPr/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rgbClr val="3333FF"/>
                          </a:solidFill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de-DE" sz="32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0" name="Rectangle 1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/>
          <p:cNvSpPr txBox="1"/>
          <p:nvPr/>
        </p:nvSpPr>
        <p:spPr>
          <a:xfrm>
            <a:off x="7915863" y="1978096"/>
            <a:ext cx="114486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Ugo </a:t>
            </a:r>
            <a:r>
              <a:rPr lang="en-US" sz="1600" b="1" dirty="0" err="1">
                <a:solidFill>
                  <a:prstClr val="black"/>
                </a:solidFill>
              </a:rPr>
              <a:t>Fano</a:t>
            </a:r>
            <a:endParaRPr lang="en-US" sz="1600" b="1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Phys. Rev.</a:t>
            </a:r>
          </a:p>
          <a:p>
            <a:r>
              <a:rPr lang="en-US" sz="1600" b="1" dirty="0">
                <a:solidFill>
                  <a:prstClr val="black"/>
                </a:solidFill>
              </a:rPr>
              <a:t>124</a:t>
            </a:r>
            <a:r>
              <a:rPr lang="en-US" sz="1600" dirty="0">
                <a:solidFill>
                  <a:prstClr val="black"/>
                </a:solidFill>
              </a:rPr>
              <a:t>, 1866</a:t>
            </a:r>
          </a:p>
          <a:p>
            <a:r>
              <a:rPr lang="en-US" sz="1600" dirty="0">
                <a:solidFill>
                  <a:prstClr val="black"/>
                </a:solidFill>
              </a:rPr>
              <a:t>(1961)</a:t>
            </a:r>
          </a:p>
          <a:p>
            <a:r>
              <a:rPr lang="en-US" sz="1600" dirty="0" err="1">
                <a:solidFill>
                  <a:prstClr val="black"/>
                </a:solidFill>
              </a:rPr>
              <a:t>Nuovo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</a:t>
            </a:r>
            <a:r>
              <a:rPr lang="en-US" sz="1600" dirty="0" err="1">
                <a:solidFill>
                  <a:prstClr val="black"/>
                </a:solidFill>
              </a:rPr>
              <a:t>Cimento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   12, 154</a:t>
            </a:r>
          </a:p>
          <a:p>
            <a:r>
              <a:rPr lang="en-US" sz="1600" dirty="0">
                <a:solidFill>
                  <a:prstClr val="black"/>
                </a:solidFill>
              </a:rPr>
              <a:t>         (1935)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/>
      <p:bldP spid="3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43525" y="5562600"/>
            <a:ext cx="3800475" cy="12954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" name="Picture 7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2" r="33420"/>
          <a:stretch/>
        </p:blipFill>
        <p:spPr bwMode="auto">
          <a:xfrm>
            <a:off x="2039455" y="1376772"/>
            <a:ext cx="1632445" cy="250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576311" y="1498599"/>
            <a:ext cx="1295400" cy="35644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rgbClr val="FF0000">
                  <a:alpha val="40000"/>
                </a:srgbClr>
              </a:gs>
              <a:gs pos="66000">
                <a:srgbClr val="FF0000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“coupling”-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“control”-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 hidden="1"/>
          <p:cNvSpPr/>
          <p:nvPr/>
        </p:nvSpPr>
        <p:spPr>
          <a:xfrm rot="5400000">
            <a:off x="4356087" y="2780817"/>
            <a:ext cx="216022" cy="1224357"/>
          </a:xfrm>
          <a:custGeom>
            <a:avLst/>
            <a:gdLst>
              <a:gd name="connsiteX0" fmla="*/ 0 w 2155371"/>
              <a:gd name="connsiteY0" fmla="*/ 438539 h 438539"/>
              <a:gd name="connsiteX1" fmla="*/ 363893 w 2155371"/>
              <a:gd name="connsiteY1" fmla="*/ 363894 h 438539"/>
              <a:gd name="connsiteX2" fmla="*/ 1082351 w 2155371"/>
              <a:gd name="connsiteY2" fmla="*/ 0 h 438539"/>
              <a:gd name="connsiteX3" fmla="*/ 1810138 w 2155371"/>
              <a:gd name="connsiteY3" fmla="*/ 363894 h 438539"/>
              <a:gd name="connsiteX4" fmla="*/ 2155371 w 2155371"/>
              <a:gd name="connsiteY4" fmla="*/ 429208 h 438539"/>
              <a:gd name="connsiteX0" fmla="*/ 0 w 2145325"/>
              <a:gd name="connsiteY0" fmla="*/ 438539 h 438539"/>
              <a:gd name="connsiteX1" fmla="*/ 363893 w 2145325"/>
              <a:gd name="connsiteY1" fmla="*/ 363894 h 438539"/>
              <a:gd name="connsiteX2" fmla="*/ 1082351 w 2145325"/>
              <a:gd name="connsiteY2" fmla="*/ 0 h 438539"/>
              <a:gd name="connsiteX3" fmla="*/ 1810138 w 2145325"/>
              <a:gd name="connsiteY3" fmla="*/ 363894 h 438539"/>
              <a:gd name="connsiteX4" fmla="*/ 2145325 w 2145325"/>
              <a:gd name="connsiteY4" fmla="*/ 434989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325" h="438539">
                <a:moveTo>
                  <a:pt x="0" y="438539"/>
                </a:moveTo>
                <a:cubicBezTo>
                  <a:pt x="91750" y="437761"/>
                  <a:pt x="183501" y="436984"/>
                  <a:pt x="363893" y="363894"/>
                </a:cubicBezTo>
                <a:cubicBezTo>
                  <a:pt x="544285" y="290804"/>
                  <a:pt x="841310" y="0"/>
                  <a:pt x="1082351" y="0"/>
                </a:cubicBezTo>
                <a:cubicBezTo>
                  <a:pt x="1323392" y="0"/>
                  <a:pt x="1632976" y="291396"/>
                  <a:pt x="1810138" y="363894"/>
                </a:cubicBezTo>
                <a:cubicBezTo>
                  <a:pt x="1987300" y="436392"/>
                  <a:pt x="2062127" y="438099"/>
                  <a:pt x="2145325" y="434989"/>
                </a:cubicBezTo>
              </a:path>
            </a:pathLst>
          </a:cu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Freeform 33" hidden="1"/>
          <p:cNvSpPr/>
          <p:nvPr/>
        </p:nvSpPr>
        <p:spPr>
          <a:xfrm rot="5400000">
            <a:off x="4320083" y="3248870"/>
            <a:ext cx="288031" cy="1224357"/>
          </a:xfrm>
          <a:custGeom>
            <a:avLst/>
            <a:gdLst>
              <a:gd name="connsiteX0" fmla="*/ 0 w 2155371"/>
              <a:gd name="connsiteY0" fmla="*/ 438539 h 438539"/>
              <a:gd name="connsiteX1" fmla="*/ 363893 w 2155371"/>
              <a:gd name="connsiteY1" fmla="*/ 363894 h 438539"/>
              <a:gd name="connsiteX2" fmla="*/ 1082351 w 2155371"/>
              <a:gd name="connsiteY2" fmla="*/ 0 h 438539"/>
              <a:gd name="connsiteX3" fmla="*/ 1810138 w 2155371"/>
              <a:gd name="connsiteY3" fmla="*/ 363894 h 438539"/>
              <a:gd name="connsiteX4" fmla="*/ 2155371 w 2155371"/>
              <a:gd name="connsiteY4" fmla="*/ 429208 h 438539"/>
              <a:gd name="connsiteX0" fmla="*/ 0 w 2145325"/>
              <a:gd name="connsiteY0" fmla="*/ 438539 h 438539"/>
              <a:gd name="connsiteX1" fmla="*/ 363893 w 2145325"/>
              <a:gd name="connsiteY1" fmla="*/ 363894 h 438539"/>
              <a:gd name="connsiteX2" fmla="*/ 1082351 w 2145325"/>
              <a:gd name="connsiteY2" fmla="*/ 0 h 438539"/>
              <a:gd name="connsiteX3" fmla="*/ 1810138 w 2145325"/>
              <a:gd name="connsiteY3" fmla="*/ 363894 h 438539"/>
              <a:gd name="connsiteX4" fmla="*/ 2145325 w 2145325"/>
              <a:gd name="connsiteY4" fmla="*/ 434989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325" h="438539">
                <a:moveTo>
                  <a:pt x="0" y="438539"/>
                </a:moveTo>
                <a:cubicBezTo>
                  <a:pt x="91750" y="437761"/>
                  <a:pt x="183501" y="436984"/>
                  <a:pt x="363893" y="363894"/>
                </a:cubicBezTo>
                <a:cubicBezTo>
                  <a:pt x="544285" y="290804"/>
                  <a:pt x="841310" y="0"/>
                  <a:pt x="1082351" y="0"/>
                </a:cubicBezTo>
                <a:cubicBezTo>
                  <a:pt x="1323392" y="0"/>
                  <a:pt x="1632976" y="291396"/>
                  <a:pt x="1810138" y="363894"/>
                </a:cubicBezTo>
                <a:cubicBezTo>
                  <a:pt x="1987300" y="436392"/>
                  <a:pt x="2062127" y="438099"/>
                  <a:pt x="2145325" y="434989"/>
                </a:cubicBezTo>
              </a:path>
            </a:pathLst>
          </a:cu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Freeform 34" hidden="1"/>
          <p:cNvSpPr/>
          <p:nvPr/>
        </p:nvSpPr>
        <p:spPr>
          <a:xfrm rot="5400000">
            <a:off x="4320083" y="3680918"/>
            <a:ext cx="288031" cy="1224357"/>
          </a:xfrm>
          <a:custGeom>
            <a:avLst/>
            <a:gdLst>
              <a:gd name="connsiteX0" fmla="*/ 0 w 2155371"/>
              <a:gd name="connsiteY0" fmla="*/ 438539 h 438539"/>
              <a:gd name="connsiteX1" fmla="*/ 363893 w 2155371"/>
              <a:gd name="connsiteY1" fmla="*/ 363894 h 438539"/>
              <a:gd name="connsiteX2" fmla="*/ 1082351 w 2155371"/>
              <a:gd name="connsiteY2" fmla="*/ 0 h 438539"/>
              <a:gd name="connsiteX3" fmla="*/ 1810138 w 2155371"/>
              <a:gd name="connsiteY3" fmla="*/ 363894 h 438539"/>
              <a:gd name="connsiteX4" fmla="*/ 2155371 w 2155371"/>
              <a:gd name="connsiteY4" fmla="*/ 429208 h 438539"/>
              <a:gd name="connsiteX0" fmla="*/ 0 w 2145325"/>
              <a:gd name="connsiteY0" fmla="*/ 438539 h 438539"/>
              <a:gd name="connsiteX1" fmla="*/ 363893 w 2145325"/>
              <a:gd name="connsiteY1" fmla="*/ 363894 h 438539"/>
              <a:gd name="connsiteX2" fmla="*/ 1082351 w 2145325"/>
              <a:gd name="connsiteY2" fmla="*/ 0 h 438539"/>
              <a:gd name="connsiteX3" fmla="*/ 1810138 w 2145325"/>
              <a:gd name="connsiteY3" fmla="*/ 363894 h 438539"/>
              <a:gd name="connsiteX4" fmla="*/ 2145325 w 2145325"/>
              <a:gd name="connsiteY4" fmla="*/ 434989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325" h="438539">
                <a:moveTo>
                  <a:pt x="0" y="438539"/>
                </a:moveTo>
                <a:cubicBezTo>
                  <a:pt x="91750" y="437761"/>
                  <a:pt x="183501" y="436984"/>
                  <a:pt x="363893" y="363894"/>
                </a:cubicBezTo>
                <a:cubicBezTo>
                  <a:pt x="544285" y="290804"/>
                  <a:pt x="841310" y="0"/>
                  <a:pt x="1082351" y="0"/>
                </a:cubicBezTo>
                <a:cubicBezTo>
                  <a:pt x="1323392" y="0"/>
                  <a:pt x="1632976" y="291396"/>
                  <a:pt x="1810138" y="363894"/>
                </a:cubicBezTo>
                <a:cubicBezTo>
                  <a:pt x="1987300" y="436392"/>
                  <a:pt x="2062127" y="438099"/>
                  <a:pt x="2145325" y="434989"/>
                </a:cubicBezTo>
              </a:path>
            </a:pathLst>
          </a:cu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 hidden="1"/>
          <p:cNvSpPr/>
          <p:nvPr/>
        </p:nvSpPr>
        <p:spPr>
          <a:xfrm rot="5400000">
            <a:off x="3523804" y="2821013"/>
            <a:ext cx="1880590" cy="1224357"/>
          </a:xfrm>
          <a:custGeom>
            <a:avLst/>
            <a:gdLst>
              <a:gd name="connsiteX0" fmla="*/ 0 w 2155371"/>
              <a:gd name="connsiteY0" fmla="*/ 438539 h 438539"/>
              <a:gd name="connsiteX1" fmla="*/ 363893 w 2155371"/>
              <a:gd name="connsiteY1" fmla="*/ 363894 h 438539"/>
              <a:gd name="connsiteX2" fmla="*/ 1082351 w 2155371"/>
              <a:gd name="connsiteY2" fmla="*/ 0 h 438539"/>
              <a:gd name="connsiteX3" fmla="*/ 1810138 w 2155371"/>
              <a:gd name="connsiteY3" fmla="*/ 363894 h 438539"/>
              <a:gd name="connsiteX4" fmla="*/ 2155371 w 2155371"/>
              <a:gd name="connsiteY4" fmla="*/ 429208 h 438539"/>
              <a:gd name="connsiteX0" fmla="*/ 0 w 2145325"/>
              <a:gd name="connsiteY0" fmla="*/ 438539 h 438539"/>
              <a:gd name="connsiteX1" fmla="*/ 363893 w 2145325"/>
              <a:gd name="connsiteY1" fmla="*/ 363894 h 438539"/>
              <a:gd name="connsiteX2" fmla="*/ 1082351 w 2145325"/>
              <a:gd name="connsiteY2" fmla="*/ 0 h 438539"/>
              <a:gd name="connsiteX3" fmla="*/ 1810138 w 2145325"/>
              <a:gd name="connsiteY3" fmla="*/ 363894 h 438539"/>
              <a:gd name="connsiteX4" fmla="*/ 2145325 w 2145325"/>
              <a:gd name="connsiteY4" fmla="*/ 434989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325" h="438539">
                <a:moveTo>
                  <a:pt x="0" y="438539"/>
                </a:moveTo>
                <a:cubicBezTo>
                  <a:pt x="91750" y="437761"/>
                  <a:pt x="183501" y="436984"/>
                  <a:pt x="363893" y="363894"/>
                </a:cubicBezTo>
                <a:cubicBezTo>
                  <a:pt x="544285" y="290804"/>
                  <a:pt x="841310" y="0"/>
                  <a:pt x="1082351" y="0"/>
                </a:cubicBezTo>
                <a:cubicBezTo>
                  <a:pt x="1323392" y="0"/>
                  <a:pt x="1632976" y="291396"/>
                  <a:pt x="1810138" y="363894"/>
                </a:cubicBezTo>
                <a:cubicBezTo>
                  <a:pt x="1987300" y="436392"/>
                  <a:pt x="2062127" y="438099"/>
                  <a:pt x="2145325" y="434989"/>
                </a:cubicBezTo>
              </a:path>
            </a:pathLst>
          </a:cu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Freeform 38" hidden="1"/>
          <p:cNvSpPr/>
          <p:nvPr/>
        </p:nvSpPr>
        <p:spPr>
          <a:xfrm rot="5400000">
            <a:off x="3523804" y="3253062"/>
            <a:ext cx="1880590" cy="1224357"/>
          </a:xfrm>
          <a:custGeom>
            <a:avLst/>
            <a:gdLst>
              <a:gd name="connsiteX0" fmla="*/ 0 w 2155371"/>
              <a:gd name="connsiteY0" fmla="*/ 438539 h 438539"/>
              <a:gd name="connsiteX1" fmla="*/ 363893 w 2155371"/>
              <a:gd name="connsiteY1" fmla="*/ 363894 h 438539"/>
              <a:gd name="connsiteX2" fmla="*/ 1082351 w 2155371"/>
              <a:gd name="connsiteY2" fmla="*/ 0 h 438539"/>
              <a:gd name="connsiteX3" fmla="*/ 1810138 w 2155371"/>
              <a:gd name="connsiteY3" fmla="*/ 363894 h 438539"/>
              <a:gd name="connsiteX4" fmla="*/ 2155371 w 2155371"/>
              <a:gd name="connsiteY4" fmla="*/ 429208 h 438539"/>
              <a:gd name="connsiteX0" fmla="*/ 0 w 2145325"/>
              <a:gd name="connsiteY0" fmla="*/ 438539 h 438539"/>
              <a:gd name="connsiteX1" fmla="*/ 363893 w 2145325"/>
              <a:gd name="connsiteY1" fmla="*/ 363894 h 438539"/>
              <a:gd name="connsiteX2" fmla="*/ 1082351 w 2145325"/>
              <a:gd name="connsiteY2" fmla="*/ 0 h 438539"/>
              <a:gd name="connsiteX3" fmla="*/ 1810138 w 2145325"/>
              <a:gd name="connsiteY3" fmla="*/ 363894 h 438539"/>
              <a:gd name="connsiteX4" fmla="*/ 2145325 w 2145325"/>
              <a:gd name="connsiteY4" fmla="*/ 434989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325" h="438539">
                <a:moveTo>
                  <a:pt x="0" y="438539"/>
                </a:moveTo>
                <a:cubicBezTo>
                  <a:pt x="91750" y="437761"/>
                  <a:pt x="183501" y="436984"/>
                  <a:pt x="363893" y="363894"/>
                </a:cubicBezTo>
                <a:cubicBezTo>
                  <a:pt x="544285" y="290804"/>
                  <a:pt x="841310" y="0"/>
                  <a:pt x="1082351" y="0"/>
                </a:cubicBezTo>
                <a:cubicBezTo>
                  <a:pt x="1323392" y="0"/>
                  <a:pt x="1632976" y="291396"/>
                  <a:pt x="1810138" y="363894"/>
                </a:cubicBezTo>
                <a:cubicBezTo>
                  <a:pt x="1987300" y="436392"/>
                  <a:pt x="2062127" y="438099"/>
                  <a:pt x="2145325" y="434989"/>
                </a:cubicBezTo>
              </a:path>
            </a:pathLst>
          </a:cu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Freeform 59" hidden="1"/>
          <p:cNvSpPr/>
          <p:nvPr/>
        </p:nvSpPr>
        <p:spPr>
          <a:xfrm rot="5400000">
            <a:off x="3523802" y="3680919"/>
            <a:ext cx="1880590" cy="1224357"/>
          </a:xfrm>
          <a:custGeom>
            <a:avLst/>
            <a:gdLst>
              <a:gd name="connsiteX0" fmla="*/ 0 w 2155371"/>
              <a:gd name="connsiteY0" fmla="*/ 438539 h 438539"/>
              <a:gd name="connsiteX1" fmla="*/ 363893 w 2155371"/>
              <a:gd name="connsiteY1" fmla="*/ 363894 h 438539"/>
              <a:gd name="connsiteX2" fmla="*/ 1082351 w 2155371"/>
              <a:gd name="connsiteY2" fmla="*/ 0 h 438539"/>
              <a:gd name="connsiteX3" fmla="*/ 1810138 w 2155371"/>
              <a:gd name="connsiteY3" fmla="*/ 363894 h 438539"/>
              <a:gd name="connsiteX4" fmla="*/ 2155371 w 2155371"/>
              <a:gd name="connsiteY4" fmla="*/ 429208 h 438539"/>
              <a:gd name="connsiteX0" fmla="*/ 0 w 2145325"/>
              <a:gd name="connsiteY0" fmla="*/ 438539 h 438539"/>
              <a:gd name="connsiteX1" fmla="*/ 363893 w 2145325"/>
              <a:gd name="connsiteY1" fmla="*/ 363894 h 438539"/>
              <a:gd name="connsiteX2" fmla="*/ 1082351 w 2145325"/>
              <a:gd name="connsiteY2" fmla="*/ 0 h 438539"/>
              <a:gd name="connsiteX3" fmla="*/ 1810138 w 2145325"/>
              <a:gd name="connsiteY3" fmla="*/ 363894 h 438539"/>
              <a:gd name="connsiteX4" fmla="*/ 2145325 w 2145325"/>
              <a:gd name="connsiteY4" fmla="*/ 434989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325" h="438539">
                <a:moveTo>
                  <a:pt x="0" y="438539"/>
                </a:moveTo>
                <a:cubicBezTo>
                  <a:pt x="91750" y="437761"/>
                  <a:pt x="183501" y="436984"/>
                  <a:pt x="363893" y="363894"/>
                </a:cubicBezTo>
                <a:cubicBezTo>
                  <a:pt x="544285" y="290804"/>
                  <a:pt x="841310" y="0"/>
                  <a:pt x="1082351" y="0"/>
                </a:cubicBezTo>
                <a:cubicBezTo>
                  <a:pt x="1323392" y="0"/>
                  <a:pt x="1632976" y="291396"/>
                  <a:pt x="1810138" y="363894"/>
                </a:cubicBezTo>
                <a:cubicBezTo>
                  <a:pt x="1987300" y="436392"/>
                  <a:pt x="2062127" y="438099"/>
                  <a:pt x="2145325" y="434989"/>
                </a:cubicBezTo>
              </a:path>
            </a:pathLst>
          </a:cu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2628900" y="408432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2941320" y="364236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95137" name="Object 1" hidden="1"/>
          <p:cNvGraphicFramePr>
            <a:graphicFrameLocks noChangeAspect="1"/>
          </p:cNvGraphicFramePr>
          <p:nvPr/>
        </p:nvGraphicFramePr>
        <p:xfrm>
          <a:off x="2992438" y="2485957"/>
          <a:ext cx="2311082" cy="2581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96" name="Graph" r:id="rId7" imgW="3146400" imgH="2635200" progId="Origin50.Graph">
                  <p:embed/>
                </p:oleObj>
              </mc:Choice>
              <mc:Fallback>
                <p:oleObj name="Graph" r:id="rId7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2485957"/>
                        <a:ext cx="2311082" cy="2581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" name="Picture 12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4722206" y="2204421"/>
            <a:ext cx="182880" cy="50673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3816469" y="575723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|1s1s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627377" y="2837378"/>
            <a:ext cx="35412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Theory:</a:t>
            </a:r>
          </a:p>
          <a:p>
            <a:r>
              <a:rPr lang="en-US" dirty="0">
                <a:solidFill>
                  <a:prstClr val="white"/>
                </a:solidFill>
              </a:rPr>
              <a:t>- Madsen, </a:t>
            </a:r>
            <a:r>
              <a:rPr lang="en-US" dirty="0" err="1">
                <a:solidFill>
                  <a:prstClr val="white"/>
                </a:solidFill>
              </a:rPr>
              <a:t>Themelis</a:t>
            </a:r>
            <a:r>
              <a:rPr lang="en-US" dirty="0">
                <a:solidFill>
                  <a:prstClr val="white"/>
                </a:solidFill>
              </a:rPr>
              <a:t>,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Lambropoulos</a:t>
            </a:r>
            <a:endParaRPr lang="en-US" b="1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- Zhao,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Chu, </a:t>
            </a:r>
            <a:r>
              <a:rPr lang="en-US" b="1" dirty="0">
                <a:solidFill>
                  <a:prstClr val="white"/>
                </a:solidFill>
              </a:rPr>
              <a:t>Lin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i="1" dirty="0">
                <a:solidFill>
                  <a:prstClr val="white"/>
                </a:solidFill>
              </a:rPr>
              <a:t>et al.</a:t>
            </a:r>
          </a:p>
          <a:p>
            <a:r>
              <a:rPr lang="en-US" dirty="0">
                <a:solidFill>
                  <a:prstClr val="white"/>
                </a:solidFill>
              </a:rPr>
              <a:t>...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b="1" i="1" dirty="0">
                <a:solidFill>
                  <a:srgbClr val="FFFF00"/>
                </a:solidFill>
              </a:rPr>
              <a:t>Experiment:</a:t>
            </a:r>
          </a:p>
          <a:p>
            <a:r>
              <a:rPr lang="en-US" dirty="0">
                <a:solidFill>
                  <a:prstClr val="white"/>
                </a:solidFill>
              </a:rPr>
              <a:t>- </a:t>
            </a:r>
            <a:r>
              <a:rPr lang="en-US" dirty="0" err="1">
                <a:solidFill>
                  <a:prstClr val="white"/>
                </a:solidFill>
              </a:rPr>
              <a:t>Loh</a:t>
            </a:r>
            <a:r>
              <a:rPr lang="en-US" dirty="0">
                <a:solidFill>
                  <a:prstClr val="white"/>
                </a:solidFill>
              </a:rPr>
              <a:t>, Greene,</a:t>
            </a:r>
            <a:r>
              <a:rPr lang="en-US" b="1" dirty="0">
                <a:solidFill>
                  <a:prstClr val="white"/>
                </a:solidFill>
              </a:rPr>
              <a:t> Leone</a:t>
            </a:r>
            <a:r>
              <a:rPr lang="en-US" dirty="0">
                <a:solidFill>
                  <a:prstClr val="white"/>
                </a:solidFill>
              </a:rPr>
              <a:t>, </a:t>
            </a:r>
            <a:r>
              <a:rPr lang="en-US" i="1" dirty="0">
                <a:solidFill>
                  <a:prstClr val="white"/>
                </a:solidFill>
              </a:rPr>
              <a:t>et al.</a:t>
            </a:r>
          </a:p>
          <a:p>
            <a:r>
              <a:rPr lang="en-US" dirty="0">
                <a:solidFill>
                  <a:prstClr val="white"/>
                </a:solidFill>
              </a:rPr>
              <a:t>- Gilbertson,</a:t>
            </a:r>
            <a:r>
              <a:rPr lang="en-US" b="1" dirty="0">
                <a:solidFill>
                  <a:prstClr val="white"/>
                </a:solidFill>
              </a:rPr>
              <a:t> Chang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i="1" dirty="0">
                <a:solidFill>
                  <a:prstClr val="white"/>
                </a:solidFill>
              </a:rPr>
              <a:t>et al.</a:t>
            </a:r>
          </a:p>
          <a:p>
            <a:r>
              <a:rPr lang="en-US" dirty="0">
                <a:solidFill>
                  <a:prstClr val="white"/>
                </a:solidFill>
              </a:rPr>
              <a:t>...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Experimental challenge:</a:t>
            </a:r>
          </a:p>
          <a:p>
            <a:r>
              <a:rPr lang="en-US" dirty="0">
                <a:solidFill>
                  <a:prstClr val="white"/>
                </a:solidFill>
              </a:rPr>
              <a:t>- high (</a:t>
            </a:r>
            <a:r>
              <a:rPr lang="en-US" dirty="0" err="1">
                <a:solidFill>
                  <a:prstClr val="white"/>
                </a:solidFill>
              </a:rPr>
              <a:t>asec</a:t>
            </a:r>
            <a:r>
              <a:rPr lang="en-US" dirty="0">
                <a:solidFill>
                  <a:prstClr val="white"/>
                </a:solidFill>
              </a:rPr>
              <a:t>)  </a:t>
            </a:r>
            <a:r>
              <a:rPr lang="en-US" sz="1600" dirty="0"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</a:rPr>
              <a:t>temporal</a:t>
            </a:r>
            <a:r>
              <a:rPr lang="en-US" dirty="0">
                <a:solidFill>
                  <a:prstClr val="white"/>
                </a:solidFill>
              </a:rPr>
              <a:t> and </a:t>
            </a:r>
          </a:p>
          <a:p>
            <a:r>
              <a:rPr lang="en-US" dirty="0">
                <a:solidFill>
                  <a:prstClr val="white"/>
                </a:solidFill>
              </a:rPr>
              <a:t>- high (</a:t>
            </a:r>
            <a:r>
              <a:rPr lang="en-US" dirty="0" err="1">
                <a:solidFill>
                  <a:prstClr val="white"/>
                </a:solidFill>
              </a:rPr>
              <a:t>meV</a:t>
            </a:r>
            <a:r>
              <a:rPr lang="en-US" dirty="0">
                <a:solidFill>
                  <a:prstClr val="white"/>
                </a:solidFill>
              </a:rPr>
              <a:t>) </a:t>
            </a:r>
            <a:r>
              <a:rPr lang="en-US" b="1" dirty="0">
                <a:ln w="1905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spectral resolution</a:t>
            </a:r>
          </a:p>
          <a:p>
            <a:r>
              <a:rPr lang="en-US" dirty="0">
                <a:solidFill>
                  <a:prstClr val="white"/>
                </a:solidFill>
              </a:rPr>
              <a:t>	required at the same time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837843" y="2244262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r>
              <a:rPr lang="en-US" dirty="0">
                <a:solidFill>
                  <a:prstClr val="white"/>
                </a:solidFill>
              </a:rPr>
              <a:t>(VIS)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3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126" name="Straight Connector 125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8" name="Straight Connector 147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TextBox 168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0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171" name="Straight Connector 170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8" name="TextBox 187"/>
          <p:cNvSpPr txBox="1"/>
          <p:nvPr/>
        </p:nvSpPr>
        <p:spPr>
          <a:xfrm>
            <a:off x="61840" y="4806117"/>
            <a:ext cx="1258960" cy="773851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attosecond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60 eV</a:t>
            </a:r>
          </a:p>
        </p:txBody>
      </p:sp>
      <p:graphicFrame>
        <p:nvGraphicFramePr>
          <p:cNvPr id="55951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389865"/>
              </p:ext>
            </p:extLst>
          </p:nvPr>
        </p:nvGraphicFramePr>
        <p:xfrm>
          <a:off x="1379538" y="4130040"/>
          <a:ext cx="350202" cy="2049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97" name="Graph" r:id="rId10" imgW="3146400" imgH="2635200" progId="Origin50.Graph">
                  <p:embed/>
                </p:oleObj>
              </mc:Choice>
              <mc:Fallback>
                <p:oleObj name="Graph" r:id="rId10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4130040"/>
                        <a:ext cx="350202" cy="2049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Arrow Connector 129"/>
          <p:cNvCxnSpPr/>
          <p:nvPr/>
        </p:nvCxnSpPr>
        <p:spPr>
          <a:xfrm flipV="1">
            <a:off x="2267744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V="1">
            <a:off x="2350350" y="3445034"/>
            <a:ext cx="3574" cy="24943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2439250" y="3213100"/>
            <a:ext cx="0" cy="27390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2515450" y="3048000"/>
            <a:ext cx="0" cy="28914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V="1">
            <a:off x="2604350" y="2933700"/>
            <a:ext cx="0" cy="30057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 rot="5400000" flipH="1" flipV="1">
            <a:off x="3169920" y="32444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 flipH="1" flipV="1">
            <a:off x="3169920" y="2846493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rot="5400000" flipH="1" flipV="1">
            <a:off x="3178388" y="2465492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5400000" flipH="1" flipV="1">
            <a:off x="3178386" y="20760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rot="5400000" flipH="1" flipV="1">
            <a:off x="3178386" y="1678094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27377" y="1837941"/>
            <a:ext cx="2403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u="sng" dirty="0" err="1">
                <a:solidFill>
                  <a:prstClr val="white"/>
                </a:solidFill>
              </a:rPr>
              <a:t>Previous</a:t>
            </a:r>
            <a:r>
              <a:rPr lang="de-DE" b="1" i="1" u="sng" dirty="0">
                <a:solidFill>
                  <a:prstClr val="white"/>
                </a:solidFill>
              </a:rPr>
              <a:t> </a:t>
            </a:r>
            <a:r>
              <a:rPr lang="de-DE" b="1" i="1" u="sng" dirty="0" err="1">
                <a:solidFill>
                  <a:prstClr val="white"/>
                </a:solidFill>
              </a:rPr>
              <a:t>work</a:t>
            </a:r>
            <a:endParaRPr lang="de-DE" dirty="0">
              <a:solidFill>
                <a:prstClr val="white"/>
              </a:solidFill>
            </a:endParaRPr>
          </a:p>
          <a:p>
            <a:r>
              <a:rPr lang="de-DE" dirty="0">
                <a:solidFill>
                  <a:prstClr val="white"/>
                </a:solidFill>
              </a:rPr>
              <a:t>(on </a:t>
            </a:r>
            <a:r>
              <a:rPr lang="de-DE" dirty="0" err="1">
                <a:solidFill>
                  <a:prstClr val="white"/>
                </a:solidFill>
              </a:rPr>
              <a:t>laser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err="1">
                <a:solidFill>
                  <a:prstClr val="white"/>
                </a:solidFill>
              </a:rPr>
              <a:t>coupling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err="1">
                <a:solidFill>
                  <a:prstClr val="white"/>
                </a:solidFill>
              </a:rPr>
              <a:t>of</a:t>
            </a:r>
            <a:endParaRPr lang="de-DE" dirty="0">
              <a:solidFill>
                <a:prstClr val="white"/>
              </a:solidFill>
            </a:endParaRPr>
          </a:p>
          <a:p>
            <a:r>
              <a:rPr lang="de-DE" dirty="0" err="1">
                <a:solidFill>
                  <a:prstClr val="white"/>
                </a:solidFill>
              </a:rPr>
              <a:t>doubly-excited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err="1">
                <a:solidFill>
                  <a:prstClr val="white"/>
                </a:solidFill>
              </a:rPr>
              <a:t>helium</a:t>
            </a:r>
            <a:r>
              <a:rPr lang="de-DE" dirty="0">
                <a:solidFill>
                  <a:prstClr val="white"/>
                </a:solidFill>
              </a:rPr>
              <a:t>):</a:t>
            </a:r>
          </a:p>
        </p:txBody>
      </p:sp>
      <p:sp>
        <p:nvSpPr>
          <p:cNvPr id="190" name="Rectangle 3"/>
          <p:cNvSpPr txBox="1">
            <a:spLocks noChangeArrowheads="1"/>
          </p:cNvSpPr>
          <p:nvPr/>
        </p:nvSpPr>
        <p:spPr>
          <a:xfrm>
            <a:off x="887233" y="22626"/>
            <a:ext cx="7635875" cy="717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doubly-excited helium, in a strong laser field</a:t>
            </a:r>
            <a:endParaRPr lang="de-DE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2D391C-ADD7-4AB2-8B77-714AEB86B69A}"/>
              </a:ext>
            </a:extLst>
          </p:cNvPr>
          <p:cNvSpPr/>
          <p:nvPr/>
        </p:nvSpPr>
        <p:spPr>
          <a:xfrm>
            <a:off x="6955144" y="5026659"/>
            <a:ext cx="2368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Phys. Rev. Lett. </a:t>
            </a:r>
            <a:r>
              <a:rPr lang="en-US" sz="1200" b="1" dirty="0">
                <a:latin typeface="+mj-lt"/>
              </a:rPr>
              <a:t>105</a:t>
            </a:r>
            <a:r>
              <a:rPr lang="en-US" sz="1200" dirty="0">
                <a:latin typeface="+mj-lt"/>
              </a:rPr>
              <a:t>, 263003 (2010)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F97F8-44AE-493E-A0DF-66E615D61998}"/>
              </a:ext>
            </a:extLst>
          </p:cNvPr>
          <p:cNvSpPr/>
          <p:nvPr/>
        </p:nvSpPr>
        <p:spPr>
          <a:xfrm>
            <a:off x="7414099" y="4339902"/>
            <a:ext cx="1847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Chem. Phys. </a:t>
            </a:r>
            <a:r>
              <a:rPr lang="en-US" sz="1200" b="1" dirty="0">
                <a:latin typeface="+mj-lt"/>
              </a:rPr>
              <a:t>350,</a:t>
            </a:r>
            <a:r>
              <a:rPr lang="en-US" sz="1200" dirty="0">
                <a:latin typeface="+mj-lt"/>
              </a:rPr>
              <a:t> 7 (2008)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91AFF6-7BFE-4352-AB66-B6934052BA89}"/>
              </a:ext>
            </a:extLst>
          </p:cNvPr>
          <p:cNvSpPr/>
          <p:nvPr/>
        </p:nvSpPr>
        <p:spPr>
          <a:xfrm>
            <a:off x="7108218" y="2967335"/>
            <a:ext cx="2163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e.g. Phys. Rev. A </a:t>
            </a:r>
            <a:r>
              <a:rPr lang="en-US" sz="1200" b="1" dirty="0">
                <a:latin typeface="+mj-lt"/>
              </a:rPr>
              <a:t>24</a:t>
            </a:r>
            <a:r>
              <a:rPr lang="en-US" sz="1200" dirty="0">
                <a:latin typeface="+mj-lt"/>
              </a:rPr>
              <a:t>, 379 (1981)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C0C0933E-392E-44E3-A62F-5ADCD2179140}"/>
              </a:ext>
            </a:extLst>
          </p:cNvPr>
          <p:cNvSpPr/>
          <p:nvPr/>
        </p:nvSpPr>
        <p:spPr>
          <a:xfrm>
            <a:off x="6873967" y="3662834"/>
            <a:ext cx="2363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e.g. Phys. Rev. A 87, 013415 (2013)</a:t>
            </a:r>
          </a:p>
        </p:txBody>
      </p:sp>
    </p:spTree>
    <p:extLst>
      <p:ext uri="{BB962C8B-B14F-4D97-AF65-F5344CB8AC3E}">
        <p14:creationId xmlns:p14="http://schemas.microsoft.com/office/powerpoint/2010/main" val="214299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9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8" grpId="0" animBg="1"/>
      <p:bldP spid="38" grpId="1" animBg="1"/>
      <p:bldP spid="39" grpId="0" animBg="1"/>
      <p:bldP spid="39" grpId="1" animBg="1"/>
      <p:bldP spid="60" grpId="0" animBg="1"/>
      <p:bldP spid="6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6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42"/>
          <a:stretch/>
        </p:blipFill>
        <p:spPr bwMode="auto">
          <a:xfrm>
            <a:off x="1403648" y="1573328"/>
            <a:ext cx="3971260" cy="40386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/>
              <a:t>Experimental setup</a:t>
            </a:r>
            <a:endParaRPr lang="en-US" sz="3600" dirty="0"/>
          </a:p>
        </p:txBody>
      </p:sp>
      <p:sp>
        <p:nvSpPr>
          <p:cNvPr id="10" name="Isosceles Triangle 9"/>
          <p:cNvSpPr/>
          <p:nvPr/>
        </p:nvSpPr>
        <p:spPr>
          <a:xfrm rot="18407397">
            <a:off x="5416067" y="4814245"/>
            <a:ext cx="157688" cy="1119703"/>
          </a:xfrm>
          <a:prstGeom prst="triangle">
            <a:avLst/>
          </a:prstGeom>
          <a:solidFill>
            <a:srgbClr val="A60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000" y="3349988"/>
            <a:ext cx="780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plane</a:t>
            </a:r>
          </a:p>
          <a:p>
            <a:r>
              <a:rPr lang="en-US" dirty="0">
                <a:solidFill>
                  <a:prstClr val="black"/>
                </a:solidFill>
              </a:rPr>
              <a:t>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8700" y="4061188"/>
            <a:ext cx="161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toroidal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focusing 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4463394">
            <a:off x="4172755" y="4218552"/>
            <a:ext cx="4690722" cy="2156916"/>
          </a:xfrm>
          <a:prstGeom prst="triangle">
            <a:avLst/>
          </a:prstGeom>
          <a:gradFill flip="none" rotWithShape="1">
            <a:gsLst>
              <a:gs pos="0">
                <a:srgbClr val="00B0F0"/>
              </a:gs>
              <a:gs pos="21000">
                <a:srgbClr val="00B0F0"/>
              </a:gs>
              <a:gs pos="50000">
                <a:srgbClr val="A603AB"/>
              </a:gs>
              <a:gs pos="79000">
                <a:srgbClr val="0819FB"/>
              </a:gs>
              <a:gs pos="100000">
                <a:srgbClr val="0819FB"/>
              </a:gs>
            </a:gsLst>
            <a:lin ang="10800000" scaled="0"/>
            <a:tileRect/>
          </a:gradFill>
          <a:ln>
            <a:noFill/>
          </a:ln>
          <a:effectLst>
            <a:softEdge rad="63500"/>
          </a:effectLst>
          <a:scene3d>
            <a:camera prst="perspectiveContrastingRightFacing" fov="2100000">
              <a:rot lat="2163055" lon="17108539" rev="21327325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277524">
            <a:off x="5133100" y="5572488"/>
            <a:ext cx="1282700" cy="165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9552" y="2348880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en-US" dirty="0">
                <a:solidFill>
                  <a:srgbClr val="CC00FF"/>
                </a:solidFill>
              </a:rPr>
              <a:t>light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94143" y="5524896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Variable Line Spacing</a:t>
            </a:r>
          </a:p>
          <a:p>
            <a:r>
              <a:rPr lang="en-US" dirty="0">
                <a:solidFill>
                  <a:srgbClr val="000000"/>
                </a:solidFill>
              </a:rPr>
              <a:t>(VLS) grating</a:t>
            </a:r>
          </a:p>
          <a:p>
            <a:r>
              <a:rPr lang="en-US" dirty="0">
                <a:solidFill>
                  <a:srgbClr val="000000"/>
                </a:solidFill>
              </a:rPr>
              <a:t>flat-field spectrometer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9511" y="5805264"/>
            <a:ext cx="5455007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tabLst>
                <a:tab pos="1346200" algn="l"/>
              </a:tabLst>
            </a:pPr>
            <a:r>
              <a:rPr lang="en-US" u="sng" dirty="0">
                <a:solidFill>
                  <a:srgbClr val="FFFFFF"/>
                </a:solidFill>
              </a:rPr>
              <a:t>Experimental key challenge: </a:t>
            </a:r>
            <a:r>
              <a:rPr lang="en-US" b="1" dirty="0">
                <a:solidFill>
                  <a:srgbClr val="FFC000"/>
                </a:solidFill>
              </a:rPr>
              <a:t>High resolution</a:t>
            </a:r>
          </a:p>
          <a:p>
            <a:pPr>
              <a:tabLst>
                <a:tab pos="1346200" algn="l"/>
              </a:tabLst>
            </a:pPr>
            <a:r>
              <a:rPr lang="en-US" dirty="0">
                <a:solidFill>
                  <a:srgbClr val="FFFFFF"/>
                </a:solidFill>
              </a:rPr>
              <a:t>In photon energy ...</a:t>
            </a:r>
            <a:r>
              <a:rPr lang="en-US" sz="1300" dirty="0">
                <a:solidFill>
                  <a:srgbClr val="FFFFFF"/>
                </a:solidFill>
              </a:rPr>
              <a:t>  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b="1" dirty="0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b="1" dirty="0">
                <a:solidFill>
                  <a:srgbClr val="FFC000"/>
                </a:solidFill>
              </a:rPr>
              <a:t>E = 20 </a:t>
            </a:r>
            <a:r>
              <a:rPr lang="en-US" b="1" dirty="0" err="1">
                <a:solidFill>
                  <a:srgbClr val="FFC000"/>
                </a:solidFill>
              </a:rPr>
              <a:t>meV</a:t>
            </a:r>
            <a:r>
              <a:rPr lang="en-US" b="1" dirty="0">
                <a:solidFill>
                  <a:srgbClr val="FFC000"/>
                </a:solidFill>
              </a:rPr>
              <a:t> (@60 eV)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7" name="Group 40"/>
          <p:cNvGrpSpPr/>
          <p:nvPr/>
        </p:nvGrpSpPr>
        <p:grpSpPr>
          <a:xfrm>
            <a:off x="5265187" y="1686288"/>
            <a:ext cx="4048676" cy="3542937"/>
            <a:chOff x="5265187" y="1686288"/>
            <a:chExt cx="4048676" cy="3542937"/>
          </a:xfrm>
        </p:grpSpPr>
        <p:graphicFrame>
          <p:nvGraphicFramePr>
            <p:cNvPr id="28" name="Object 2"/>
            <p:cNvGraphicFramePr>
              <a:graphicFrameLocks noChangeAspect="1"/>
            </p:cNvGraphicFramePr>
            <p:nvPr/>
          </p:nvGraphicFramePr>
          <p:xfrm>
            <a:off x="5291138" y="1947863"/>
            <a:ext cx="4022725" cy="328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62" name="Graph" r:id="rId5" imgW="4023360" imgH="3108960" progId="Origin50.Graph">
                    <p:embed/>
                  </p:oleObj>
                </mc:Choice>
                <mc:Fallback>
                  <p:oleObj name="Graph" r:id="rId5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1138" y="1947863"/>
                          <a:ext cx="4022725" cy="3281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5" descr="C:\Users\tpfeifer\Desktop\Unbenannt-2.wm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90338" y="2581275"/>
              <a:ext cx="3018854" cy="2173652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6466600" y="1686288"/>
              <a:ext cx="2001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Photon energy [eV]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4414024" y="3451588"/>
              <a:ext cx="2071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Optical density [OD]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045521" y="2464163"/>
            <a:ext cx="171072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Absorption</a:t>
            </a:r>
          </a:p>
          <a:p>
            <a:r>
              <a:rPr lang="en-US" dirty="0">
                <a:solidFill>
                  <a:srgbClr val="FFFFFF"/>
                </a:solidFill>
              </a:rPr>
              <a:t>Spectrum [OD]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61574" y="262017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2s2p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25347" y="3721680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sp2,3+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94236" y="4051500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sp2,n+(4,5,6,7)</a:t>
            </a:r>
          </a:p>
        </p:txBody>
      </p:sp>
      <p:sp>
        <p:nvSpPr>
          <p:cNvPr id="2" name="Down Arrow 1"/>
          <p:cNvSpPr/>
          <p:nvPr/>
        </p:nvSpPr>
        <p:spPr bwMode="auto">
          <a:xfrm rot="18591511">
            <a:off x="1231272" y="2779816"/>
            <a:ext cx="289849" cy="392361"/>
          </a:xfrm>
          <a:prstGeom prst="downArrow">
            <a:avLst/>
          </a:prstGeom>
          <a:solidFill>
            <a:srgbClr val="CC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4297" y="4869160"/>
            <a:ext cx="215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target gas cell:</a:t>
            </a:r>
          </a:p>
          <a:p>
            <a:pPr algn="r"/>
            <a:r>
              <a:rPr lang="en-US" dirty="0">
                <a:solidFill>
                  <a:srgbClr val="3333FF"/>
                </a:solidFill>
              </a:rPr>
              <a:t>Helium    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9468544" y="2375896"/>
            <a:ext cx="850080" cy="850080"/>
          </a:xfrm>
          <a:prstGeom prst="ellipse">
            <a:avLst/>
          </a:prstGeom>
          <a:solidFill>
            <a:srgbClr val="4F81BD"/>
          </a:solidFill>
          <a:ln w="31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94" name="Group 215"/>
          <p:cNvGrpSpPr/>
          <p:nvPr/>
        </p:nvGrpSpPr>
        <p:grpSpPr>
          <a:xfrm>
            <a:off x="9808576" y="2715928"/>
            <a:ext cx="170016" cy="170016"/>
            <a:chOff x="2843808" y="3789040"/>
            <a:chExt cx="216024" cy="216024"/>
          </a:xfrm>
        </p:grpSpPr>
        <p:sp>
          <p:nvSpPr>
            <p:cNvPr id="95" name="Oval 94"/>
            <p:cNvSpPr/>
            <p:nvPr/>
          </p:nvSpPr>
          <p:spPr>
            <a:xfrm>
              <a:off x="2915816" y="378904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2843808" y="386104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2915810" y="3861034"/>
              <a:ext cx="144017" cy="14401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50000">
                  <a:sysClr val="window" lastClr="FFFFFF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2843808" y="378904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50000">
                  <a:sysClr val="window" lastClr="FFFFFF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99" name="Oval 98"/>
          <p:cNvSpPr/>
          <p:nvPr/>
        </p:nvSpPr>
        <p:spPr>
          <a:xfrm>
            <a:off x="9356639" y="2671978"/>
            <a:ext cx="255024" cy="255024"/>
          </a:xfrm>
          <a:prstGeom prst="ellipse">
            <a:avLst/>
          </a:prstGeom>
          <a:gradFill flip="none" rotWithShape="1">
            <a:gsLst>
              <a:gs pos="0">
                <a:srgbClr val="1F497D"/>
              </a:gs>
              <a:gs pos="50000">
                <a:srgbClr val="4F81BD"/>
              </a:gs>
              <a:gs pos="8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e</a:t>
            </a:r>
            <a:r>
              <a:rPr lang="en-US" kern="0" baseline="30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100" name="Oval 99"/>
          <p:cNvSpPr/>
          <p:nvPr/>
        </p:nvSpPr>
        <p:spPr>
          <a:xfrm>
            <a:off x="10191112" y="2673424"/>
            <a:ext cx="255024" cy="255024"/>
          </a:xfrm>
          <a:prstGeom prst="ellipse">
            <a:avLst/>
          </a:prstGeom>
          <a:gradFill flip="none" rotWithShape="1">
            <a:gsLst>
              <a:gs pos="0">
                <a:srgbClr val="1F497D"/>
              </a:gs>
              <a:gs pos="50000">
                <a:srgbClr val="4F81BD"/>
              </a:gs>
              <a:gs pos="8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e</a:t>
            </a:r>
            <a:r>
              <a:rPr lang="en-US" kern="0" baseline="30000" dirty="0">
                <a:solidFill>
                  <a:prstClr val="white"/>
                </a:solidFill>
              </a:rPr>
              <a:t>-</a:t>
            </a:r>
          </a:p>
        </p:txBody>
      </p:sp>
      <p:pic>
        <p:nvPicPr>
          <p:cNvPr id="1546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31" y="5157192"/>
            <a:ext cx="694308" cy="49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9150" y="1229088"/>
            <a:ext cx="2220173" cy="2221131"/>
            <a:chOff x="6028267" y="1936185"/>
            <a:chExt cx="3115733" cy="3117078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28267" y="1936185"/>
              <a:ext cx="3115733" cy="3117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7915863" y="1978095"/>
              <a:ext cx="1163140" cy="1252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U. </a:t>
              </a:r>
              <a:r>
                <a:rPr lang="en-US" sz="1600" b="1" dirty="0" err="1">
                  <a:solidFill>
                    <a:prstClr val="black"/>
                  </a:solidFill>
                  <a:latin typeface="Calibri"/>
                </a:rPr>
                <a:t>Fano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Phys. Rev.</a:t>
              </a:r>
            </a:p>
            <a:p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124</a:t>
              </a: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, 1866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(1961)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9626" y="2094271"/>
              <a:ext cx="1120878" cy="973394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2471208"/>
                </p:ext>
              </p:extLst>
            </p:nvPr>
          </p:nvGraphicFramePr>
          <p:xfrm>
            <a:off x="6496050" y="2468563"/>
            <a:ext cx="1114425" cy="561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63" name="Equation" r:id="rId10" imgW="977760" imgH="444240" progId="Equation.3">
                    <p:embed/>
                  </p:oleObj>
                </mc:Choice>
                <mc:Fallback>
                  <p:oleObj name="Equation" r:id="rId10" imgW="9777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6050" y="2468563"/>
                          <a:ext cx="1114425" cy="561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8888070"/>
                </p:ext>
              </p:extLst>
            </p:nvPr>
          </p:nvGraphicFramePr>
          <p:xfrm>
            <a:off x="6684963" y="2068513"/>
            <a:ext cx="638175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64" name="Equation" r:id="rId12" imgW="241200" imgH="164880" progId="Equation.3">
                    <p:embed/>
                  </p:oleObj>
                </mc:Choice>
                <mc:Fallback>
                  <p:oleObj name="Equation" r:id="rId12" imgW="24120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4963" y="2068513"/>
                          <a:ext cx="638175" cy="487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1691680" y="836712"/>
            <a:ext cx="554461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		  XUV absorption spectroscopy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8710" y="1255183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000000"/>
                </a:solidFill>
              </a:rPr>
              <a:t>Fano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resonances</a:t>
            </a:r>
            <a:endParaRPr lang="de-DE" sz="1600" b="1" dirty="0">
              <a:solidFill>
                <a:srgbClr val="000000"/>
              </a:solidFill>
            </a:endParaRPr>
          </a:p>
          <a:p>
            <a:r>
              <a:rPr lang="de-DE" sz="1600" dirty="0" err="1">
                <a:solidFill>
                  <a:srgbClr val="000000"/>
                </a:solidFill>
              </a:rPr>
              <a:t>of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autoionizing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states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 bwMode="auto">
          <a:xfrm rot="2306935">
            <a:off x="4699107" y="3645953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626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508" y="1573328"/>
            <a:ext cx="4724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17375E"/>
              </a:gs>
              <a:gs pos="33000">
                <a:srgbClr val="376092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/>
              <a:t>Experimental setup</a:t>
            </a:r>
            <a:endParaRPr lang="en-US" sz="3600" dirty="0"/>
          </a:p>
        </p:txBody>
      </p:sp>
      <p:sp>
        <p:nvSpPr>
          <p:cNvPr id="10" name="Isosceles Triangle 9"/>
          <p:cNvSpPr/>
          <p:nvPr/>
        </p:nvSpPr>
        <p:spPr>
          <a:xfrm rot="18407397">
            <a:off x="5416067" y="4814245"/>
            <a:ext cx="157688" cy="1119703"/>
          </a:xfrm>
          <a:prstGeom prst="triangle">
            <a:avLst/>
          </a:prstGeom>
          <a:solidFill>
            <a:srgbClr val="A60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5475" y="1340768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neon cell</a:t>
            </a:r>
          </a:p>
          <a:p>
            <a:r>
              <a:rPr lang="en-US" dirty="0">
                <a:solidFill>
                  <a:prstClr val="black"/>
                </a:solidFill>
              </a:rPr>
              <a:t>for high-harmonic</a:t>
            </a:r>
          </a:p>
          <a:p>
            <a:r>
              <a:rPr lang="en-US" dirty="0">
                <a:solidFill>
                  <a:prstClr val="black"/>
                </a:solidFill>
              </a:rPr>
              <a:t>generation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000" y="3349988"/>
            <a:ext cx="780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split</a:t>
            </a:r>
          </a:p>
          <a:p>
            <a:r>
              <a:rPr lang="en-US" dirty="0">
                <a:solidFill>
                  <a:prstClr val="black"/>
                </a:solidFill>
              </a:rPr>
              <a:t>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8700" y="4061188"/>
            <a:ext cx="161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toroidal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focusing 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tpfeifer\Desktop\Graph1.WMF"/>
          <p:cNvPicPr>
            <a:picLocks noChangeAspect="1" noChangeArrowheads="1"/>
          </p:cNvPicPr>
          <p:nvPr/>
        </p:nvPicPr>
        <p:blipFill>
          <a:blip r:embed="rId5" cstate="print"/>
          <a:srcRect l="27296" t="13442" r="27904" b="13141"/>
          <a:stretch>
            <a:fillRect/>
          </a:stretch>
        </p:blipFill>
        <p:spPr bwMode="auto">
          <a:xfrm rot="2305413">
            <a:off x="147292" y="1856665"/>
            <a:ext cx="971343" cy="979413"/>
          </a:xfrm>
          <a:prstGeom prst="rect">
            <a:avLst/>
          </a:prstGeom>
          <a:noFill/>
          <a:effectLst/>
        </p:spPr>
      </p:pic>
      <p:sp>
        <p:nvSpPr>
          <p:cNvPr id="16" name="Freeform 15"/>
          <p:cNvSpPr/>
          <p:nvPr/>
        </p:nvSpPr>
        <p:spPr bwMode="auto">
          <a:xfrm rot="2306935">
            <a:off x="1827089" y="2164697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2" descr="C:\Users\tpfeifer\Desktop\Graph1.WMF"/>
          <p:cNvPicPr>
            <a:picLocks noChangeAspect="1" noChangeArrowheads="1"/>
          </p:cNvPicPr>
          <p:nvPr/>
        </p:nvPicPr>
        <p:blipFill>
          <a:blip r:embed="rId5" cstate="print"/>
          <a:srcRect l="27296" t="13442" r="27904" b="13141"/>
          <a:stretch>
            <a:fillRect/>
          </a:stretch>
        </p:blipFill>
        <p:spPr bwMode="auto">
          <a:xfrm rot="2305413">
            <a:off x="1252192" y="2732963"/>
            <a:ext cx="971343" cy="979413"/>
          </a:xfrm>
          <a:prstGeom prst="rect">
            <a:avLst/>
          </a:prstGeom>
          <a:noFill/>
          <a:effectLst/>
        </p:spPr>
      </p:pic>
      <p:sp>
        <p:nvSpPr>
          <p:cNvPr id="18" name="Freeform 17"/>
          <p:cNvSpPr/>
          <p:nvPr/>
        </p:nvSpPr>
        <p:spPr bwMode="auto">
          <a:xfrm rot="2306935">
            <a:off x="4422969" y="3419457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4463394">
            <a:off x="4172755" y="4218552"/>
            <a:ext cx="4690722" cy="2156916"/>
          </a:xfrm>
          <a:prstGeom prst="triangle">
            <a:avLst/>
          </a:prstGeom>
          <a:gradFill flip="none" rotWithShape="1">
            <a:gsLst>
              <a:gs pos="0">
                <a:srgbClr val="00B0F0"/>
              </a:gs>
              <a:gs pos="21000">
                <a:srgbClr val="00B0F0"/>
              </a:gs>
              <a:gs pos="50000">
                <a:srgbClr val="A603AB"/>
              </a:gs>
              <a:gs pos="79000">
                <a:srgbClr val="0819FB"/>
              </a:gs>
              <a:gs pos="100000">
                <a:srgbClr val="0819FB"/>
              </a:gs>
            </a:gsLst>
            <a:lin ang="10800000" scaled="0"/>
            <a:tileRect/>
          </a:gradFill>
          <a:ln>
            <a:noFill/>
          </a:ln>
          <a:effectLst>
            <a:softEdge rad="63500"/>
          </a:effectLst>
          <a:scene3d>
            <a:camera prst="perspectiveContrastingRightFacing" fov="2100000">
              <a:rot lat="2163055" lon="17108539" rev="21327325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277524">
            <a:off x="5133100" y="5572488"/>
            <a:ext cx="1282700" cy="165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8276" y="3197588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pulse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99779" y="2464163"/>
            <a:ext cx="736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en-US" dirty="0">
                <a:solidFill>
                  <a:srgbClr val="CC00FF"/>
                </a:solidFill>
              </a:rPr>
              <a:t>pulse</a:t>
            </a:r>
          </a:p>
        </p:txBody>
      </p:sp>
      <p:pic>
        <p:nvPicPr>
          <p:cNvPr id="36" name="Picture 2" descr="C:\Users\tpfeifer\Desktop\Graph1.WMF"/>
          <p:cNvPicPr>
            <a:picLocks noChangeAspect="1" noChangeArrowheads="1"/>
          </p:cNvPicPr>
          <p:nvPr/>
        </p:nvPicPr>
        <p:blipFill>
          <a:blip r:embed="rId5" cstate="print"/>
          <a:srcRect l="27296" t="13442" r="27904" b="13141"/>
          <a:stretch>
            <a:fillRect/>
          </a:stretch>
        </p:blipFill>
        <p:spPr bwMode="auto">
          <a:xfrm rot="2174461">
            <a:off x="3827752" y="4025826"/>
            <a:ext cx="971343" cy="979413"/>
          </a:xfrm>
          <a:prstGeom prst="rect">
            <a:avLst/>
          </a:prstGeom>
          <a:noFill/>
          <a:effectLst/>
        </p:spPr>
      </p:pic>
      <p:sp>
        <p:nvSpPr>
          <p:cNvPr id="37" name="TextBox 36"/>
          <p:cNvSpPr txBox="1"/>
          <p:nvPr/>
        </p:nvSpPr>
        <p:spPr>
          <a:xfrm>
            <a:off x="6394143" y="5524896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Variable Line Spacing</a:t>
            </a:r>
          </a:p>
          <a:p>
            <a:r>
              <a:rPr lang="en-US" dirty="0">
                <a:solidFill>
                  <a:srgbClr val="000000"/>
                </a:solidFill>
              </a:rPr>
              <a:t>(VLS) grating</a:t>
            </a:r>
          </a:p>
          <a:p>
            <a:r>
              <a:rPr lang="en-US" dirty="0">
                <a:solidFill>
                  <a:srgbClr val="000000"/>
                </a:solidFill>
              </a:rPr>
              <a:t>flat-field spectrometer</a:t>
            </a:r>
          </a:p>
        </p:txBody>
      </p:sp>
      <p:grpSp>
        <p:nvGrpSpPr>
          <p:cNvPr id="27" name="Group 40"/>
          <p:cNvGrpSpPr/>
          <p:nvPr/>
        </p:nvGrpSpPr>
        <p:grpSpPr>
          <a:xfrm>
            <a:off x="5265187" y="1686288"/>
            <a:ext cx="4048676" cy="3542937"/>
            <a:chOff x="5265187" y="1686288"/>
            <a:chExt cx="4048676" cy="3542937"/>
          </a:xfrm>
        </p:grpSpPr>
        <p:graphicFrame>
          <p:nvGraphicFramePr>
            <p:cNvPr id="28" name="Object 2"/>
            <p:cNvGraphicFramePr>
              <a:graphicFrameLocks noChangeAspect="1"/>
            </p:cNvGraphicFramePr>
            <p:nvPr/>
          </p:nvGraphicFramePr>
          <p:xfrm>
            <a:off x="5291138" y="1947863"/>
            <a:ext cx="4022725" cy="328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26" name="Graph" r:id="rId6" imgW="4023360" imgH="3108960" progId="Origin50.Graph">
                    <p:embed/>
                  </p:oleObj>
                </mc:Choice>
                <mc:Fallback>
                  <p:oleObj name="Graph" r:id="rId6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1138" y="1947863"/>
                          <a:ext cx="4022725" cy="3281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5" descr="C:\Users\tpfeifer\Desktop\Unbenannt-2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90338" y="2581275"/>
              <a:ext cx="3018854" cy="2173652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6466600" y="1686288"/>
              <a:ext cx="2001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Photon energy [eV]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4414024" y="3451588"/>
              <a:ext cx="2071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Optical density [OD]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704297" y="4869160"/>
            <a:ext cx="215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target gas cell:</a:t>
            </a:r>
          </a:p>
          <a:p>
            <a:pPr algn="r"/>
            <a:r>
              <a:rPr lang="en-US" dirty="0">
                <a:solidFill>
                  <a:srgbClr val="3333FF"/>
                </a:solidFill>
              </a:rPr>
              <a:t>Helium    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31" y="5157192"/>
            <a:ext cx="694308" cy="49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940152" y="2464163"/>
            <a:ext cx="2895685" cy="2290764"/>
          </a:xfrm>
          <a:prstGeom prst="rect">
            <a:avLst/>
          </a:prstGeom>
          <a:solidFill>
            <a:srgbClr val="FFFFFF">
              <a:alpha val="89804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45521" y="2464163"/>
            <a:ext cx="171072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Absorption</a:t>
            </a:r>
          </a:p>
          <a:p>
            <a:r>
              <a:rPr lang="en-US" dirty="0">
                <a:solidFill>
                  <a:srgbClr val="FFFFFF"/>
                </a:solidFill>
              </a:rPr>
              <a:t>Spectrum [OD]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61574" y="262017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2s2p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25347" y="3721680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sp2,3+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94236" y="4051500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sp2,n+(4,5,6,7)</a:t>
            </a:r>
          </a:p>
        </p:txBody>
      </p:sp>
      <p:pic>
        <p:nvPicPr>
          <p:cNvPr id="45" name="Picture 21" descr="C:\Users\tpfeifer\Desktop\Picture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14883" r="1593" b="16350"/>
          <a:stretch/>
        </p:blipFill>
        <p:spPr bwMode="auto">
          <a:xfrm>
            <a:off x="5948127" y="2225031"/>
            <a:ext cx="2956646" cy="26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C:\Users\tpfeifer\Desktop\Picture2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4297" r="1334" b="17236"/>
          <a:stretch/>
        </p:blipFill>
        <p:spPr bwMode="auto">
          <a:xfrm>
            <a:off x="5894470" y="2341005"/>
            <a:ext cx="297220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 descr="C:\Users\tpfeifer\Desktop\Picture3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t="19058" r="1345" b="22229"/>
          <a:stretch/>
        </p:blipFill>
        <p:spPr bwMode="auto">
          <a:xfrm>
            <a:off x="5908694" y="2600833"/>
            <a:ext cx="3008360" cy="229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87" name="Picture 39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4" r="47121"/>
          <a:stretch/>
        </p:blipFill>
        <p:spPr bwMode="auto">
          <a:xfrm>
            <a:off x="4381950" y="4314598"/>
            <a:ext cx="496114" cy="54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Freeform 49"/>
          <p:cNvSpPr/>
          <p:nvPr/>
        </p:nvSpPr>
        <p:spPr bwMode="auto">
          <a:xfrm rot="2306935">
            <a:off x="4178208" y="3234020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1680" y="836712"/>
            <a:ext cx="554461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		  XUV absorption spectroscopy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062658" y="840343"/>
            <a:ext cx="1794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time-resolved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9511" y="5805264"/>
            <a:ext cx="5455007" cy="92333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tabLst>
                <a:tab pos="1346200" algn="l"/>
              </a:tabLst>
            </a:pPr>
            <a:r>
              <a:rPr lang="en-US" u="sng" dirty="0">
                <a:solidFill>
                  <a:srgbClr val="FFFFFF"/>
                </a:solidFill>
              </a:rPr>
              <a:t>Experimental key challenge: </a:t>
            </a:r>
            <a:r>
              <a:rPr lang="en-US" b="1" dirty="0">
                <a:solidFill>
                  <a:srgbClr val="FFC000"/>
                </a:solidFill>
              </a:rPr>
              <a:t>High resolution</a:t>
            </a:r>
          </a:p>
          <a:p>
            <a:pPr>
              <a:tabLst>
                <a:tab pos="1346200" algn="l"/>
                <a:tab pos="2066925" algn="l"/>
              </a:tabLst>
            </a:pPr>
            <a:r>
              <a:rPr lang="en-US" dirty="0">
                <a:solidFill>
                  <a:srgbClr val="FFFFFF"/>
                </a:solidFill>
              </a:rPr>
              <a:t>In photon energy ...	: </a:t>
            </a:r>
            <a:r>
              <a:rPr lang="en-US" b="1" dirty="0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b="1" dirty="0">
                <a:solidFill>
                  <a:srgbClr val="FFC000"/>
                </a:solidFill>
              </a:rPr>
              <a:t>E = 20 </a:t>
            </a:r>
            <a:r>
              <a:rPr lang="en-US" b="1" dirty="0" err="1">
                <a:solidFill>
                  <a:srgbClr val="FFC000"/>
                </a:solidFill>
              </a:rPr>
              <a:t>meV</a:t>
            </a:r>
            <a:r>
              <a:rPr lang="en-US" b="1" dirty="0">
                <a:solidFill>
                  <a:srgbClr val="FFC000"/>
                </a:solidFill>
              </a:rPr>
              <a:t> (@60 eV)</a:t>
            </a:r>
          </a:p>
          <a:p>
            <a:pPr>
              <a:tabLst>
                <a:tab pos="1346200" algn="l"/>
                <a:tab pos="2066925" algn="l"/>
              </a:tabLst>
            </a:pPr>
            <a:r>
              <a:rPr lang="en-US" dirty="0">
                <a:solidFill>
                  <a:srgbClr val="FFFFFF"/>
                </a:solidFill>
              </a:rPr>
              <a:t>... and time delay	: </a:t>
            </a: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Dt  </a:t>
            </a:r>
            <a:r>
              <a:rPr lang="en-US" b="1" dirty="0">
                <a:solidFill>
                  <a:srgbClr val="FF0000"/>
                </a:solidFill>
              </a:rPr>
              <a:t>= 10 as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5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18" grpId="0" animBg="1"/>
      <p:bldP spid="18" grpId="1" animBg="1"/>
      <p:bldP spid="2" grpId="0" animBg="1"/>
      <p:bldP spid="50" grpId="0" animBg="1"/>
      <p:bldP spid="50" grpId="1" animBg="1"/>
      <p:bldP spid="51" grpId="0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C:\Users\tpfeifer\Documents\Research\0 (Project)\0 Pictures\1 LaserAndLab\2010-09-17 New Beamline location and split mirror\100_8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555" y="143635"/>
            <a:ext cx="8730970" cy="6548227"/>
          </a:xfrm>
          <a:prstGeom prst="snip2DiagRect">
            <a:avLst>
              <a:gd name="adj1" fmla="val 0"/>
              <a:gd name="adj2" fmla="val 0"/>
            </a:avLst>
          </a:prstGeom>
          <a:noFill/>
        </p:spPr>
      </p:pic>
      <p:sp>
        <p:nvSpPr>
          <p:cNvPr id="11" name="Diagonal liegende Ecken des Rechtecks schneiden 10" hidden="1"/>
          <p:cNvSpPr/>
          <p:nvPr/>
        </p:nvSpPr>
        <p:spPr>
          <a:xfrm>
            <a:off x="242555" y="143635"/>
            <a:ext cx="8730970" cy="6548227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-459"/>
            <a:ext cx="9144000" cy="630942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sz="3500" dirty="0">
                <a:solidFill>
                  <a:prstClr val="black"/>
                </a:solidFill>
                <a:latin typeface="Arial" charset="0"/>
              </a:rPr>
              <a:t>Experimental Setup</a:t>
            </a:r>
            <a:r>
              <a:rPr lang="de-DE" sz="350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de-DE" sz="3500" dirty="0">
                <a:solidFill>
                  <a:prstClr val="black"/>
                </a:solidFill>
                <a:latin typeface="Arial" charset="0"/>
              </a:rPr>
              <a:t>in the Lab</a:t>
            </a:r>
          </a:p>
        </p:txBody>
      </p:sp>
      <p:sp>
        <p:nvSpPr>
          <p:cNvPr id="96" name="TextBox 10" hidden="1"/>
          <p:cNvSpPr txBox="1"/>
          <p:nvPr/>
        </p:nvSpPr>
        <p:spPr>
          <a:xfrm>
            <a:off x="263704" y="4103895"/>
            <a:ext cx="3073525" cy="2565693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experimental specs:</a:t>
            </a:r>
          </a:p>
          <a:p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high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interferometric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stability</a:t>
            </a:r>
            <a:b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10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attoseconds</a:t>
            </a: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high spectral resolution</a:t>
            </a:r>
            <a:b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20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s.d.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@ 60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eV</a:t>
            </a:r>
            <a:b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5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s.d.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@ 20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eV</a:t>
            </a:r>
            <a:b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(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i="1" dirty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baseline="-25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~ 3000-4000)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30483"/>
            <a:ext cx="9144000" cy="622751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496" y="673417"/>
            <a:ext cx="2879540" cy="3309035"/>
            <a:chOff x="83624" y="673417"/>
            <a:chExt cx="2879540" cy="3309035"/>
          </a:xfrm>
        </p:grpSpPr>
        <p:sp>
          <p:nvSpPr>
            <p:cNvPr id="30" name="Rectangle 29"/>
            <p:cNvSpPr/>
            <p:nvPr/>
          </p:nvSpPr>
          <p:spPr>
            <a:xfrm>
              <a:off x="156412" y="779784"/>
              <a:ext cx="2590850" cy="234048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624" y="673417"/>
              <a:ext cx="2879540" cy="3309035"/>
              <a:chOff x="95656" y="673417"/>
              <a:chExt cx="2879540" cy="3309035"/>
            </a:xfrm>
          </p:grpSpPr>
          <p:grpSp>
            <p:nvGrpSpPr>
              <p:cNvPr id="32" name="Gruppieren 2047"/>
              <p:cNvGrpSpPr/>
              <p:nvPr/>
            </p:nvGrpSpPr>
            <p:grpSpPr>
              <a:xfrm>
                <a:off x="95656" y="673417"/>
                <a:ext cx="2879540" cy="2350716"/>
                <a:chOff x="1390833" y="38943"/>
                <a:chExt cx="4135191" cy="3375770"/>
              </a:xfrm>
            </p:grpSpPr>
            <p:pic>
              <p:nvPicPr>
                <p:cNvPr id="34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1788" y="900113"/>
                  <a:ext cx="3562350" cy="2514600"/>
                </a:xfrm>
                <a:prstGeom prst="ellipse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" name="TextBox 10"/>
                <p:cNvSpPr txBox="1"/>
                <p:nvPr/>
              </p:nvSpPr>
              <p:spPr>
                <a:xfrm>
                  <a:off x="1390833" y="38943"/>
                  <a:ext cx="4135191" cy="1165172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prstClr val="black"/>
                      </a:solidFill>
                    </a:rPr>
                    <a:t>Flat-Field XUV Spectrometer,</a:t>
                  </a:r>
                </a:p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home built,</a:t>
                  </a:r>
                </a:p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for broadband high resolution</a:t>
                  </a:r>
                </a:p>
              </p:txBody>
            </p:sp>
          </p:grpSp>
          <p:sp>
            <p:nvSpPr>
              <p:cNvPr id="33" name="Bent Arrow 32"/>
              <p:cNvSpPr/>
              <p:nvPr/>
            </p:nvSpPr>
            <p:spPr>
              <a:xfrm flipV="1">
                <a:off x="818150" y="2780928"/>
                <a:ext cx="813816" cy="1201524"/>
              </a:xfrm>
              <a:prstGeom prst="bentArrow">
                <a:avLst>
                  <a:gd name="adj1" fmla="val 34569"/>
                  <a:gd name="adj2" fmla="val 36694"/>
                  <a:gd name="adj3" fmla="val 40925"/>
                  <a:gd name="adj4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72188" y="4314467"/>
            <a:ext cx="3427077" cy="2435245"/>
            <a:chOff x="242555" y="4198247"/>
            <a:chExt cx="3427077" cy="2435245"/>
          </a:xfrm>
        </p:grpSpPr>
        <p:grpSp>
          <p:nvGrpSpPr>
            <p:cNvPr id="37" name="Gruppieren 2"/>
            <p:cNvGrpSpPr/>
            <p:nvPr/>
          </p:nvGrpSpPr>
          <p:grpSpPr>
            <a:xfrm>
              <a:off x="341401" y="4198247"/>
              <a:ext cx="3242212" cy="2423213"/>
              <a:chOff x="5520228" y="3964018"/>
              <a:chExt cx="3242212" cy="2423213"/>
            </a:xfrm>
          </p:grpSpPr>
          <p:pic>
            <p:nvPicPr>
              <p:cNvPr id="39" name="Picture 9" descr="Seitlich_Splitmirro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520228" y="4280972"/>
                <a:ext cx="3242212" cy="2106259"/>
              </a:xfrm>
              <a:prstGeom prst="ellipse">
                <a:avLst/>
              </a:prstGeom>
              <a:ln w="381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</p:spPr>
          </p:pic>
          <p:sp>
            <p:nvSpPr>
              <p:cNvPr id="40" name="TextBox 10"/>
              <p:cNvSpPr txBox="1"/>
              <p:nvPr/>
            </p:nvSpPr>
            <p:spPr>
              <a:xfrm>
                <a:off x="5627956" y="3964018"/>
                <a:ext cx="2997094" cy="626701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</a:rPr>
                  <a:t>Grazing-Incidence Split Mirror</a:t>
                </a:r>
              </a:p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for broadband XUV throughput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242555" y="4352382"/>
              <a:ext cx="3427077" cy="228111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Bent Arrow 40"/>
          <p:cNvSpPr/>
          <p:nvPr/>
        </p:nvSpPr>
        <p:spPr>
          <a:xfrm rot="16200000" flipV="1">
            <a:off x="3482585" y="4859865"/>
            <a:ext cx="813816" cy="1076981"/>
          </a:xfrm>
          <a:prstGeom prst="bentArrow">
            <a:avLst>
              <a:gd name="adj1" fmla="val 34569"/>
              <a:gd name="adj2" fmla="val 36694"/>
              <a:gd name="adj3" fmla="val 40925"/>
              <a:gd name="adj4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6" grpId="0" animBg="1"/>
      <p:bldP spid="2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459432"/>
            <a:ext cx="6229390" cy="681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0" y="4221088"/>
            <a:ext cx="9144000" cy="263691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9000">
                <a:schemeClr val="tx2"/>
              </a:gs>
              <a:gs pos="100000">
                <a:schemeClr val="tx2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b="1" i="1" dirty="0">
              <a:solidFill>
                <a:srgbClr val="3366FF"/>
              </a:solidFill>
              <a:cs typeface="Times New Roman" pitchFamily="18" charset="0"/>
            </a:endParaRPr>
          </a:p>
        </p:txBody>
      </p:sp>
      <p:pic>
        <p:nvPicPr>
          <p:cNvPr id="26" name="Electr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416" t="34197" r="11912" b="35052"/>
          <a:stretch/>
        </p:blipFill>
        <p:spPr>
          <a:xfrm>
            <a:off x="-51165" y="4782065"/>
            <a:ext cx="9195165" cy="2077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-31204" y="4807368"/>
            <a:ext cx="9175204" cy="2060848"/>
          </a:xfrm>
          <a:prstGeom prst="rect">
            <a:avLst/>
          </a:prstGeom>
          <a:solidFill>
            <a:srgbClr val="000000">
              <a:alpha val="69804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i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4004" y="425264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00"/>
                </a:solidFill>
                <a:cs typeface="Times New Roman" pitchFamily="18" charset="0"/>
              </a:rPr>
              <a:t>Science </a:t>
            </a:r>
            <a:r>
              <a:rPr lang="de-DE" sz="2400" b="1" dirty="0" err="1">
                <a:solidFill>
                  <a:srgbClr val="FFFF00"/>
                </a:solidFill>
                <a:cs typeface="Times New Roman" pitchFamily="18" charset="0"/>
              </a:rPr>
              <a:t>goal</a:t>
            </a:r>
            <a:r>
              <a:rPr lang="de-DE" sz="2400" b="1" dirty="0">
                <a:solidFill>
                  <a:srgbClr val="FFFF00"/>
                </a:solidFill>
                <a:cs typeface="Times New Roman" pitchFamily="18" charset="0"/>
              </a:rPr>
              <a:t>:</a:t>
            </a:r>
            <a:endParaRPr lang="de-DE" sz="240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measure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 / </a:t>
            </a: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understand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 / </a:t>
            </a: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control</a:t>
            </a:r>
            <a:b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</a:b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the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de-DE" sz="2400" b="1" i="1" dirty="0" err="1">
                <a:solidFill>
                  <a:srgbClr val="FFC000"/>
                </a:solidFill>
                <a:cs typeface="Times New Roman" pitchFamily="18" charset="0"/>
              </a:rPr>
              <a:t>quantum</a:t>
            </a:r>
            <a:r>
              <a:rPr lang="de-DE" sz="2400" i="1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de-DE" sz="2400" b="1" i="1" dirty="0" err="1">
                <a:solidFill>
                  <a:srgbClr val="FFC000"/>
                </a:solidFill>
                <a:cs typeface="Times New Roman" pitchFamily="18" charset="0"/>
              </a:rPr>
              <a:t>dynamics</a:t>
            </a:r>
            <a:r>
              <a:rPr lang="de-DE" sz="2400" b="1" i="1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i="1" dirty="0" err="1">
                <a:solidFill>
                  <a:srgbClr val="21FF76"/>
                </a:solidFill>
                <a:cs typeface="Times New Roman" pitchFamily="18" charset="0"/>
              </a:rPr>
              <a:t>small</a:t>
            </a:r>
            <a:r>
              <a:rPr lang="de-DE" sz="2400" b="1" i="1" dirty="0">
                <a:solidFill>
                  <a:srgbClr val="21FF76"/>
                </a:solidFill>
                <a:cs typeface="Times New Roman" pitchFamily="18" charset="0"/>
              </a:rPr>
              <a:t> </a:t>
            </a:r>
            <a:r>
              <a:rPr lang="de-DE" sz="2400" b="1" i="1" dirty="0" err="1">
                <a:solidFill>
                  <a:srgbClr val="21FF76"/>
                </a:solidFill>
                <a:cs typeface="Times New Roman" pitchFamily="18" charset="0"/>
              </a:rPr>
              <a:t>systems</a:t>
            </a:r>
            <a:endParaRPr lang="de-DE" sz="2400" b="1" i="1" dirty="0">
              <a:solidFill>
                <a:srgbClr val="21FF76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i="1" dirty="0">
                <a:solidFill>
                  <a:srgbClr val="FF0000"/>
                </a:solidFill>
                <a:cs typeface="Times New Roman" pitchFamily="18" charset="0"/>
              </a:rPr>
              <a:t>in strong </a:t>
            </a:r>
            <a:r>
              <a:rPr lang="de-DE" sz="2400" b="1" i="1" dirty="0" err="1">
                <a:solidFill>
                  <a:srgbClr val="FF0000"/>
                </a:solidFill>
                <a:cs typeface="Times New Roman" pitchFamily="18" charset="0"/>
              </a:rPr>
              <a:t>fields</a:t>
            </a:r>
            <a:endParaRPr lang="de-DE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b="1" i="1" dirty="0">
              <a:solidFill>
                <a:srgbClr val="3366FF"/>
              </a:solidFill>
              <a:cs typeface="Times New Roman" pitchFamily="18" charset="0"/>
            </a:endParaRPr>
          </a:p>
        </p:txBody>
      </p:sp>
      <p:sp>
        <p:nvSpPr>
          <p:cNvPr id="113667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711678" y="-43130"/>
            <a:ext cx="7772400" cy="1143000"/>
          </a:xfrm>
        </p:spPr>
        <p:txBody>
          <a:bodyPr anchor="ctr"/>
          <a:lstStyle/>
          <a:p>
            <a:r>
              <a:rPr lang="de-DE" sz="3600" dirty="0" err="1">
                <a:ln>
                  <a:solidFill>
                    <a:schemeClr val="tx1"/>
                  </a:solidFill>
                </a:ln>
                <a:solidFill>
                  <a:srgbClr val="21FF76"/>
                </a:solidFill>
              </a:rPr>
              <a:t>few</a:t>
            </a:r>
            <a:r>
              <a:rPr lang="de-DE" sz="3600" dirty="0">
                <a:ln>
                  <a:solidFill>
                    <a:schemeClr val="tx1"/>
                  </a:solidFill>
                </a:ln>
                <a:solidFill>
                  <a:srgbClr val="21FF76"/>
                </a:solidFill>
              </a:rPr>
              <a:t>-body</a:t>
            </a:r>
            <a:r>
              <a:rPr lang="de-DE" sz="3600" dirty="0"/>
              <a:t> </a:t>
            </a:r>
            <a:r>
              <a:rPr lang="de-DE" sz="3600" dirty="0" err="1"/>
              <a:t>quantum</a:t>
            </a:r>
            <a:r>
              <a:rPr lang="de-DE" sz="3600" dirty="0"/>
              <a:t> </a:t>
            </a:r>
            <a:r>
              <a:rPr lang="de-DE" sz="3600" dirty="0" err="1"/>
              <a:t>dynamics</a:t>
            </a:r>
            <a:endParaRPr lang="de-DE" sz="3600" dirty="0"/>
          </a:p>
        </p:txBody>
      </p:sp>
      <p:sp>
        <p:nvSpPr>
          <p:cNvPr id="42" name="AutoShape 91"/>
          <p:cNvSpPr>
            <a:spLocks noChangeArrowheads="1"/>
          </p:cNvSpPr>
          <p:nvPr/>
        </p:nvSpPr>
        <p:spPr bwMode="auto">
          <a:xfrm>
            <a:off x="3948291" y="2700838"/>
            <a:ext cx="2203450" cy="585787"/>
          </a:xfrm>
          <a:custGeom>
            <a:avLst/>
            <a:gdLst>
              <a:gd name="T0" fmla="*/ 1101725 w 21600"/>
              <a:gd name="T1" fmla="*/ 0 h 21600"/>
              <a:gd name="T2" fmla="*/ 322663 w 21600"/>
              <a:gd name="T3" fmla="*/ 85780 h 21600"/>
              <a:gd name="T4" fmla="*/ 0 w 21600"/>
              <a:gd name="T5" fmla="*/ 292894 h 21600"/>
              <a:gd name="T6" fmla="*/ 322663 w 21600"/>
              <a:gd name="T7" fmla="*/ 500008 h 21600"/>
              <a:gd name="T8" fmla="*/ 1101725 w 21600"/>
              <a:gd name="T9" fmla="*/ 585788 h 21600"/>
              <a:gd name="T10" fmla="*/ 1880788 w 21600"/>
              <a:gd name="T11" fmla="*/ 500008 h 21600"/>
              <a:gd name="T12" fmla="*/ 2203450 w 21600"/>
              <a:gd name="T13" fmla="*/ 292894 h 21600"/>
              <a:gd name="T14" fmla="*/ 1880788 w 21600"/>
              <a:gd name="T15" fmla="*/ 85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6" y="10800"/>
                </a:moveTo>
                <a:cubicBezTo>
                  <a:pt x="1096" y="16159"/>
                  <a:pt x="5441" y="20504"/>
                  <a:pt x="10800" y="20504"/>
                </a:cubicBezTo>
                <a:cubicBezTo>
                  <a:pt x="16159" y="20504"/>
                  <a:pt x="20504" y="16159"/>
                  <a:pt x="20504" y="10800"/>
                </a:cubicBezTo>
                <a:cubicBezTo>
                  <a:pt x="20504" y="5441"/>
                  <a:pt x="16159" y="1096"/>
                  <a:pt x="10800" y="1096"/>
                </a:cubicBezTo>
                <a:cubicBezTo>
                  <a:pt x="5441" y="1096"/>
                  <a:pt x="1096" y="5441"/>
                  <a:pt x="1096" y="10800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rgbClr val="E4F3F4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Arc 92"/>
          <p:cNvSpPr>
            <a:spLocks/>
          </p:cNvSpPr>
          <p:nvPr/>
        </p:nvSpPr>
        <p:spPr bwMode="auto">
          <a:xfrm rot="5400000">
            <a:off x="5629453" y="2781801"/>
            <a:ext cx="379413" cy="709612"/>
          </a:xfrm>
          <a:custGeom>
            <a:avLst/>
            <a:gdLst>
              <a:gd name="T0" fmla="*/ 162489 w 21198"/>
              <a:gd name="T1" fmla="*/ 0 h 19591"/>
              <a:gd name="T2" fmla="*/ 378676 w 21198"/>
              <a:gd name="T3" fmla="*/ 559437 h 19591"/>
              <a:gd name="T4" fmla="*/ 0 w 21198"/>
              <a:gd name="T5" fmla="*/ 709656 h 19591"/>
              <a:gd name="T6" fmla="*/ 0 60000 65536"/>
              <a:gd name="T7" fmla="*/ 0 60000 65536"/>
              <a:gd name="T8" fmla="*/ 0 60000 65536"/>
              <a:gd name="T9" fmla="*/ 0 w 21198"/>
              <a:gd name="T10" fmla="*/ 0 h 19591"/>
              <a:gd name="T11" fmla="*/ 21198 w 21198"/>
              <a:gd name="T12" fmla="*/ 19591 h 19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98" h="19591" fill="none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</a:path>
              <a:path w="21198" h="19591" stroke="0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  <a:lnTo>
                  <a:pt x="0" y="1959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93"/>
          <p:cNvSpPr>
            <a:spLocks noChangeArrowheads="1"/>
          </p:cNvSpPr>
          <p:nvPr/>
        </p:nvSpPr>
        <p:spPr bwMode="auto">
          <a:xfrm>
            <a:off x="1079301" y="914965"/>
            <a:ext cx="701981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09E00"/>
                </a:solidFill>
              </a:rPr>
              <a:t>a fundamental scientific question: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“how do                          excited electrons move and interact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in atoms and molecules?”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4483279" y="2835775"/>
            <a:ext cx="282575" cy="300038"/>
            <a:chOff x="874" y="1729"/>
            <a:chExt cx="126" cy="138"/>
          </a:xfrm>
        </p:grpSpPr>
        <p:sp>
          <p:nvSpPr>
            <p:cNvPr id="31" name="Oval 81"/>
            <p:cNvSpPr>
              <a:spLocks noChangeArrowheads="1"/>
            </p:cNvSpPr>
            <p:nvPr/>
          </p:nvSpPr>
          <p:spPr bwMode="auto">
            <a:xfrm>
              <a:off x="910" y="1771"/>
              <a:ext cx="48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2" name="Oval 82"/>
            <p:cNvSpPr>
              <a:spLocks noChangeArrowheads="1"/>
            </p:cNvSpPr>
            <p:nvPr/>
          </p:nvSpPr>
          <p:spPr bwMode="auto">
            <a:xfrm>
              <a:off x="946" y="1801"/>
              <a:ext cx="48" cy="4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3" name="Oval 83"/>
            <p:cNvSpPr>
              <a:spLocks noChangeArrowheads="1"/>
            </p:cNvSpPr>
            <p:nvPr/>
          </p:nvSpPr>
          <p:spPr bwMode="auto">
            <a:xfrm>
              <a:off x="910" y="181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4" name="Oval 84"/>
            <p:cNvSpPr>
              <a:spLocks noChangeArrowheads="1"/>
            </p:cNvSpPr>
            <p:nvPr/>
          </p:nvSpPr>
          <p:spPr bwMode="auto">
            <a:xfrm>
              <a:off x="874" y="1795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5" name="Oval 85"/>
            <p:cNvSpPr>
              <a:spLocks noChangeArrowheads="1"/>
            </p:cNvSpPr>
            <p:nvPr/>
          </p:nvSpPr>
          <p:spPr bwMode="auto">
            <a:xfrm>
              <a:off x="952" y="175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6" name="Oval 86"/>
            <p:cNvSpPr>
              <a:spLocks noChangeArrowheads="1"/>
            </p:cNvSpPr>
            <p:nvPr/>
          </p:nvSpPr>
          <p:spPr bwMode="auto">
            <a:xfrm>
              <a:off x="898" y="1795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7" name="Oval 87"/>
            <p:cNvSpPr>
              <a:spLocks noChangeArrowheads="1"/>
            </p:cNvSpPr>
            <p:nvPr/>
          </p:nvSpPr>
          <p:spPr bwMode="auto">
            <a:xfrm>
              <a:off x="916" y="1729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8" name="Oval 88"/>
            <p:cNvSpPr>
              <a:spLocks noChangeArrowheads="1"/>
            </p:cNvSpPr>
            <p:nvPr/>
          </p:nvSpPr>
          <p:spPr bwMode="auto">
            <a:xfrm>
              <a:off x="886" y="175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9" name="Oval 89"/>
            <p:cNvSpPr>
              <a:spLocks noChangeArrowheads="1"/>
            </p:cNvSpPr>
            <p:nvPr/>
          </p:nvSpPr>
          <p:spPr bwMode="auto">
            <a:xfrm>
              <a:off x="922" y="175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AutoShape 91"/>
          <p:cNvSpPr>
            <a:spLocks noChangeArrowheads="1"/>
          </p:cNvSpPr>
          <p:nvPr/>
        </p:nvSpPr>
        <p:spPr bwMode="auto">
          <a:xfrm>
            <a:off x="3079287" y="2678141"/>
            <a:ext cx="2203450" cy="585787"/>
          </a:xfrm>
          <a:custGeom>
            <a:avLst/>
            <a:gdLst>
              <a:gd name="T0" fmla="*/ 1101725 w 21600"/>
              <a:gd name="T1" fmla="*/ 0 h 21600"/>
              <a:gd name="T2" fmla="*/ 322663 w 21600"/>
              <a:gd name="T3" fmla="*/ 85780 h 21600"/>
              <a:gd name="T4" fmla="*/ 0 w 21600"/>
              <a:gd name="T5" fmla="*/ 292894 h 21600"/>
              <a:gd name="T6" fmla="*/ 322663 w 21600"/>
              <a:gd name="T7" fmla="*/ 500008 h 21600"/>
              <a:gd name="T8" fmla="*/ 1101725 w 21600"/>
              <a:gd name="T9" fmla="*/ 585788 h 21600"/>
              <a:gd name="T10" fmla="*/ 1880788 w 21600"/>
              <a:gd name="T11" fmla="*/ 500008 h 21600"/>
              <a:gd name="T12" fmla="*/ 2203450 w 21600"/>
              <a:gd name="T13" fmla="*/ 292894 h 21600"/>
              <a:gd name="T14" fmla="*/ 1880788 w 21600"/>
              <a:gd name="T15" fmla="*/ 85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6" y="10800"/>
                </a:moveTo>
                <a:cubicBezTo>
                  <a:pt x="1096" y="16159"/>
                  <a:pt x="5441" y="20504"/>
                  <a:pt x="10800" y="20504"/>
                </a:cubicBezTo>
                <a:cubicBezTo>
                  <a:pt x="16159" y="20504"/>
                  <a:pt x="20504" y="16159"/>
                  <a:pt x="20504" y="10800"/>
                </a:cubicBezTo>
                <a:cubicBezTo>
                  <a:pt x="20504" y="5441"/>
                  <a:pt x="16159" y="1096"/>
                  <a:pt x="10800" y="1096"/>
                </a:cubicBezTo>
                <a:cubicBezTo>
                  <a:pt x="5441" y="1096"/>
                  <a:pt x="1096" y="5441"/>
                  <a:pt x="1096" y="10800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rgbClr val="E4F3F4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79"/>
          <p:cNvSpPr>
            <a:spLocks noChangeAspect="1" noChangeArrowheads="1"/>
          </p:cNvSpPr>
          <p:nvPr/>
        </p:nvSpPr>
        <p:spPr bwMode="auto">
          <a:xfrm>
            <a:off x="3029603" y="2889717"/>
            <a:ext cx="269875" cy="26987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0000FF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white"/>
                </a:solidFill>
                <a:latin typeface="Times New Roman" pitchFamily="18" charset="0"/>
              </a:rPr>
              <a:t>e</a:t>
            </a:r>
            <a:r>
              <a:rPr lang="de-DE" sz="2000" baseline="30000" dirty="0">
                <a:solidFill>
                  <a:prstClr val="white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4" name="Arc 92"/>
          <p:cNvSpPr>
            <a:spLocks/>
          </p:cNvSpPr>
          <p:nvPr/>
        </p:nvSpPr>
        <p:spPr bwMode="auto">
          <a:xfrm rot="16200000">
            <a:off x="3252665" y="2457550"/>
            <a:ext cx="379413" cy="709612"/>
          </a:xfrm>
          <a:custGeom>
            <a:avLst/>
            <a:gdLst>
              <a:gd name="T0" fmla="*/ 162489 w 21198"/>
              <a:gd name="T1" fmla="*/ 0 h 19591"/>
              <a:gd name="T2" fmla="*/ 378676 w 21198"/>
              <a:gd name="T3" fmla="*/ 559437 h 19591"/>
              <a:gd name="T4" fmla="*/ 0 w 21198"/>
              <a:gd name="T5" fmla="*/ 709656 h 19591"/>
              <a:gd name="T6" fmla="*/ 0 60000 65536"/>
              <a:gd name="T7" fmla="*/ 0 60000 65536"/>
              <a:gd name="T8" fmla="*/ 0 60000 65536"/>
              <a:gd name="T9" fmla="*/ 0 w 21198"/>
              <a:gd name="T10" fmla="*/ 0 h 19591"/>
              <a:gd name="T11" fmla="*/ 21198 w 21198"/>
              <a:gd name="T12" fmla="*/ 19591 h 19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98" h="19591" fill="none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</a:path>
              <a:path w="21198" h="19591" stroke="0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  <a:lnTo>
                  <a:pt x="0" y="1959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79"/>
          <p:cNvSpPr>
            <a:spLocks noChangeAspect="1" noChangeArrowheads="1"/>
          </p:cNvSpPr>
          <p:nvPr/>
        </p:nvSpPr>
        <p:spPr bwMode="auto">
          <a:xfrm>
            <a:off x="6016803" y="2796708"/>
            <a:ext cx="269875" cy="26987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0000FF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white"/>
                </a:solidFill>
                <a:latin typeface="Times New Roman" pitchFamily="18" charset="0"/>
              </a:rPr>
              <a:t>e</a:t>
            </a:r>
            <a:r>
              <a:rPr lang="de-DE" sz="2000" baseline="30000" dirty="0">
                <a:solidFill>
                  <a:prstClr val="white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52738" y="1273312"/>
            <a:ext cx="149239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>
                <a:ln>
                  <a:solidFill>
                    <a:srgbClr val="000000"/>
                  </a:solidFill>
                </a:ln>
                <a:solidFill>
                  <a:srgbClr val="00DE00"/>
                </a:solidFill>
              </a:rPr>
              <a:t>two or more</a:t>
            </a:r>
          </a:p>
        </p:txBody>
      </p:sp>
      <p:pic>
        <p:nvPicPr>
          <p:cNvPr id="40" name="Picture 2" descr="C:\Users\tpfeifer\Desktop\Graph1.WMF"/>
          <p:cNvPicPr>
            <a:picLocks noChangeAspect="1" noChangeArrowheads="1"/>
          </p:cNvPicPr>
          <p:nvPr/>
        </p:nvPicPr>
        <p:blipFill>
          <a:blip r:embed="rId8" cstate="print"/>
          <a:srcRect l="27296" t="13442" r="27904" b="13141"/>
          <a:stretch>
            <a:fillRect/>
          </a:stretch>
        </p:blipFill>
        <p:spPr bwMode="auto">
          <a:xfrm>
            <a:off x="2782417" y="2368079"/>
            <a:ext cx="3694922" cy="1138335"/>
          </a:xfrm>
          <a:prstGeom prst="rect">
            <a:avLst/>
          </a:prstGeom>
          <a:noFill/>
          <a:effectLst/>
        </p:spPr>
      </p:pic>
      <p:sp>
        <p:nvSpPr>
          <p:cNvPr id="50" name="Text Box 77"/>
          <p:cNvSpPr txBox="1">
            <a:spLocks noChangeArrowheads="1"/>
          </p:cNvSpPr>
          <p:nvPr/>
        </p:nvSpPr>
        <p:spPr bwMode="auto">
          <a:xfrm>
            <a:off x="678357" y="2901001"/>
            <a:ext cx="168507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temporal 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T ~ sub/few fs</a:t>
            </a:r>
          </a:p>
        </p:txBody>
      </p:sp>
      <p:sp>
        <p:nvSpPr>
          <p:cNvPr id="52" name="Rectangle 78"/>
          <p:cNvSpPr>
            <a:spLocks noChangeArrowheads="1"/>
          </p:cNvSpPr>
          <p:nvPr/>
        </p:nvSpPr>
        <p:spPr bwMode="auto">
          <a:xfrm>
            <a:off x="611560" y="2189444"/>
            <a:ext cx="169149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kern="0" dirty="0" err="1">
                <a:solidFill>
                  <a:srgbClr val="000000"/>
                </a:solidFill>
              </a:rPr>
              <a:t>spatial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scale</a:t>
            </a:r>
            <a:br>
              <a:rPr lang="de-DE" kern="0" dirty="0">
                <a:solidFill>
                  <a:srgbClr val="000000"/>
                </a:solidFill>
              </a:rPr>
            </a:br>
            <a:r>
              <a:rPr lang="de-DE" kern="0" dirty="0">
                <a:solidFill>
                  <a:srgbClr val="000000"/>
                </a:solidFill>
              </a:rPr>
              <a:t> R ~ </a:t>
            </a:r>
            <a:r>
              <a:rPr lang="de-DE" kern="0" dirty="0" err="1">
                <a:solidFill>
                  <a:srgbClr val="000000"/>
                </a:solidFill>
              </a:rPr>
              <a:t>sub</a:t>
            </a:r>
            <a:r>
              <a:rPr lang="de-DE" kern="0" dirty="0">
                <a:solidFill>
                  <a:srgbClr val="000000"/>
                </a:solidFill>
              </a:rPr>
              <a:t>/</a:t>
            </a:r>
            <a:r>
              <a:rPr lang="de-DE" kern="0" dirty="0" err="1">
                <a:solidFill>
                  <a:srgbClr val="000000"/>
                </a:solidFill>
              </a:rPr>
              <a:t>few</a:t>
            </a:r>
            <a:r>
              <a:rPr lang="de-DE" kern="0" dirty="0">
                <a:solidFill>
                  <a:srgbClr val="000000"/>
                </a:solidFill>
              </a:rPr>
              <a:t> Å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74763" y="2081255"/>
            <a:ext cx="1274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“</a:t>
            </a:r>
            <a:r>
              <a:rPr lang="en-US" b="1" dirty="0">
                <a:solidFill>
                  <a:srgbClr val="3333FF"/>
                </a:solidFill>
              </a:rPr>
              <a:t>quantum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few-body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problem”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4248" y="3212976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b="1" i="1" dirty="0">
                <a:solidFill>
                  <a:srgbClr val="FF0000"/>
                </a:solidFill>
                <a:cs typeface="Times New Roman" pitchFamily="18" charset="0"/>
              </a:rPr>
              <a:t>in strong </a:t>
            </a:r>
            <a:r>
              <a:rPr lang="de-DE" b="1" i="1" dirty="0" err="1">
                <a:solidFill>
                  <a:srgbClr val="FF0000"/>
                </a:solidFill>
                <a:cs typeface="Times New Roman" pitchFamily="18" charset="0"/>
              </a:rPr>
              <a:t>fields</a:t>
            </a:r>
            <a:endParaRPr lang="de-DE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652119" y="5583020"/>
            <a:ext cx="2105853" cy="61150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Laser control of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 chemical reactions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839419" y="6217832"/>
            <a:ext cx="1812699" cy="64016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x-ray precision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spectroscopy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2569158" y="6246494"/>
            <a:ext cx="2105853" cy="61150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Petahertz</a:t>
            </a:r>
            <a:r>
              <a:rPr lang="en-US" dirty="0">
                <a:solidFill>
                  <a:srgbClr val="FFFFFF"/>
                </a:solidFill>
              </a:rPr>
              <a:t>-clocked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computing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422729" y="5670127"/>
            <a:ext cx="2105853" cy="61150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(x-ray) movies of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single molecules</a:t>
            </a:r>
          </a:p>
        </p:txBody>
      </p:sp>
    </p:spTree>
    <p:extLst>
      <p:ext uri="{BB962C8B-B14F-4D97-AF65-F5344CB8AC3E}">
        <p14:creationId xmlns:p14="http://schemas.microsoft.com/office/powerpoint/2010/main" val="265530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5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1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51" grpId="0" animBg="1"/>
      <p:bldP spid="4" grpId="0" animBg="1"/>
      <p:bldP spid="42" grpId="0" animBg="1"/>
      <p:bldP spid="56" grpId="0" animBg="1"/>
      <p:bldP spid="29" grpId="0" animBg="1"/>
      <p:bldP spid="27" grpId="0"/>
      <p:bldP spid="7" grpId="0"/>
      <p:bldP spid="8" grpId="0" animBg="1"/>
      <p:bldP spid="45" grpId="0" animBg="1"/>
      <p:bldP spid="46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7468" y="825500"/>
            <a:ext cx="7167382" cy="5962650"/>
            <a:chOff x="1157468" y="800100"/>
            <a:chExt cx="7167382" cy="5962650"/>
          </a:xfrm>
        </p:grpSpPr>
        <p:pic>
          <p:nvPicPr>
            <p:cNvPr id="11" name="Picture 10"/>
            <p:cNvPicPr/>
            <p:nvPr/>
          </p:nvPicPr>
          <p:blipFill>
            <a:blip r:embed="rId2" cstate="print"/>
            <a:srcRect l="9176" t="88620" r="39989"/>
            <a:stretch>
              <a:fillRect/>
            </a:stretch>
          </p:blipFill>
          <p:spPr bwMode="auto">
            <a:xfrm>
              <a:off x="2143125" y="5818311"/>
              <a:ext cx="6057900" cy="944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/>
            <p:nvPr/>
          </p:nvPicPr>
          <p:blipFill>
            <a:blip r:embed="rId2" cstate="print"/>
            <a:srcRect l="965" r="41853" b="39407"/>
            <a:stretch>
              <a:fillRect/>
            </a:stretch>
          </p:blipFill>
          <p:spPr bwMode="auto">
            <a:xfrm>
              <a:off x="1157468" y="800100"/>
              <a:ext cx="6824593" cy="503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8058150" y="5800725"/>
              <a:ext cx="266700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8058150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799"/>
            <a:ext cx="9143999" cy="863125"/>
          </a:xfrm>
        </p:spPr>
        <p:txBody>
          <a:bodyPr anchor="ctr"/>
          <a:lstStyle/>
          <a:p>
            <a:r>
              <a:rPr lang="de-DE" sz="3200" dirty="0"/>
              <a:t>Time-resolved doubly-excited 2e</a:t>
            </a:r>
            <a:r>
              <a:rPr lang="de-DE" sz="3200" baseline="30000" dirty="0"/>
              <a:t>-</a:t>
            </a:r>
            <a:r>
              <a:rPr lang="de-DE" sz="3200" dirty="0"/>
              <a:t> dynamics in He</a:t>
            </a:r>
            <a:br>
              <a:rPr lang="de-DE" sz="3200" dirty="0"/>
            </a:br>
            <a:r>
              <a:rPr lang="de-DE" sz="2400" dirty="0"/>
              <a:t>Experimental data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2340245" y="5052447"/>
            <a:ext cx="5656881" cy="759417"/>
          </a:xfrm>
          <a:prstGeom prst="rect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1" name="Picture 5" descr="C:\Users\tpfeifer\Desktop\Unbenannt-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249" y="5098940"/>
            <a:ext cx="5687878" cy="705217"/>
          </a:xfrm>
          <a:prstGeom prst="rect">
            <a:avLst/>
          </a:prstGeom>
          <a:noFill/>
        </p:spPr>
      </p:pic>
      <p:pic>
        <p:nvPicPr>
          <p:cNvPr id="2583600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363"/>
            <a:ext cx="1452994" cy="191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947876" y="2666287"/>
            <a:ext cx="743484" cy="2334884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hidden="1"/>
              <p:cNvSpPr txBox="1"/>
              <p:nvPr/>
            </p:nvSpPr>
            <p:spPr>
              <a:xfrm>
                <a:off x="4508323" y="1750577"/>
                <a:ext cx="167802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quantum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interference</a:t>
                </a:r>
              </a:p>
              <a:p>
                <a:r>
                  <a:rPr lang="en-US" dirty="0">
                    <a:solidFill>
                      <a:srgbClr val="FFFFFF"/>
                    </a:solidFill>
                    <a:sym typeface="Symbol"/>
                  </a:rPr>
                  <a:t></a:t>
                </a:r>
                <a:r>
                  <a:rPr lang="en-US" dirty="0">
                    <a:solidFill>
                      <a:srgbClr val="FFFFFF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" name="TextBox 4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323" y="1750577"/>
                <a:ext cx="1678023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3273" t="-3289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244191" y="1778000"/>
            <a:ext cx="597309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200" dirty="0">
                <a:solidFill>
                  <a:srgbClr val="000000"/>
                </a:solidFill>
              </a:rPr>
              <a:t>XUV</a:t>
            </a:r>
          </a:p>
          <a:p>
            <a:pPr algn="ctr"/>
            <a:r>
              <a:rPr lang="de-DE" sz="2200" dirty="0" err="1">
                <a:solidFill>
                  <a:srgbClr val="000000"/>
                </a:solidFill>
              </a:rPr>
              <a:t>first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258359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951"/>
            <a:ext cx="1385454" cy="175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43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8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5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69" r="1673" b="39617"/>
          <a:stretch/>
        </p:blipFill>
        <p:spPr bwMode="auto">
          <a:xfrm>
            <a:off x="1023571" y="1135119"/>
            <a:ext cx="7142966" cy="272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</p:spPr>
        <p:txBody>
          <a:bodyPr anchor="ctr"/>
          <a:lstStyle/>
          <a:p>
            <a:r>
              <a:rPr lang="de-DE" sz="3600" dirty="0" err="1"/>
              <a:t>comparison</a:t>
            </a:r>
            <a:r>
              <a:rPr lang="de-DE" sz="3600" dirty="0"/>
              <a:t> </a:t>
            </a:r>
            <a:r>
              <a:rPr lang="de-DE" sz="3600" dirty="0" err="1"/>
              <a:t>experiment</a:t>
            </a:r>
            <a:r>
              <a:rPr lang="de-DE" sz="3600" dirty="0"/>
              <a:t> and </a:t>
            </a:r>
            <a:r>
              <a:rPr lang="de-DE" sz="3600" dirty="0" err="1"/>
              <a:t>theory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73004" y="3819526"/>
            <a:ext cx="7262004" cy="579053"/>
            <a:chOff x="873004" y="3819526"/>
            <a:chExt cx="7262004" cy="57905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/>
            <a:srcRect t="81609" r="3415" b="2344"/>
            <a:stretch/>
          </p:blipFill>
          <p:spPr bwMode="auto">
            <a:xfrm>
              <a:off x="873004" y="3857624"/>
              <a:ext cx="7262004" cy="540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 bwMode="auto">
            <a:xfrm>
              <a:off x="1485900" y="3819526"/>
              <a:ext cx="247650" cy="1714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21" name="Picture 20" descr="addin_tmp.png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345960" y="4954385"/>
            <a:ext cx="3558792" cy="53717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-10201" y="2950258"/>
            <a:ext cx="429416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-19486" y="2916392"/>
            <a:ext cx="284435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F5FC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2810936" y="2911009"/>
            <a:ext cx="1455787" cy="13935"/>
            <a:chOff x="2810936" y="2651902"/>
            <a:chExt cx="1455787" cy="13935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2810936" y="2665796"/>
              <a:ext cx="680944" cy="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3491880" y="2651902"/>
              <a:ext cx="774843" cy="139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9" name="Rectangle 38"/>
          <p:cNvSpPr/>
          <p:nvPr/>
        </p:nvSpPr>
        <p:spPr bwMode="auto">
          <a:xfrm>
            <a:off x="1134107" y="1365880"/>
            <a:ext cx="381426" cy="46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XUV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</a:rPr>
              <a:t>first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010476" y="1599209"/>
            <a:ext cx="493530" cy="1831275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824867" y="4974776"/>
                <a:ext cx="3224241" cy="70788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</a:rPr>
                  <a:t>quantum-state interference</a:t>
                </a:r>
              </a:p>
              <a:p>
                <a:pPr algn="ctr"/>
                <a:r>
                  <a:rPr lang="en-US" sz="2000" dirty="0">
                    <a:solidFill>
                      <a:srgbClr val="FFC000"/>
                    </a:solidFill>
                    <a:sym typeface="Symbol"/>
                  </a:rPr>
                  <a:t> </a:t>
                </a:r>
                <a:r>
                  <a:rPr lang="en-US" sz="2000" dirty="0">
                    <a:solidFill>
                      <a:srgbClr val="FFC000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67" y="4974776"/>
                <a:ext cx="3224241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890" t="-3448" r="-2079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 bwMode="auto">
          <a:xfrm flipH="1">
            <a:off x="2810936" y="3430484"/>
            <a:ext cx="1199540" cy="15442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504006" y="3430484"/>
            <a:ext cx="1545102" cy="15442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494024" y="5766890"/>
            <a:ext cx="401286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Probing a time-dependent superposition state: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sym typeface="Symbol"/>
              </a:rPr>
              <a:t> </a:t>
            </a:r>
            <a:r>
              <a:rPr lang="en-US" sz="2000" dirty="0" err="1">
                <a:solidFill>
                  <a:srgbClr val="FFFFFF"/>
                </a:solidFill>
              </a:rPr>
              <a:t>Wavepacket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763688" y="692696"/>
            <a:ext cx="1782961" cy="442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5269146" y="620688"/>
            <a:ext cx="1535102" cy="514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7596336" y="692696"/>
            <a:ext cx="432048" cy="442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5276557" y="692696"/>
            <a:ext cx="447571" cy="4424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" descr="C:\conferences&amp;SummerSchools\2013_05_Mailand\WPModul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5" y="1626707"/>
            <a:ext cx="8307583" cy="47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112E-17 L 8.33333E-7 -0.0870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41530" y="-63388"/>
            <a:ext cx="850560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600" dirty="0">
                <a:solidFill>
                  <a:srgbClr val="FFFFFF"/>
                </a:solidFill>
              </a:rPr>
              <a:t>Measuring the time-dependent phase difference</a:t>
            </a:r>
          </a:p>
          <a:p>
            <a:pPr algn="ctr"/>
            <a:r>
              <a:rPr lang="de-DE" sz="2600" dirty="0">
                <a:solidFill>
                  <a:srgbClr val="FFFFFF"/>
                </a:solidFill>
              </a:rPr>
              <a:t>of 2s2p and sp</a:t>
            </a:r>
            <a:r>
              <a:rPr lang="de-DE" sz="2600" baseline="-25000" dirty="0">
                <a:solidFill>
                  <a:srgbClr val="FFFFFF"/>
                </a:solidFill>
              </a:rPr>
              <a:t>23+</a:t>
            </a:r>
            <a:r>
              <a:rPr lang="de-DE" sz="2600" dirty="0">
                <a:solidFill>
                  <a:srgbClr val="FFFFFF"/>
                </a:solidFill>
              </a:rPr>
              <a:t> autoionization states</a:t>
            </a:r>
            <a:endParaRPr lang="de-DE" sz="2600" baseline="-25000" dirty="0">
              <a:solidFill>
                <a:srgbClr val="FFFFFF"/>
              </a:solidFill>
            </a:endParaRPr>
          </a:p>
        </p:txBody>
      </p:sp>
      <p:pic>
        <p:nvPicPr>
          <p:cNvPr id="3" name="WavePacket_WeakField_Interpla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8334" y="3466938"/>
            <a:ext cx="2688071" cy="2697811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4526995" y="3292890"/>
            <a:ext cx="4275474" cy="3609692"/>
            <a:chOff x="1961711" y="2168860"/>
            <a:chExt cx="4275474" cy="360969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5632170" y="2168860"/>
              <a:ext cx="605015" cy="1920987"/>
              <a:chOff x="5337085" y="2393885"/>
              <a:chExt cx="605015" cy="1920987"/>
            </a:xfrm>
          </p:grpSpPr>
          <p:pic>
            <p:nvPicPr>
              <p:cNvPr id="76" name="Grafik 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37085" y="2528900"/>
                <a:ext cx="170033" cy="1612882"/>
              </a:xfrm>
              <a:prstGeom prst="rect">
                <a:avLst/>
              </a:prstGeom>
            </p:spPr>
          </p:pic>
          <p:sp>
            <p:nvSpPr>
              <p:cNvPr id="77" name="TextBox 39"/>
              <p:cNvSpPr txBox="1"/>
              <p:nvPr/>
            </p:nvSpPr>
            <p:spPr>
              <a:xfrm>
                <a:off x="5472100" y="3976318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0.0</a:t>
                </a:r>
              </a:p>
            </p:txBody>
          </p:sp>
          <p:sp>
            <p:nvSpPr>
              <p:cNvPr id="78" name="TextBox 39"/>
              <p:cNvSpPr txBox="1"/>
              <p:nvPr/>
            </p:nvSpPr>
            <p:spPr>
              <a:xfrm>
                <a:off x="5472100" y="3185101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0.5</a:t>
                </a:r>
              </a:p>
            </p:txBody>
          </p:sp>
          <p:sp>
            <p:nvSpPr>
              <p:cNvPr id="79" name="TextBox 39"/>
              <p:cNvSpPr txBox="1"/>
              <p:nvPr/>
            </p:nvSpPr>
            <p:spPr>
              <a:xfrm>
                <a:off x="5472100" y="2393885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1.0</a:t>
                </a:r>
              </a:p>
            </p:txBody>
          </p:sp>
        </p:grpSp>
        <p:grpSp>
          <p:nvGrpSpPr>
            <p:cNvPr id="22" name="Gruppieren 21"/>
            <p:cNvGrpSpPr/>
            <p:nvPr/>
          </p:nvGrpSpPr>
          <p:grpSpPr>
            <a:xfrm>
              <a:off x="2739702" y="2264374"/>
              <a:ext cx="2822408" cy="2829811"/>
              <a:chOff x="2250463" y="1930616"/>
              <a:chExt cx="2822408" cy="2829811"/>
            </a:xfrm>
          </p:grpSpPr>
          <p:sp>
            <p:nvSpPr>
              <p:cNvPr id="35" name="Rechteck 34"/>
              <p:cNvSpPr/>
              <p:nvPr/>
            </p:nvSpPr>
            <p:spPr>
              <a:xfrm>
                <a:off x="2321750" y="2009150"/>
                <a:ext cx="2700000" cy="270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6" name="Gruppieren 35"/>
              <p:cNvGrpSpPr/>
              <p:nvPr/>
            </p:nvGrpSpPr>
            <p:grpSpPr>
              <a:xfrm flipV="1">
                <a:off x="2308687" y="1930616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67" name="Gerade Verbindung 66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 Verbindung 67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 Verbindung 68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69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 Verbindung 70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 Verbindung 71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 Verbindung 72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Gerade Verbindung 73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 Verbindung 74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ieren 36"/>
              <p:cNvGrpSpPr/>
              <p:nvPr/>
            </p:nvGrpSpPr>
            <p:grpSpPr>
              <a:xfrm>
                <a:off x="2308687" y="4689140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58" name="Gerade Verbindung 57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 Verbindung 58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 Verbindung 59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60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61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Gerade Verbindung 62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Gerade Verbindung 63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Gerade Verbindung 64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 Verbindung 65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ieren 37"/>
              <p:cNvGrpSpPr/>
              <p:nvPr/>
            </p:nvGrpSpPr>
            <p:grpSpPr>
              <a:xfrm rot="16200000">
                <a:off x="3680546" y="3315694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49" name="Gerade Verbindung 48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49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50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55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 Verbindung 56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ieren 38"/>
              <p:cNvGrpSpPr/>
              <p:nvPr/>
            </p:nvGrpSpPr>
            <p:grpSpPr>
              <a:xfrm rot="5400000">
                <a:off x="929425" y="3315694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40" name="Gerade Verbindung 39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40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41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42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 Verbindung 43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44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 Verbindung 45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 Verbindung 46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47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39"/>
            <p:cNvSpPr txBox="1"/>
            <p:nvPr/>
          </p:nvSpPr>
          <p:spPr>
            <a:xfrm>
              <a:off x="5316775" y="511567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4" name="TextBox 39"/>
            <p:cNvSpPr txBox="1"/>
            <p:nvPr/>
          </p:nvSpPr>
          <p:spPr>
            <a:xfrm>
              <a:off x="4634694" y="511567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25" name="TextBox 39"/>
            <p:cNvSpPr txBox="1"/>
            <p:nvPr/>
          </p:nvSpPr>
          <p:spPr>
            <a:xfrm>
              <a:off x="4013061" y="511567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6" name="TextBox 39"/>
            <p:cNvSpPr txBox="1"/>
            <p:nvPr/>
          </p:nvSpPr>
          <p:spPr>
            <a:xfrm>
              <a:off x="3240729" y="5115671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-10</a:t>
              </a:r>
            </a:p>
          </p:txBody>
        </p:sp>
        <p:sp>
          <p:nvSpPr>
            <p:cNvPr id="27" name="TextBox 39"/>
            <p:cNvSpPr txBox="1"/>
            <p:nvPr/>
          </p:nvSpPr>
          <p:spPr>
            <a:xfrm>
              <a:off x="2564406" y="5115671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-20</a:t>
              </a:r>
            </a:p>
          </p:txBody>
        </p:sp>
        <p:sp>
          <p:nvSpPr>
            <p:cNvPr id="28" name="TextBox 39"/>
            <p:cNvSpPr txBox="1"/>
            <p:nvPr/>
          </p:nvSpPr>
          <p:spPr>
            <a:xfrm>
              <a:off x="2314503" y="216886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9" name="TextBox 39"/>
            <p:cNvSpPr txBox="1"/>
            <p:nvPr/>
          </p:nvSpPr>
          <p:spPr>
            <a:xfrm>
              <a:off x="2314503" y="284458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30" name="TextBox 39"/>
            <p:cNvSpPr txBox="1"/>
            <p:nvPr/>
          </p:nvSpPr>
          <p:spPr>
            <a:xfrm>
              <a:off x="2428315" y="352031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1" name="TextBox 39"/>
            <p:cNvSpPr txBox="1"/>
            <p:nvPr/>
          </p:nvSpPr>
          <p:spPr>
            <a:xfrm>
              <a:off x="2245573" y="4196041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-10</a:t>
              </a:r>
            </a:p>
          </p:txBody>
        </p:sp>
        <p:sp>
          <p:nvSpPr>
            <p:cNvPr id="32" name="TextBox 39"/>
            <p:cNvSpPr txBox="1"/>
            <p:nvPr/>
          </p:nvSpPr>
          <p:spPr>
            <a:xfrm>
              <a:off x="2245573" y="4871767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-20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767876" y="5409220"/>
              <a:ext cx="28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000000"/>
                  </a:solidFill>
                </a:rPr>
                <a:t>location electron 1 [a.u.]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 rot="16200000">
              <a:off x="726757" y="3501083"/>
              <a:ext cx="28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000000"/>
                  </a:solidFill>
                </a:rPr>
                <a:t>location electron 2 [a.u.]</a:t>
              </a:r>
            </a:p>
          </p:txBody>
        </p:sp>
      </p:grpSp>
      <p:sp>
        <p:nvSpPr>
          <p:cNvPr id="80" name="TextBox 9"/>
          <p:cNvSpPr txBox="1"/>
          <p:nvPr/>
        </p:nvSpPr>
        <p:spPr>
          <a:xfrm>
            <a:off x="3095835" y="791416"/>
            <a:ext cx="6065077" cy="261320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0" rIns="36000" rtlCol="0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cooperation with Javier Madroñero (Theory, TU M</a:t>
            </a:r>
            <a:r>
              <a:rPr lang="de-DE" dirty="0">
                <a:solidFill>
                  <a:srgbClr val="000000"/>
                </a:solidFill>
              </a:rPr>
              <a:t>ünchen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7" name="TextBox 9"/>
          <p:cNvSpPr txBox="1"/>
          <p:nvPr/>
        </p:nvSpPr>
        <p:spPr>
          <a:xfrm>
            <a:off x="591378" y="1493785"/>
            <a:ext cx="33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1D cut through atom (along laser polarization)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4" name="Picture 2" descr="C:\conferences&amp;SummerSchools\2013_06_DESY_Germany-China-Symposium\HeliumWPIllustrat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2651901"/>
            <a:ext cx="4121325" cy="352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C:\conferences&amp;SummerSchools\2013_05_Mailand\WPModul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5" y="1626707"/>
            <a:ext cx="8307583" cy="47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22"/>
          <p:cNvSpPr txBox="1"/>
          <p:nvPr/>
        </p:nvSpPr>
        <p:spPr>
          <a:xfrm>
            <a:off x="50930" y="644404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0" y="6402535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166914" y="6453336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0178"/>
                                        </p:tgtEl>
                                      </p:cBhvr>
                                      <p:by x="48000" y="4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9.24855E-7 L 0.29202 -0.2409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-120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0" grpId="0" animBg="1"/>
      <p:bldP spid="9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3"/>
          <p:cNvSpPr txBox="1"/>
          <p:nvPr/>
        </p:nvSpPr>
        <p:spPr>
          <a:xfrm>
            <a:off x="2176272" y="763462"/>
            <a:ext cx="696772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cooperation: Luca Argenti &amp; Fernando Martín (UAM Madrid, Spain) Javier </a:t>
            </a:r>
            <a:r>
              <a:rPr lang="en-US" dirty="0" err="1">
                <a:solidFill>
                  <a:srgbClr val="000000"/>
                </a:solidFill>
              </a:rPr>
              <a:t>Madroñero</a:t>
            </a:r>
            <a:r>
              <a:rPr lang="en-US" dirty="0">
                <a:solidFill>
                  <a:srgbClr val="000000"/>
                </a:solidFill>
              </a:rPr>
              <a:t> (TU Munich)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0" y="12117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 err="1">
                <a:solidFill>
                  <a:srgbClr val="FFFFFF"/>
                </a:solidFill>
              </a:rPr>
              <a:t>Testing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i="1" dirty="0">
                <a:solidFill>
                  <a:srgbClr val="FFFFFF"/>
                </a:solidFill>
              </a:rPr>
              <a:t>ab-</a:t>
            </a:r>
            <a:r>
              <a:rPr lang="de-DE" sz="3200" i="1" dirty="0" err="1">
                <a:solidFill>
                  <a:srgbClr val="FFFFFF"/>
                </a:solidFill>
              </a:rPr>
              <a:t>initio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theory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of</a:t>
            </a:r>
            <a:r>
              <a:rPr lang="de-DE" sz="3200" dirty="0">
                <a:solidFill>
                  <a:srgbClr val="FFFFFF"/>
                </a:solidFill>
              </a:rPr>
              <a:t> e</a:t>
            </a:r>
            <a:r>
              <a:rPr lang="de-DE" sz="3200" baseline="30000" dirty="0">
                <a:solidFill>
                  <a:srgbClr val="FFFFFF"/>
                </a:solidFill>
              </a:rPr>
              <a:t>-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correlation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dynamics</a:t>
            </a:r>
            <a:endParaRPr lang="de-DE" sz="3200" dirty="0">
              <a:solidFill>
                <a:srgbClr val="FFFFFF"/>
              </a:solidFill>
            </a:endParaRPr>
          </a:p>
        </p:txBody>
      </p:sp>
      <p:pic>
        <p:nvPicPr>
          <p:cNvPr id="65538" name="Picture 2" descr="C:\conferences&amp;SummerSchools\2013_06_DESY_Germany-China-Symposium\WavePacketComparis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1" y="2078850"/>
            <a:ext cx="8469877" cy="391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366352" y="1678740"/>
            <a:ext cx="668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experimentally reconstructed (2s2p &amp; sp</a:t>
            </a:r>
            <a:r>
              <a:rPr lang="en-US" sz="2000" b="1" baseline="-25000" dirty="0">
                <a:solidFill>
                  <a:srgbClr val="000000"/>
                </a:solidFill>
              </a:rPr>
              <a:t>2,3+</a:t>
            </a:r>
            <a:r>
              <a:rPr lang="en-US" sz="2000" b="1" dirty="0">
                <a:solidFill>
                  <a:srgbClr val="000000"/>
                </a:solidFill>
              </a:rPr>
              <a:t> only):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371545" y="3748970"/>
            <a:ext cx="668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</a:rPr>
              <a:t>ab-initio</a:t>
            </a:r>
            <a:r>
              <a:rPr lang="en-US" sz="2000" b="1" dirty="0">
                <a:solidFill>
                  <a:srgbClr val="000000"/>
                </a:solidFill>
              </a:rPr>
              <a:t> simulation, all excited states: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22"/>
          <p:cNvSpPr txBox="1"/>
          <p:nvPr/>
        </p:nvSpPr>
        <p:spPr>
          <a:xfrm>
            <a:off x="50930" y="6227458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</a:t>
            </a:r>
          </a:p>
          <a:p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0" y="6125028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66914" y="6175829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Line 4"/>
          <p:cNvSpPr>
            <a:spLocks noChangeShapeType="1"/>
          </p:cNvSpPr>
          <p:nvPr/>
        </p:nvSpPr>
        <p:spPr bwMode="auto">
          <a:xfrm flipV="1">
            <a:off x="332166" y="3507513"/>
            <a:ext cx="14332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40817" y="3452037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 rot="16200000">
            <a:off x="-525743" y="2580777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4" name="Oval 8"/>
          <p:cNvSpPr>
            <a:spLocks noChangeArrowheads="1"/>
          </p:cNvSpPr>
          <p:nvPr/>
        </p:nvSpPr>
        <p:spPr bwMode="auto">
          <a:xfrm>
            <a:off x="1357314" y="3508348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 rot="16200000">
            <a:off x="10546" y="2255061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 flipV="1">
            <a:off x="340063" y="1991762"/>
            <a:ext cx="0" cy="15356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37" name="Line 4"/>
          <p:cNvSpPr>
            <a:spLocks noChangeShapeType="1"/>
          </p:cNvSpPr>
          <p:nvPr/>
        </p:nvSpPr>
        <p:spPr bwMode="auto">
          <a:xfrm flipV="1">
            <a:off x="318603" y="5560765"/>
            <a:ext cx="14332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27254" y="5505289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 rot="16200000">
            <a:off x="-539306" y="4634029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0" name="Oval 8"/>
          <p:cNvSpPr>
            <a:spLocks noChangeArrowheads="1"/>
          </p:cNvSpPr>
          <p:nvPr/>
        </p:nvSpPr>
        <p:spPr bwMode="auto">
          <a:xfrm>
            <a:off x="1343751" y="5561600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 rot="16200000">
            <a:off x="-3017" y="4308313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 flipV="1">
            <a:off x="326500" y="4045014"/>
            <a:ext cx="0" cy="15356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5932" y="5870500"/>
            <a:ext cx="392928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rgbClr val="FFFFFF"/>
                </a:solidFill>
              </a:rPr>
              <a:t>first</a:t>
            </a:r>
            <a:r>
              <a:rPr lang="de-DE" dirty="0">
                <a:solidFill>
                  <a:srgbClr val="FFFFFF"/>
                </a:solidFill>
              </a:rPr>
              <a:t> experimental </a:t>
            </a:r>
            <a:r>
              <a:rPr lang="de-DE" dirty="0" err="1">
                <a:solidFill>
                  <a:srgbClr val="FFFFFF"/>
                </a:solidFill>
              </a:rPr>
              <a:t>observation</a:t>
            </a:r>
            <a:endParaRPr lang="de-DE" dirty="0">
              <a:solidFill>
                <a:srgbClr val="FFFFFF"/>
              </a:solidFill>
            </a:endParaRPr>
          </a:p>
          <a:p>
            <a:pPr algn="ctr"/>
            <a:r>
              <a:rPr lang="de-DE" dirty="0" err="1">
                <a:solidFill>
                  <a:srgbClr val="FFFFFF"/>
                </a:solidFill>
              </a:rPr>
              <a:t>of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two-electron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wavepacket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motion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21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9512" y="800100"/>
            <a:ext cx="7167382" cy="5962650"/>
            <a:chOff x="1157468" y="800100"/>
            <a:chExt cx="7167382" cy="5962650"/>
          </a:xfrm>
        </p:grpSpPr>
        <p:pic>
          <p:nvPicPr>
            <p:cNvPr id="11" name="Picture 10"/>
            <p:cNvPicPr/>
            <p:nvPr/>
          </p:nvPicPr>
          <p:blipFill>
            <a:blip r:embed="rId3" cstate="print"/>
            <a:srcRect l="9176" t="88620" r="39989"/>
            <a:stretch>
              <a:fillRect/>
            </a:stretch>
          </p:blipFill>
          <p:spPr bwMode="auto">
            <a:xfrm>
              <a:off x="2143125" y="5818311"/>
              <a:ext cx="6057900" cy="944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/>
            <p:nvPr/>
          </p:nvPicPr>
          <p:blipFill>
            <a:blip r:embed="rId3" cstate="print"/>
            <a:srcRect l="965" r="41853" b="39407"/>
            <a:stretch>
              <a:fillRect/>
            </a:stretch>
          </p:blipFill>
          <p:spPr bwMode="auto">
            <a:xfrm>
              <a:off x="1157468" y="800100"/>
              <a:ext cx="6824593" cy="503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8058150" y="5800725"/>
              <a:ext cx="266700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7080194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63125"/>
          </a:xfrm>
        </p:spPr>
        <p:txBody>
          <a:bodyPr anchor="ctr"/>
          <a:lstStyle/>
          <a:p>
            <a:r>
              <a:rPr lang="de-DE" sz="3200" dirty="0">
                <a:solidFill>
                  <a:srgbClr val="FFFFFF"/>
                </a:solidFill>
              </a:rPr>
              <a:t>Time-</a:t>
            </a:r>
            <a:r>
              <a:rPr lang="de-DE" sz="3200" dirty="0" err="1">
                <a:solidFill>
                  <a:srgbClr val="FFFFFF"/>
                </a:solidFill>
              </a:rPr>
              <a:t>resolved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doubly-excited</a:t>
            </a:r>
            <a:r>
              <a:rPr lang="de-DE" sz="3200" dirty="0">
                <a:solidFill>
                  <a:srgbClr val="FFFFFF"/>
                </a:solidFill>
              </a:rPr>
              <a:t> 2e</a:t>
            </a:r>
            <a:r>
              <a:rPr lang="de-DE" sz="3200" baseline="30000" dirty="0">
                <a:solidFill>
                  <a:srgbClr val="FFFFFF"/>
                </a:solidFill>
              </a:rPr>
              <a:t>-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dynamics</a:t>
            </a:r>
            <a:r>
              <a:rPr lang="de-DE" sz="3200" dirty="0">
                <a:solidFill>
                  <a:srgbClr val="FFFFFF"/>
                </a:solidFill>
              </a:rPr>
              <a:t> in He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374385" y="1358513"/>
            <a:ext cx="5629720" cy="4472192"/>
          </a:xfrm>
          <a:prstGeom prst="rect">
            <a:avLst/>
          </a:prstGeom>
          <a:solidFill>
            <a:srgbClr val="EAEAEA">
              <a:alpha val="6784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3" cstate="print"/>
          <a:srcRect l="11410" t="36694" r="42491" b="57715"/>
          <a:stretch/>
        </p:blipFill>
        <p:spPr bwMode="auto">
          <a:xfrm>
            <a:off x="1427260" y="3844976"/>
            <a:ext cx="5501895" cy="4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42738"/>
              </p:ext>
            </p:extLst>
          </p:nvPr>
        </p:nvGraphicFramePr>
        <p:xfrm>
          <a:off x="206375" y="695325"/>
          <a:ext cx="7318375" cy="648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00" name="Graph" r:id="rId4" imgW="3788640" imgH="3103200" progId="Origin50.Graph">
                  <p:embed/>
                </p:oleObj>
              </mc:Choice>
              <mc:Fallback>
                <p:oleObj name="Graph" r:id="rId4" imgW="3788640" imgH="3103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695325"/>
                        <a:ext cx="7318375" cy="648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1362289" y="5052447"/>
            <a:ext cx="5656881" cy="759417"/>
          </a:xfrm>
          <a:prstGeom prst="rect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1" name="Picture 5" descr="C:\Users\tpfeifer\Desktop\Unbenannt-2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293" y="5098940"/>
            <a:ext cx="5687878" cy="705217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0" y="655205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250343" y="1700808"/>
            <a:ext cx="607397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</a:rPr>
              <a:t>XUV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err="1">
                <a:solidFill>
                  <a:srgbClr val="000000"/>
                </a:solidFill>
              </a:rPr>
              <a:t>first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45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9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73988E-6 L 1.11111E-6 -0.071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7092182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63125"/>
          </a:xfrm>
        </p:spPr>
        <p:txBody>
          <a:bodyPr anchor="ctr"/>
          <a:lstStyle/>
          <a:p>
            <a:r>
              <a:rPr lang="de-DE" sz="3200" dirty="0">
                <a:solidFill>
                  <a:srgbClr val="FFFFFF"/>
                </a:solidFill>
              </a:rPr>
              <a:t>Time-</a:t>
            </a:r>
            <a:r>
              <a:rPr lang="de-DE" sz="3200" dirty="0" err="1">
                <a:solidFill>
                  <a:srgbClr val="FFFFFF"/>
                </a:solidFill>
              </a:rPr>
              <a:t>resolved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doubly-excited</a:t>
            </a:r>
            <a:r>
              <a:rPr lang="de-DE" sz="3200" dirty="0">
                <a:solidFill>
                  <a:srgbClr val="FFFFFF"/>
                </a:solidFill>
              </a:rPr>
              <a:t> 2e</a:t>
            </a:r>
            <a:r>
              <a:rPr lang="de-DE" sz="3200" baseline="30000" dirty="0">
                <a:solidFill>
                  <a:srgbClr val="FFFFFF"/>
                </a:solidFill>
              </a:rPr>
              <a:t>-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dynamics</a:t>
            </a:r>
            <a:r>
              <a:rPr lang="de-DE" sz="3200" dirty="0">
                <a:solidFill>
                  <a:srgbClr val="FFFFFF"/>
                </a:solidFill>
              </a:rPr>
              <a:t> in He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5205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13525" r="9215" b="24795"/>
          <a:stretch/>
        </p:blipFill>
        <p:spPr bwMode="auto">
          <a:xfrm>
            <a:off x="1364803" y="1339247"/>
            <a:ext cx="5651290" cy="45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43407"/>
              </p:ext>
            </p:extLst>
          </p:nvPr>
        </p:nvGraphicFramePr>
        <p:xfrm>
          <a:off x="217488" y="695325"/>
          <a:ext cx="7319962" cy="648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24" name="Graph" r:id="rId4" imgW="3788640" imgH="3103200" progId="Origin50.Graph">
                  <p:embed/>
                </p:oleObj>
              </mc:Choice>
              <mc:Fallback>
                <p:oleObj name="Graph" r:id="rId4" imgW="3788640" imgH="3103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7488" y="695325"/>
                        <a:ext cx="7319962" cy="648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 bwMode="auto">
          <a:xfrm>
            <a:off x="5124865" y="3332136"/>
            <a:ext cx="0" cy="11003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016377" y="4633993"/>
            <a:ext cx="34096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354758" y="4631411"/>
            <a:ext cx="29705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807510" y="4417016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20 </a:t>
            </a:r>
            <a:r>
              <a:rPr lang="en-US" sz="2400" dirty="0" err="1">
                <a:solidFill>
                  <a:srgbClr val="FFFF00"/>
                </a:solidFill>
              </a:rPr>
              <a:t>meV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76886" y="3546528"/>
            <a:ext cx="936475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1.2 </a:t>
            </a:r>
            <a:r>
              <a:rPr lang="en-US" sz="2400" dirty="0" err="1">
                <a:solidFill>
                  <a:srgbClr val="FF0000"/>
                </a:solidFill>
              </a:rPr>
              <a:t>fs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9112" y="3123666"/>
            <a:ext cx="1882247" cy="224676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high </a:t>
            </a:r>
            <a:r>
              <a:rPr lang="en-US" sz="2000" dirty="0">
                <a:solidFill>
                  <a:srgbClr val="FF0000"/>
                </a:solidFill>
              </a:rPr>
              <a:t>temporal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and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high </a:t>
            </a:r>
            <a:r>
              <a:rPr lang="en-US" sz="2000" dirty="0">
                <a:solidFill>
                  <a:srgbClr val="FFFF00"/>
                </a:solidFill>
              </a:rPr>
              <a:t>spectral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resolution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required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simultaneously</a:t>
            </a:r>
          </a:p>
        </p:txBody>
      </p:sp>
    </p:spTree>
    <p:extLst>
      <p:ext uri="{BB962C8B-B14F-4D97-AF65-F5344CB8AC3E}">
        <p14:creationId xmlns:p14="http://schemas.microsoft.com/office/powerpoint/2010/main" val="12713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on, can I ask you a few questions?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400" y="2132856"/>
            <a:ext cx="814107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What is absorption?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And how does it respond to </a:t>
            </a:r>
            <a:r>
              <a:rPr lang="en-US" sz="3200" dirty="0">
                <a:solidFill>
                  <a:srgbClr val="FF0000"/>
                </a:solidFill>
              </a:rPr>
              <a:t>intense pulsed light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121227"/>
              </p:ext>
            </p:extLst>
          </p:nvPr>
        </p:nvGraphicFramePr>
        <p:xfrm>
          <a:off x="5220072" y="4845694"/>
          <a:ext cx="4105275" cy="8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5" name="Graph" r:id="rId3" imgW="3343680" imgH="2596320" progId="Origin50.Graph">
                  <p:embed/>
                </p:oleObj>
              </mc:Choice>
              <mc:Fallback>
                <p:oleObj name="Graph" r:id="rId3" imgW="3343680" imgH="2596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4845694"/>
                        <a:ext cx="4105275" cy="8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765393"/>
              </p:ext>
            </p:extLst>
          </p:nvPr>
        </p:nvGraphicFramePr>
        <p:xfrm>
          <a:off x="5148386" y="4096122"/>
          <a:ext cx="134620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6" name="Graph" r:id="rId5" imgW="1173960" imgH="2596320" progId="Origin50.Graph">
                  <p:embed/>
                </p:oleObj>
              </mc:Choice>
              <mc:Fallback>
                <p:oleObj name="Graph" r:id="rId5" imgW="1173960" imgH="2596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386" y="4096122"/>
                        <a:ext cx="1346200" cy="2448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325032"/>
              </p:ext>
            </p:extLst>
          </p:nvPr>
        </p:nvGraphicFramePr>
        <p:xfrm>
          <a:off x="1475656" y="3284165"/>
          <a:ext cx="1346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7" name="Graph" r:id="rId7" imgW="1174090" imgH="2596896" progId="Origin50.Graph">
                  <p:embed/>
                </p:oleObj>
              </mc:Choice>
              <mc:Fallback>
                <p:oleObj name="Graph" r:id="rId7" imgW="1174090" imgH="25968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284165"/>
                        <a:ext cx="134620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915816" y="3947250"/>
            <a:ext cx="2160240" cy="2842188"/>
          </a:xfrm>
          <a:prstGeom prst="rect">
            <a:avLst/>
          </a:prstGeom>
          <a:solidFill>
            <a:srgbClr val="6600CC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48992" y="533024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89329" y="530108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tpfeifer\Desktop\Graph1.WMF"/>
          <p:cNvPicPr>
            <a:picLocks noChangeAspect="1" noChangeArrowheads="1"/>
          </p:cNvPicPr>
          <p:nvPr/>
        </p:nvPicPr>
        <p:blipFill>
          <a:blip r:embed="rId8" cstate="print"/>
          <a:srcRect l="27296" t="13442" r="27904" b="13141"/>
          <a:stretch>
            <a:fillRect/>
          </a:stretch>
        </p:blipFill>
        <p:spPr bwMode="auto">
          <a:xfrm>
            <a:off x="5364088" y="3645024"/>
            <a:ext cx="915147" cy="3240360"/>
          </a:xfrm>
          <a:prstGeom prst="rect">
            <a:avLst/>
          </a:prstGeom>
          <a:noFill/>
          <a:effectLst/>
        </p:spPr>
      </p:pic>
      <p:pic>
        <p:nvPicPr>
          <p:cNvPr id="17" name="Picture 2" descr="C:\Users\tpfeifer\Desktop\Graph1.WMF"/>
          <p:cNvPicPr>
            <a:picLocks noChangeAspect="1" noChangeArrowheads="1"/>
          </p:cNvPicPr>
          <p:nvPr/>
        </p:nvPicPr>
        <p:blipFill>
          <a:blip r:embed="rId8" cstate="print"/>
          <a:srcRect l="27296" t="13442" r="27904" b="13141"/>
          <a:stretch>
            <a:fillRect/>
          </a:stretch>
        </p:blipFill>
        <p:spPr bwMode="auto">
          <a:xfrm>
            <a:off x="1704881" y="3645024"/>
            <a:ext cx="915147" cy="3240360"/>
          </a:xfrm>
          <a:prstGeom prst="rect">
            <a:avLst/>
          </a:prstGeom>
          <a:noFill/>
          <a:effectLst/>
        </p:spPr>
      </p:pic>
      <p:sp>
        <p:nvSpPr>
          <p:cNvPr id="18" name="Oval 17"/>
          <p:cNvSpPr/>
          <p:nvPr/>
        </p:nvSpPr>
        <p:spPr bwMode="auto">
          <a:xfrm>
            <a:off x="3393185" y="1089071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19" name="Straight Arrow Connector 18"/>
          <p:cNvCxnSpPr>
            <a:stCxn id="18" idx="6"/>
          </p:cNvCxnSpPr>
          <p:nvPr/>
        </p:nvCxnSpPr>
        <p:spPr>
          <a:xfrm>
            <a:off x="3878607" y="1331782"/>
            <a:ext cx="13867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3753225" y="1331782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30263" y="1574493"/>
            <a:ext cx="13867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7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4691" y="800100"/>
            <a:ext cx="7167382" cy="5962650"/>
            <a:chOff x="1157468" y="800100"/>
            <a:chExt cx="7167382" cy="5962650"/>
          </a:xfrm>
        </p:grpSpPr>
        <p:pic>
          <p:nvPicPr>
            <p:cNvPr id="11" name="Picture 10"/>
            <p:cNvPicPr/>
            <p:nvPr/>
          </p:nvPicPr>
          <p:blipFill>
            <a:blip r:embed="rId4" cstate="print"/>
            <a:srcRect l="9176" t="88620" r="39989"/>
            <a:stretch>
              <a:fillRect/>
            </a:stretch>
          </p:blipFill>
          <p:spPr bwMode="auto">
            <a:xfrm>
              <a:off x="2155825" y="5818311"/>
              <a:ext cx="6057900" cy="944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/>
            <p:nvPr/>
          </p:nvPicPr>
          <p:blipFill rotWithShape="1">
            <a:blip r:embed="rId4" cstate="print"/>
            <a:srcRect l="965" r="41667" b="39407"/>
            <a:stretch/>
          </p:blipFill>
          <p:spPr bwMode="auto">
            <a:xfrm>
              <a:off x="1157468" y="800100"/>
              <a:ext cx="6846845" cy="503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8058150" y="5800725"/>
              <a:ext cx="266700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8058150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18" name="HeIntensityScanData2011-0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56723" y="1381388"/>
            <a:ext cx="5613400" cy="4460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8419" y="978989"/>
            <a:ext cx="1333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Intensity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29193" y="3835648"/>
            <a:ext cx="568234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 rot="18924523">
            <a:off x="3979689" y="948272"/>
            <a:ext cx="54694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i="1" dirty="0">
                <a:solidFill>
                  <a:srgbClr val="000000"/>
                </a:solidFill>
              </a:rPr>
              <a:t>2p</a:t>
            </a:r>
            <a:r>
              <a:rPr lang="en-US" sz="1900" i="1" baseline="30000" dirty="0">
                <a:solidFill>
                  <a:srgbClr val="000000"/>
                </a:solidFill>
              </a:rPr>
              <a:t>2</a:t>
            </a:r>
            <a:endParaRPr lang="en-US" sz="1900" i="1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447834" y="1003663"/>
            <a:ext cx="0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3034146" y="1371600"/>
            <a:ext cx="1191492" cy="1160585"/>
            <a:chOff x="3034146" y="1371600"/>
            <a:chExt cx="1191492" cy="2686628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4211782" y="1409700"/>
              <a:ext cx="0" cy="26485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3048000" y="3878119"/>
              <a:ext cx="117763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034146" y="1371600"/>
              <a:ext cx="0" cy="267277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3191803" y="1449167"/>
            <a:ext cx="889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photon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energy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956" y="-6507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71400"/>
            <a:ext cx="9143999" cy="863125"/>
          </a:xfrm>
        </p:spPr>
        <p:txBody>
          <a:bodyPr anchor="ctr"/>
          <a:lstStyle/>
          <a:p>
            <a:r>
              <a:rPr lang="de-DE" sz="3100" dirty="0" err="1">
                <a:solidFill>
                  <a:schemeClr val="bg1"/>
                </a:solidFill>
              </a:rPr>
              <a:t>Control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the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electrons</a:t>
            </a:r>
            <a:r>
              <a:rPr lang="de-DE" sz="3100" dirty="0">
                <a:solidFill>
                  <a:schemeClr val="bg1"/>
                </a:solidFill>
              </a:rPr>
              <a:t>, and </a:t>
            </a:r>
            <a:r>
              <a:rPr lang="de-DE" sz="3100" dirty="0" err="1">
                <a:solidFill>
                  <a:schemeClr val="bg1"/>
                </a:solidFill>
              </a:rPr>
              <a:t>measure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their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response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85500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"Ask"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19072" y="385500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"listen"</a:t>
            </a:r>
          </a:p>
        </p:txBody>
      </p:sp>
    </p:spTree>
    <p:extLst>
      <p:ext uri="{BB962C8B-B14F-4D97-AF65-F5344CB8AC3E}">
        <p14:creationId xmlns:p14="http://schemas.microsoft.com/office/powerpoint/2010/main" val="273030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>
                                        <p:cTn id="19" dur="4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 animBg="1"/>
      <p:bldP spid="10" grpId="1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/>
          <p:nvPr/>
        </p:nvPicPr>
        <p:blipFill rotWithShape="1">
          <a:blip r:embed="rId8" cstate="print"/>
          <a:srcRect l="965" r="41667" b="93495"/>
          <a:stretch/>
        </p:blipFill>
        <p:spPr bwMode="auto">
          <a:xfrm>
            <a:off x="-497641" y="1160140"/>
            <a:ext cx="8598033" cy="54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 err="1"/>
              <a:t>Intensity</a:t>
            </a:r>
            <a:r>
              <a:rPr lang="de-DE" sz="3600" dirty="0"/>
              <a:t>,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control</a:t>
            </a:r>
            <a:r>
              <a:rPr lang="de-DE" sz="3600" dirty="0"/>
              <a:t> </a:t>
            </a:r>
            <a:r>
              <a:rPr lang="de-DE" sz="3600" dirty="0" err="1"/>
              <a:t>knob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9144000" y="6457950"/>
            <a:ext cx="45719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14" name="Group 40"/>
          <p:cNvGrpSpPr/>
          <p:nvPr/>
        </p:nvGrpSpPr>
        <p:grpSpPr>
          <a:xfrm>
            <a:off x="-232011" y="1665027"/>
            <a:ext cx="9785443" cy="5192972"/>
            <a:chOff x="1637320" y="1634449"/>
            <a:chExt cx="7506680" cy="34467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/>
            <a:srcRect t="89774"/>
            <a:stretch>
              <a:fillRect/>
            </a:stretch>
          </p:blipFill>
          <p:spPr bwMode="auto">
            <a:xfrm>
              <a:off x="1637320" y="4497555"/>
              <a:ext cx="7506680" cy="583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/>
            <a:srcRect t="6781" b="42606"/>
            <a:stretch/>
          </p:blipFill>
          <p:spPr bwMode="auto">
            <a:xfrm>
              <a:off x="1637320" y="1634449"/>
              <a:ext cx="7506680" cy="28889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4355976" y="726585"/>
            <a:ext cx="4788490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tuning from weak </a:t>
            </a:r>
            <a:r>
              <a:rPr lang="en-US" dirty="0" err="1">
                <a:solidFill>
                  <a:srgbClr val="FFFFFF"/>
                </a:solidFill>
              </a:rPr>
              <a:t>perturbative</a:t>
            </a:r>
            <a:r>
              <a:rPr lang="en-US" dirty="0">
                <a:solidFill>
                  <a:srgbClr val="FFFFFF"/>
                </a:solidFill>
              </a:rPr>
              <a:t> to strong fields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25" y="620688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Autler</a:t>
            </a:r>
            <a:r>
              <a:rPr lang="en-US" dirty="0">
                <a:solidFill>
                  <a:srgbClr val="000000"/>
                </a:solidFill>
              </a:rPr>
              <a:t>-Townes doublet</a:t>
            </a:r>
          </a:p>
          <a:p>
            <a:r>
              <a:rPr lang="en-US" dirty="0">
                <a:solidFill>
                  <a:srgbClr val="000000"/>
                </a:solidFill>
              </a:rPr>
              <a:t>(Rabi cycling of </a:t>
            </a:r>
            <a:r>
              <a:rPr lang="en-US" dirty="0" err="1">
                <a:solidFill>
                  <a:srgbClr val="000000"/>
                </a:solidFill>
              </a:rPr>
              <a:t>autoionizing</a:t>
            </a:r>
            <a:r>
              <a:rPr lang="en-US" dirty="0">
                <a:solidFill>
                  <a:srgbClr val="000000"/>
                </a:solidFill>
              </a:rPr>
              <a:t> states)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938064" y="943853"/>
            <a:ext cx="1818784" cy="9941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925364" y="943853"/>
            <a:ext cx="2270487" cy="9691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0" y="655205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Ott </a:t>
            </a:r>
            <a:r>
              <a:rPr lang="en-US" i="1" dirty="0">
                <a:solidFill>
                  <a:srgbClr val="000000"/>
                </a:solidFill>
              </a:rPr>
              <a:t>et al. </a:t>
            </a:r>
            <a:r>
              <a:rPr lang="en-US" dirty="0">
                <a:solidFill>
                  <a:srgbClr val="000000"/>
                </a:solidFill>
              </a:rPr>
              <a:t>Nature 2014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072246" y="5556250"/>
            <a:ext cx="1634836" cy="450850"/>
            <a:chOff x="3034146" y="3587750"/>
            <a:chExt cx="1634836" cy="450850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4668982" y="3587750"/>
              <a:ext cx="0" cy="44507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3048000" y="3789219"/>
              <a:ext cx="159385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034146" y="3594100"/>
              <a:ext cx="0" cy="444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3486150" y="5143500"/>
            <a:ext cx="88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photon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energy</a:t>
            </a:r>
          </a:p>
        </p:txBody>
      </p:sp>
      <p:pic>
        <p:nvPicPr>
          <p:cNvPr id="9" name="1E12Intensit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364" y="4797152"/>
            <a:ext cx="609600" cy="609600"/>
          </a:xfrm>
          <a:prstGeom prst="rect">
            <a:avLst/>
          </a:prstGeom>
        </p:spPr>
      </p:pic>
      <p:pic>
        <p:nvPicPr>
          <p:cNvPr id="11" name="2E12Intensit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8064" y="3899520"/>
            <a:ext cx="609600" cy="609600"/>
          </a:xfrm>
          <a:prstGeom prst="rect">
            <a:avLst/>
          </a:prstGeom>
        </p:spPr>
      </p:pic>
      <p:pic>
        <p:nvPicPr>
          <p:cNvPr id="12" name="3E12Intensit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" end="0.294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064" y="2996952"/>
            <a:ext cx="609600" cy="609600"/>
          </a:xfrm>
          <a:prstGeom prst="rect">
            <a:avLst/>
          </a:prstGeom>
        </p:spPr>
      </p:pic>
      <p:pic>
        <p:nvPicPr>
          <p:cNvPr id="16" name="4E12Intensit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064" y="2060848"/>
            <a:ext cx="609600" cy="609600"/>
          </a:xfrm>
          <a:prstGeom prst="rect">
            <a:avLst/>
          </a:prstGeom>
        </p:spPr>
      </p:pic>
      <p:pic>
        <p:nvPicPr>
          <p:cNvPr id="28" name="ZeroIntensit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064" y="5704880"/>
            <a:ext cx="609600" cy="6096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 bwMode="auto">
          <a:xfrm>
            <a:off x="1691680" y="5101952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1691680" y="4204320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691680" y="3301752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1691680" y="2365648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1691680" y="5962496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 rot="19538814">
            <a:off x="4551089" y="12893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2p2p</a:t>
            </a:r>
          </a:p>
        </p:txBody>
      </p:sp>
    </p:spTree>
    <p:extLst>
      <p:ext uri="{BB962C8B-B14F-4D97-AF65-F5344CB8AC3E}">
        <p14:creationId xmlns:p14="http://schemas.microsoft.com/office/powerpoint/2010/main" val="11712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4090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/>
          <p:nvPr/>
        </p:nvPicPr>
        <p:blipFill rotWithShape="1">
          <a:blip r:embed="rId4" cstate="print"/>
          <a:srcRect l="965" r="41667" b="93495"/>
          <a:stretch/>
        </p:blipFill>
        <p:spPr bwMode="auto">
          <a:xfrm>
            <a:off x="-497641" y="1160140"/>
            <a:ext cx="8598033" cy="54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 err="1"/>
              <a:t>Intensity</a:t>
            </a:r>
            <a:r>
              <a:rPr lang="de-DE" sz="3600" dirty="0"/>
              <a:t>,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control</a:t>
            </a:r>
            <a:r>
              <a:rPr lang="de-DE" sz="3600" dirty="0"/>
              <a:t> </a:t>
            </a:r>
            <a:r>
              <a:rPr lang="de-DE" sz="3600" dirty="0" err="1"/>
              <a:t>knob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9144000" y="6457950"/>
            <a:ext cx="45719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14" name="Group 40"/>
          <p:cNvGrpSpPr/>
          <p:nvPr/>
        </p:nvGrpSpPr>
        <p:grpSpPr>
          <a:xfrm>
            <a:off x="-232011" y="1665027"/>
            <a:ext cx="9785443" cy="5192972"/>
            <a:chOff x="1637320" y="1634449"/>
            <a:chExt cx="7506680" cy="34467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/>
            <a:srcRect t="89774"/>
            <a:stretch>
              <a:fillRect/>
            </a:stretch>
          </p:blipFill>
          <p:spPr bwMode="auto">
            <a:xfrm>
              <a:off x="1637320" y="4497555"/>
              <a:ext cx="7506680" cy="583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/>
            <a:srcRect t="6781" b="42606"/>
            <a:stretch/>
          </p:blipFill>
          <p:spPr bwMode="auto">
            <a:xfrm>
              <a:off x="1637320" y="1634449"/>
              <a:ext cx="7506680" cy="28889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4355976" y="726585"/>
            <a:ext cx="4788490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tuning from weak </a:t>
            </a:r>
            <a:r>
              <a:rPr lang="en-US" dirty="0" err="1">
                <a:solidFill>
                  <a:srgbClr val="FFFFFF"/>
                </a:solidFill>
              </a:rPr>
              <a:t>perturbative</a:t>
            </a:r>
            <a:r>
              <a:rPr lang="en-US" dirty="0">
                <a:solidFill>
                  <a:srgbClr val="FFFFFF"/>
                </a:solidFill>
              </a:rPr>
              <a:t> to strong fields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495425" y="1160140"/>
            <a:ext cx="1261423" cy="7778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495425" y="1160140"/>
            <a:ext cx="1700426" cy="7528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0" y="655205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Ott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dirty="0">
                <a:solidFill>
                  <a:srgbClr val="000000"/>
                </a:solidFill>
              </a:rPr>
              <a:t> Nature 2014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072246" y="5556250"/>
            <a:ext cx="1634836" cy="450850"/>
            <a:chOff x="3034146" y="3587750"/>
            <a:chExt cx="1634836" cy="450850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4668982" y="3587750"/>
              <a:ext cx="0" cy="44507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3048000" y="3789219"/>
              <a:ext cx="159385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034146" y="3594100"/>
              <a:ext cx="0" cy="444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3486150" y="5143500"/>
            <a:ext cx="88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photon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7" name="TextBox 6"/>
          <p:cNvSpPr txBox="1"/>
          <p:nvPr/>
        </p:nvSpPr>
        <p:spPr>
          <a:xfrm rot="19538814">
            <a:off x="4551089" y="12893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2p2p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3273" r="73094" b="64252"/>
          <a:stretch/>
        </p:blipFill>
        <p:spPr bwMode="auto">
          <a:xfrm>
            <a:off x="4753642" y="5143499"/>
            <a:ext cx="1240758" cy="71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994400" y="5853667"/>
            <a:ext cx="1756229" cy="11046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994400" y="3218775"/>
            <a:ext cx="1756229" cy="11046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 t="50588" r="55120" b="16937"/>
          <a:stretch/>
        </p:blipFill>
        <p:spPr bwMode="auto">
          <a:xfrm>
            <a:off x="4753642" y="2508607"/>
            <a:ext cx="1240758" cy="71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5" t="3119" r="764" b="64406"/>
          <a:stretch/>
        </p:blipFill>
        <p:spPr bwMode="auto">
          <a:xfrm>
            <a:off x="4727647" y="3841275"/>
            <a:ext cx="1260140" cy="71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61"/>
          <p:cNvSpPr/>
          <p:nvPr/>
        </p:nvSpPr>
        <p:spPr bwMode="auto">
          <a:xfrm>
            <a:off x="5998208" y="4122000"/>
            <a:ext cx="1756229" cy="11046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7259" y="2026421"/>
            <a:ext cx="3115733" cy="311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3114855" y="2068332"/>
            <a:ext cx="1114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U. </a:t>
            </a:r>
            <a:r>
              <a:rPr lang="en-US" b="1" dirty="0" err="1">
                <a:solidFill>
                  <a:prstClr val="black"/>
                </a:solidFill>
              </a:rPr>
              <a:t>Fano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Phys. Rev.</a:t>
            </a:r>
          </a:p>
          <a:p>
            <a:r>
              <a:rPr lang="en-US" b="1" dirty="0">
                <a:solidFill>
                  <a:prstClr val="black"/>
                </a:solidFill>
              </a:rPr>
              <a:t>124</a:t>
            </a:r>
            <a:r>
              <a:rPr lang="en-US" dirty="0">
                <a:solidFill>
                  <a:prstClr val="black"/>
                </a:solidFill>
              </a:rPr>
              <a:t>, 1866</a:t>
            </a:r>
          </a:p>
          <a:p>
            <a:r>
              <a:rPr lang="en-US" dirty="0">
                <a:solidFill>
                  <a:prstClr val="black"/>
                </a:solidFill>
              </a:rPr>
              <a:t>(1961)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657584" y="2193687"/>
            <a:ext cx="1195684" cy="1513437"/>
            <a:chOff x="6458592" y="2103451"/>
            <a:chExt cx="1195684" cy="1513437"/>
          </a:xfrm>
        </p:grpSpPr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9937690"/>
                </p:ext>
              </p:extLst>
            </p:nvPr>
          </p:nvGraphicFramePr>
          <p:xfrm>
            <a:off x="6500796" y="3025752"/>
            <a:ext cx="1057275" cy="544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838" name="Formel" r:id="rId8" imgW="927000" imgH="431640" progId="Equation.3">
                    <p:embed/>
                  </p:oleObj>
                </mc:Choice>
                <mc:Fallback>
                  <p:oleObj name="Formel" r:id="rId8" imgW="9270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0796" y="3025752"/>
                          <a:ext cx="1057275" cy="544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5733111"/>
                </p:ext>
              </p:extLst>
            </p:nvPr>
          </p:nvGraphicFramePr>
          <p:xfrm>
            <a:off x="6688655" y="2674498"/>
            <a:ext cx="560275" cy="427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839" name="Equation" r:id="rId9" imgW="241200" imgH="164880" progId="Equation.3">
                    <p:embed/>
                  </p:oleObj>
                </mc:Choice>
                <mc:Fallback>
                  <p:oleObj name="Equation" r:id="rId9" imgW="24120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8655" y="2674498"/>
                          <a:ext cx="560275" cy="4274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9" name="Picture 6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34" y="2103451"/>
              <a:ext cx="1184442" cy="419235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6458592" y="2648022"/>
              <a:ext cx="1113547" cy="96886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61925" y="620688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Autler</a:t>
            </a:r>
            <a:r>
              <a:rPr lang="en-US" dirty="0">
                <a:solidFill>
                  <a:srgbClr val="000000"/>
                </a:solidFill>
              </a:rPr>
              <a:t>-Townes doublet</a:t>
            </a:r>
          </a:p>
          <a:p>
            <a:r>
              <a:rPr lang="en-US" dirty="0">
                <a:solidFill>
                  <a:srgbClr val="000000"/>
                </a:solidFill>
              </a:rPr>
              <a:t>(Rabi cycling of </a:t>
            </a:r>
            <a:r>
              <a:rPr lang="en-US" dirty="0" err="1">
                <a:solidFill>
                  <a:srgbClr val="000000"/>
                </a:solidFill>
              </a:rPr>
              <a:t>autoionizing</a:t>
            </a:r>
            <a:r>
              <a:rPr lang="en-US" dirty="0">
                <a:solidFill>
                  <a:srgbClr val="000000"/>
                </a:solidFill>
              </a:rPr>
              <a:t> states)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484268" y="5173086"/>
            <a:ext cx="0" cy="2131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4268" y="3908801"/>
            <a:ext cx="0" cy="2131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5484268" y="2608412"/>
            <a:ext cx="0" cy="2131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221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62" grpId="0" animBg="1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0260" y="1713470"/>
            <a:ext cx="7727092" cy="387577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5651956"/>
            <a:ext cx="657680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BFB78F"/>
                </a:solidFill>
              </a:rPr>
              <a:t>...typically more than one electron involved...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29" y="1160091"/>
            <a:ext cx="8229600" cy="4525963"/>
          </a:xfrm>
        </p:spPr>
        <p:txBody>
          <a:bodyPr/>
          <a:lstStyle/>
          <a:p>
            <a:r>
              <a:rPr lang="en-US" sz="2800" dirty="0"/>
              <a:t>lightest charged elementary particle</a:t>
            </a:r>
          </a:p>
          <a:p>
            <a:r>
              <a:rPr lang="en-US" sz="2800" dirty="0"/>
              <a:t>'chemical glue', holding molecules together</a:t>
            </a:r>
          </a:p>
          <a:p>
            <a:pPr marL="457200" lvl="1" indent="0">
              <a:buNone/>
            </a:pPr>
            <a:r>
              <a:rPr lang="en-US" sz="2400" dirty="0"/>
              <a:t>-&gt; making and breaking of bonds in chemical reactions</a:t>
            </a:r>
          </a:p>
          <a:p>
            <a:r>
              <a:rPr lang="en-US" sz="2800" dirty="0"/>
              <a:t>carriers of electric current</a:t>
            </a:r>
          </a:p>
          <a:p>
            <a:pPr marL="457200" lvl="1" indent="0">
              <a:buNone/>
            </a:pPr>
            <a:r>
              <a:rPr lang="en-US" sz="2400" dirty="0"/>
              <a:t>-&gt; electricity generation/conversion/transport </a:t>
            </a:r>
          </a:p>
          <a:p>
            <a:r>
              <a:rPr lang="en-US" sz="2800" dirty="0"/>
              <a:t>carriers of information</a:t>
            </a:r>
          </a:p>
          <a:p>
            <a:pPr marL="457200" lvl="1" indent="0">
              <a:buNone/>
            </a:pPr>
            <a:r>
              <a:rPr lang="en-US" sz="2400" dirty="0"/>
              <a:t>-&gt; electronics, computing, data storage</a:t>
            </a:r>
          </a:p>
          <a:p>
            <a:r>
              <a:rPr lang="en-US" sz="2800" dirty="0"/>
              <a:t>mediating interactions of matter with light</a:t>
            </a:r>
          </a:p>
          <a:p>
            <a:pPr marL="457200" lvl="1" indent="0">
              <a:buNone/>
            </a:pPr>
            <a:r>
              <a:rPr lang="en-US" sz="2400" dirty="0"/>
              <a:t>-&gt; role in photosynthesis, photovoltaics, vision, ...</a:t>
            </a:r>
            <a:endParaRPr lang="en-US" dirty="0"/>
          </a:p>
        </p:txBody>
      </p:sp>
      <p:sp>
        <p:nvSpPr>
          <p:cNvPr id="9" name="TextBox 8" hidden="1"/>
          <p:cNvSpPr txBox="1"/>
          <p:nvPr/>
        </p:nvSpPr>
        <p:spPr>
          <a:xfrm>
            <a:off x="823784" y="4969006"/>
            <a:ext cx="7743565" cy="184665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>
                <a:solidFill>
                  <a:prstClr val="white"/>
                </a:solidFill>
              </a:rPr>
              <a:t>'Electron Correlation' dynamics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-&gt; time-dependent electron–electron interaction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and coupling among configuration states</a:t>
            </a:r>
          </a:p>
          <a:p>
            <a:pPr algn="ctr"/>
            <a:endParaRPr lang="en-US" sz="2400" dirty="0">
              <a:solidFill>
                <a:prstClr val="white"/>
              </a:solidFill>
            </a:endParaRPr>
          </a:p>
          <a:p>
            <a:pPr algn="ctr"/>
            <a:r>
              <a:rPr lang="en-US" sz="2400" dirty="0">
                <a:solidFill>
                  <a:srgbClr val="BFB78F"/>
                </a:solidFill>
              </a:rPr>
              <a:t>most importantly: coupling of bound and continuum states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081495" y="1067429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355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245" name="Object 1802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012189"/>
              </p:ext>
            </p:extLst>
          </p:nvPr>
        </p:nvGraphicFramePr>
        <p:xfrm>
          <a:off x="6607175" y="5450475"/>
          <a:ext cx="192881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04" name="Graph" r:id="rId6" imgW="4279320" imgH="3021120" progId="Origin50.Graph">
                  <p:embed/>
                </p:oleObj>
              </mc:Choice>
              <mc:Fallback>
                <p:oleObj name="Graph" r:id="rId6" imgW="4279320" imgH="3021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07175" y="5450475"/>
                        <a:ext cx="192881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264756" y="1659280"/>
            <a:ext cx="576064" cy="1219944"/>
          </a:xfrm>
          <a:prstGeom prst="rect">
            <a:avLst/>
          </a:prstGeom>
          <a:gradFill>
            <a:gsLst>
              <a:gs pos="0">
                <a:srgbClr val="FFC000">
                  <a:alpha val="0"/>
                </a:srgbClr>
              </a:gs>
              <a:gs pos="90000">
                <a:srgbClr val="FFC000">
                  <a:alpha val="50000"/>
                </a:srgbClr>
              </a:gs>
              <a:gs pos="1290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General: coupling of states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9632" y="249289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59632" y="2204864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03013" y="2276872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03013" y="2420888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03013" y="2564904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03013" y="213285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774" y="890136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one other </a:t>
            </a:r>
            <a:r>
              <a:rPr lang="en-US" sz="2400" dirty="0">
                <a:solidFill>
                  <a:srgbClr val="FFC000"/>
                </a:solidFill>
              </a:rPr>
              <a:t>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2950" y="877543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multiple</a:t>
            </a:r>
            <a:r>
              <a:rPr lang="en-US" sz="2400" dirty="0">
                <a:solidFill>
                  <a:srgbClr val="FFC000"/>
                </a:solidFill>
              </a:rPr>
              <a:t> states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97342" y="842964"/>
            <a:ext cx="251011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 a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continuum</a:t>
            </a:r>
            <a:r>
              <a:rPr lang="en-US" sz="2400" dirty="0">
                <a:solidFill>
                  <a:srgbClr val="FFC000"/>
                </a:solidFill>
              </a:rPr>
              <a:t> of states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60954" y="2780928"/>
            <a:ext cx="2381421" cy="1919838"/>
            <a:chOff x="3360954" y="2780928"/>
            <a:chExt cx="2381421" cy="1919838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53" b="30732"/>
            <a:stretch/>
          </p:blipFill>
          <p:spPr bwMode="auto">
            <a:xfrm>
              <a:off x="3624340" y="2780928"/>
              <a:ext cx="1733409" cy="137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3624340" y="4005064"/>
              <a:ext cx="1623333" cy="0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223024" y="3944089"/>
              <a:ext cx="12503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60954" y="4146768"/>
              <a:ext cx="238142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>
                  <a:solidFill>
                    <a:prstClr val="white"/>
                  </a:solidFill>
                </a:rPr>
                <a:t>Breit-Rabi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e.g. </a:t>
              </a:r>
              <a:r>
                <a:rPr lang="en-US" dirty="0" err="1">
                  <a:solidFill>
                    <a:prstClr val="white"/>
                  </a:solidFill>
                </a:rPr>
                <a:t>Paschen</a:t>
              </a:r>
              <a:r>
                <a:rPr lang="en-US" dirty="0">
                  <a:solidFill>
                    <a:prstClr val="white"/>
                  </a:solidFill>
                </a:rPr>
                <a:t>-Back regime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730625" y="3209925"/>
              <a:ext cx="1495425" cy="247650"/>
            </a:xfrm>
            <a:custGeom>
              <a:avLst/>
              <a:gdLst>
                <a:gd name="connsiteX0" fmla="*/ 0 w 1479550"/>
                <a:gd name="connsiteY0" fmla="*/ 234950 h 241300"/>
                <a:gd name="connsiteX1" fmla="*/ 130175 w 1479550"/>
                <a:gd name="connsiteY1" fmla="*/ 241300 h 241300"/>
                <a:gd name="connsiteX2" fmla="*/ 241300 w 1479550"/>
                <a:gd name="connsiteY2" fmla="*/ 241300 h 241300"/>
                <a:gd name="connsiteX3" fmla="*/ 336550 w 1479550"/>
                <a:gd name="connsiteY3" fmla="*/ 234950 h 241300"/>
                <a:gd name="connsiteX4" fmla="*/ 492125 w 1479550"/>
                <a:gd name="connsiteY4" fmla="*/ 219075 h 241300"/>
                <a:gd name="connsiteX5" fmla="*/ 647700 w 1479550"/>
                <a:gd name="connsiteY5" fmla="*/ 190500 h 241300"/>
                <a:gd name="connsiteX6" fmla="*/ 800100 w 1479550"/>
                <a:gd name="connsiteY6" fmla="*/ 161925 h 241300"/>
                <a:gd name="connsiteX7" fmla="*/ 1057275 w 1479550"/>
                <a:gd name="connsiteY7" fmla="*/ 111125 h 241300"/>
                <a:gd name="connsiteX8" fmla="*/ 1263650 w 1479550"/>
                <a:gd name="connsiteY8" fmla="*/ 53975 h 241300"/>
                <a:gd name="connsiteX9" fmla="*/ 1479550 w 1479550"/>
                <a:gd name="connsiteY9" fmla="*/ 0 h 241300"/>
                <a:gd name="connsiteX0" fmla="*/ 0 w 1495425"/>
                <a:gd name="connsiteY0" fmla="*/ 241300 h 247650"/>
                <a:gd name="connsiteX1" fmla="*/ 130175 w 1495425"/>
                <a:gd name="connsiteY1" fmla="*/ 247650 h 247650"/>
                <a:gd name="connsiteX2" fmla="*/ 241300 w 1495425"/>
                <a:gd name="connsiteY2" fmla="*/ 247650 h 247650"/>
                <a:gd name="connsiteX3" fmla="*/ 336550 w 1495425"/>
                <a:gd name="connsiteY3" fmla="*/ 241300 h 247650"/>
                <a:gd name="connsiteX4" fmla="*/ 492125 w 1495425"/>
                <a:gd name="connsiteY4" fmla="*/ 225425 h 247650"/>
                <a:gd name="connsiteX5" fmla="*/ 647700 w 1495425"/>
                <a:gd name="connsiteY5" fmla="*/ 196850 h 247650"/>
                <a:gd name="connsiteX6" fmla="*/ 800100 w 1495425"/>
                <a:gd name="connsiteY6" fmla="*/ 168275 h 247650"/>
                <a:gd name="connsiteX7" fmla="*/ 1057275 w 1495425"/>
                <a:gd name="connsiteY7" fmla="*/ 117475 h 247650"/>
                <a:gd name="connsiteX8" fmla="*/ 1263650 w 1495425"/>
                <a:gd name="connsiteY8" fmla="*/ 60325 h 247650"/>
                <a:gd name="connsiteX9" fmla="*/ 1495425 w 1495425"/>
                <a:gd name="connsiteY9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5425" h="247650">
                  <a:moveTo>
                    <a:pt x="0" y="241300"/>
                  </a:moveTo>
                  <a:lnTo>
                    <a:pt x="130175" y="247650"/>
                  </a:lnTo>
                  <a:lnTo>
                    <a:pt x="241300" y="247650"/>
                  </a:lnTo>
                  <a:lnTo>
                    <a:pt x="336550" y="241300"/>
                  </a:lnTo>
                  <a:lnTo>
                    <a:pt x="492125" y="225425"/>
                  </a:lnTo>
                  <a:lnTo>
                    <a:pt x="647700" y="196850"/>
                  </a:lnTo>
                  <a:lnTo>
                    <a:pt x="800100" y="168275"/>
                  </a:lnTo>
                  <a:lnTo>
                    <a:pt x="1057275" y="117475"/>
                  </a:lnTo>
                  <a:lnTo>
                    <a:pt x="1263650" y="60325"/>
                  </a:lnTo>
                  <a:lnTo>
                    <a:pt x="14954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273644"/>
              </p:ext>
            </p:extLst>
          </p:nvPr>
        </p:nvGraphicFramePr>
        <p:xfrm>
          <a:off x="498096" y="2725917"/>
          <a:ext cx="1886150" cy="149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05" name="Graph" r:id="rId10" imgW="4181760" imgH="3314880" progId="Origin50.Graph">
                  <p:embed/>
                </p:oleObj>
              </mc:Choice>
              <mc:Fallback>
                <p:oleObj name="Graph" r:id="rId10" imgW="4181760" imgH="33148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8096" y="2725917"/>
                        <a:ext cx="1886150" cy="1495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blipFill rotWithShape="1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Connector 260"/>
          <p:cNvCxnSpPr/>
          <p:nvPr/>
        </p:nvCxnSpPr>
        <p:spPr>
          <a:xfrm>
            <a:off x="7264756" y="2263593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25" name="Isosceles Triangle 180224"/>
          <p:cNvSpPr/>
          <p:nvPr/>
        </p:nvSpPr>
        <p:spPr>
          <a:xfrm rot="16200000">
            <a:off x="9796992" y="1204005"/>
            <a:ext cx="857273" cy="1864524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0231" name="Straight Connector 180230"/>
          <p:cNvCxnSpPr/>
          <p:nvPr/>
        </p:nvCxnSpPr>
        <p:spPr>
          <a:xfrm>
            <a:off x="4073183" y="3209925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971600" y="2879224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572107" y="2888168"/>
            <a:ext cx="0" cy="980385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0232" name="Object 1802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07648"/>
              </p:ext>
            </p:extLst>
          </p:nvPr>
        </p:nvGraphicFramePr>
        <p:xfrm>
          <a:off x="293688" y="5338703"/>
          <a:ext cx="2298700" cy="162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06" name="Graph" r:id="rId14" imgW="4276800" imgH="3022200" progId="Origin50.Graph">
                  <p:embed/>
                </p:oleObj>
              </mc:Choice>
              <mc:Fallback>
                <p:oleObj name="Graph" r:id="rId14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3688" y="5338703"/>
                        <a:ext cx="2298700" cy="162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0236" name="Straight Arrow Connector 180235"/>
          <p:cNvCxnSpPr/>
          <p:nvPr/>
        </p:nvCxnSpPr>
        <p:spPr>
          <a:xfrm>
            <a:off x="467544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38" name="TextBox 180237"/>
          <p:cNvSpPr txBox="1"/>
          <p:nvPr/>
        </p:nvSpPr>
        <p:spPr>
          <a:xfrm>
            <a:off x="781507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347" name="Straight Arrow Connector 346"/>
          <p:cNvCxnSpPr/>
          <p:nvPr/>
        </p:nvCxnSpPr>
        <p:spPr>
          <a:xfrm flipV="1">
            <a:off x="395536" y="5496565"/>
            <a:ext cx="0" cy="10164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/>
          <p:cNvSpPr txBox="1"/>
          <p:nvPr/>
        </p:nvSpPr>
        <p:spPr>
          <a:xfrm rot="16200000">
            <a:off x="-503401" y="5884242"/>
            <a:ext cx="14680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spectral intensity</a:t>
            </a:r>
          </a:p>
        </p:txBody>
      </p:sp>
      <p:cxnSp>
        <p:nvCxnSpPr>
          <p:cNvPr id="350" name="Straight Arrow Connector 349"/>
          <p:cNvCxnSpPr/>
          <p:nvPr/>
        </p:nvCxnSpPr>
        <p:spPr>
          <a:xfrm>
            <a:off x="3512141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Box 350"/>
          <p:cNvSpPr txBox="1"/>
          <p:nvPr/>
        </p:nvSpPr>
        <p:spPr>
          <a:xfrm>
            <a:off x="3872759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graphicFrame>
        <p:nvGraphicFramePr>
          <p:cNvPr id="180243" name="Object 1802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047530"/>
              </p:ext>
            </p:extLst>
          </p:nvPr>
        </p:nvGraphicFramePr>
        <p:xfrm>
          <a:off x="3325813" y="5362575"/>
          <a:ext cx="225107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07" name="Graph" r:id="rId16" imgW="4276800" imgH="3022200" progId="Origin50.Graph">
                  <p:embed/>
                </p:oleObj>
              </mc:Choice>
              <mc:Fallback>
                <p:oleObj name="Graph" r:id="rId16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25813" y="5362575"/>
                        <a:ext cx="2251075" cy="15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349339" y="2708920"/>
            <a:ext cx="2111093" cy="1464359"/>
            <a:chOff x="6997411" y="2961720"/>
            <a:chExt cx="2111093" cy="1464359"/>
          </a:xfrm>
        </p:grpSpPr>
        <p:graphicFrame>
          <p:nvGraphicFramePr>
            <p:cNvPr id="180224" name="Object 1802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5046532"/>
                </p:ext>
              </p:extLst>
            </p:nvPr>
          </p:nvGraphicFramePr>
          <p:xfrm>
            <a:off x="7260004" y="2961720"/>
            <a:ext cx="1848500" cy="1464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708" name="Graph" r:id="rId18" imgW="4186080" imgH="3316320" progId="Origin50.Graph">
                    <p:embed/>
                  </p:oleObj>
                </mc:Choice>
                <mc:Fallback>
                  <p:oleObj name="Graph" r:id="rId18" imgW="4186080" imgH="33163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260004" y="2961720"/>
                          <a:ext cx="1848500" cy="14643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" name="Rectangle 308"/>
            <p:cNvSpPr/>
            <p:nvPr/>
          </p:nvSpPr>
          <p:spPr>
            <a:xfrm>
              <a:off x="7668344" y="3169543"/>
              <a:ext cx="1296144" cy="835521"/>
            </a:xfrm>
            <a:prstGeom prst="rect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90000">
                  <a:srgbClr val="FFC000">
                    <a:alpha val="50000"/>
                  </a:srgbClr>
                </a:gs>
                <a:gs pos="12900">
                  <a:srgbClr val="FFC000">
                    <a:alpha val="50000"/>
                  </a:srgbClr>
                </a:gs>
                <a:gs pos="50000">
                  <a:srgbClr val="FFC000">
                    <a:alpha val="50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7668344" y="3582542"/>
              <a:ext cx="10081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0237" name="Picture 13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95"/>
            <a:stretch/>
          </p:blipFill>
          <p:spPr bwMode="auto">
            <a:xfrm>
              <a:off x="6997411" y="3152894"/>
              <a:ext cx="1959263" cy="858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0" name="Straight Connector 359"/>
            <p:cNvCxnSpPr/>
            <p:nvPr/>
          </p:nvCxnSpPr>
          <p:spPr>
            <a:xfrm>
              <a:off x="7734482" y="3088166"/>
              <a:ext cx="0" cy="98038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8316701" y="3097110"/>
              <a:ext cx="0" cy="980385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804248" y="4823440"/>
            <a:ext cx="1620444" cy="837808"/>
            <a:chOff x="6714545" y="4751433"/>
            <a:chExt cx="1620444" cy="837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2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2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e/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  <m:e>
                                  <m:r>
                                    <a:rPr lang="en-US" sz="120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ounded Rectangle 40"/>
            <p:cNvSpPr/>
            <p:nvPr/>
          </p:nvSpPr>
          <p:spPr>
            <a:xfrm>
              <a:off x="7264756" y="4751433"/>
              <a:ext cx="979652" cy="189735"/>
            </a:xfrm>
            <a:prstGeom prst="roundRect">
              <a:avLst/>
            </a:prstGeom>
            <a:solidFill>
              <a:srgbClr val="00B050">
                <a:alpha val="30196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5400000">
              <a:off x="6673375" y="5170337"/>
              <a:ext cx="648073" cy="189735"/>
            </a:xfrm>
            <a:prstGeom prst="roundRect">
              <a:avLst/>
            </a:prstGeom>
            <a:solidFill>
              <a:srgbClr val="00B050">
                <a:alpha val="30196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1662072">
              <a:off x="7166917" y="5155585"/>
              <a:ext cx="1096212" cy="189735"/>
            </a:xfrm>
            <a:prstGeom prst="roundRect">
              <a:avLst/>
            </a:prstGeom>
            <a:solidFill>
              <a:srgbClr val="FF9900">
                <a:alpha val="29804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52" name="Straight Arrow Connector 351"/>
          <p:cNvCxnSpPr/>
          <p:nvPr/>
        </p:nvCxnSpPr>
        <p:spPr>
          <a:xfrm>
            <a:off x="6567929" y="6604115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Box 352"/>
          <p:cNvSpPr txBox="1"/>
          <p:nvPr/>
        </p:nvSpPr>
        <p:spPr>
          <a:xfrm>
            <a:off x="6872561" y="6604115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2200" y="4005064"/>
            <a:ext cx="2576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U. Fano (1935)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Phys. Rev. </a:t>
            </a:r>
            <a:r>
              <a:rPr lang="en-US" sz="1600" b="1" dirty="0">
                <a:solidFill>
                  <a:prstClr val="white"/>
                </a:solidFill>
              </a:rPr>
              <a:t>124</a:t>
            </a:r>
            <a:r>
              <a:rPr lang="en-US" sz="1600" dirty="0">
                <a:solidFill>
                  <a:prstClr val="white"/>
                </a:solidFill>
              </a:rPr>
              <a:t>, 1866 (1961)</a:t>
            </a:r>
          </a:p>
          <a:p>
            <a:pPr algn="ctr"/>
            <a:r>
              <a:rPr lang="it-IT" sz="1600" dirty="0">
                <a:solidFill>
                  <a:prstClr val="white"/>
                </a:solidFill>
              </a:rPr>
              <a:t>Nuovo </a:t>
            </a:r>
            <a:r>
              <a:rPr lang="it-IT" sz="1600" dirty="0" err="1">
                <a:solidFill>
                  <a:prstClr val="white"/>
                </a:solidFill>
              </a:rPr>
              <a:t>Cim</a:t>
            </a:r>
            <a:r>
              <a:rPr lang="it-IT" sz="1600" dirty="0">
                <a:solidFill>
                  <a:prstClr val="white"/>
                </a:solidFill>
              </a:rPr>
              <a:t>. 12, 154 (1935)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707727"/>
            <a:ext cx="1331611" cy="471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81" y="5908567"/>
            <a:ext cx="563880" cy="2209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26" y="5707727"/>
            <a:ext cx="746760" cy="17907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7831410" y="5797262"/>
            <a:ext cx="1875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822047" y="6019057"/>
            <a:ext cx="18756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13231" y="4163032"/>
            <a:ext cx="167174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Rabi </a:t>
            </a:r>
            <a:r>
              <a:rPr lang="de-DE" dirty="0" err="1">
                <a:solidFill>
                  <a:prstClr val="white"/>
                </a:solidFill>
              </a:rPr>
              <a:t>oscillation</a:t>
            </a:r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dirty="0">
                <a:solidFill>
                  <a:prstClr val="white"/>
                </a:solidFill>
              </a:rPr>
              <a:t>in strong </a:t>
            </a:r>
            <a:r>
              <a:rPr lang="de-DE" dirty="0" err="1">
                <a:solidFill>
                  <a:prstClr val="white"/>
                </a:solidFill>
              </a:rPr>
              <a:t>coupling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93688" y="1815854"/>
            <a:ext cx="8533823" cy="922036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DF4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What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happens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when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the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coupling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is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b="1" dirty="0" err="1">
                <a:solidFill>
                  <a:srgbClr val="1DF4FF"/>
                </a:solidFill>
              </a:rPr>
              <a:t>ultrashort</a:t>
            </a:r>
            <a:r>
              <a:rPr lang="de-DE" sz="2400" dirty="0">
                <a:solidFill>
                  <a:srgbClr val="1DF4FF"/>
                </a:solidFill>
              </a:rPr>
              <a:t> </a:t>
            </a:r>
            <a:r>
              <a:rPr lang="de-DE" sz="2400" dirty="0">
                <a:solidFill>
                  <a:prstClr val="white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8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6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6812" y="2442216"/>
            <a:ext cx="2746974" cy="10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val 33"/>
          <p:cNvSpPr/>
          <p:nvPr/>
        </p:nvSpPr>
        <p:spPr bwMode="auto">
          <a:xfrm>
            <a:off x="2792394" y="32650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34" y="1425265"/>
            <a:ext cx="4091324" cy="26593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210410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de-DE" sz="3200" dirty="0" err="1">
                <a:solidFill>
                  <a:srgbClr val="FFFFFF"/>
                </a:solidFill>
              </a:rPr>
              <a:t>Resonance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absorption</a:t>
            </a:r>
            <a:r>
              <a:rPr lang="de-DE" sz="3200" dirty="0">
                <a:solidFill>
                  <a:srgbClr val="FFFFFF"/>
                </a:solidFill>
              </a:rPr>
              <a:t> in </a:t>
            </a:r>
            <a:r>
              <a:rPr lang="de-DE" sz="3200" dirty="0" err="1">
                <a:solidFill>
                  <a:srgbClr val="FFFFFF"/>
                </a:solidFill>
              </a:rPr>
              <a:t>the</a:t>
            </a:r>
            <a:r>
              <a:rPr lang="de-DE" sz="3200" dirty="0">
                <a:solidFill>
                  <a:srgbClr val="FFFFFF"/>
                </a:solidFill>
              </a:rPr>
              <a:t> Time Domain</a:t>
            </a:r>
          </a:p>
          <a:p>
            <a:pPr algn="ctr"/>
            <a:endParaRPr lang="de-DE" sz="3600" dirty="0">
              <a:solidFill>
                <a:srgbClr val="FFFFFF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475878" y="2110784"/>
            <a:ext cx="1608331" cy="1591808"/>
            <a:chOff x="2507673" y="1884720"/>
            <a:chExt cx="730600" cy="723094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2507673" y="2050472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2507673" y="2479964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2729346" y="2050473"/>
              <a:ext cx="0" cy="4294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914088" y="2314212"/>
              <a:ext cx="324185" cy="29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|0</a:t>
              </a:r>
              <a:r>
                <a:rPr lang="en-US" sz="3600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1774" y="1884720"/>
              <a:ext cx="324185" cy="29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|1</a:t>
              </a:r>
              <a:r>
                <a:rPr lang="en-US" sz="3600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324037" y="3671294"/>
            <a:ext cx="15774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7030A0"/>
                </a:solidFill>
              </a:rPr>
              <a:t>Delta-</a:t>
            </a:r>
            <a:r>
              <a:rPr lang="de-DE" dirty="0" err="1">
                <a:solidFill>
                  <a:srgbClr val="7030A0"/>
                </a:solidFill>
              </a:rPr>
              <a:t>like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excitation</a:t>
            </a:r>
            <a:endParaRPr lang="de-DE" dirty="0">
              <a:solidFill>
                <a:srgbClr val="7030A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3088" y="1739900"/>
            <a:ext cx="719717" cy="2254250"/>
            <a:chOff x="1843088" y="1739900"/>
            <a:chExt cx="719717" cy="2254250"/>
          </a:xfrm>
        </p:grpSpPr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3128331"/>
                </p:ext>
              </p:extLst>
            </p:nvPr>
          </p:nvGraphicFramePr>
          <p:xfrm>
            <a:off x="1843088" y="1739900"/>
            <a:ext cx="384175" cy="225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157" name="Graph" r:id="rId6" imgW="3146755" imgH="2634691" progId="Origin50.Graph">
                    <p:embed/>
                  </p:oleObj>
                </mc:Choice>
                <mc:Fallback>
                  <p:oleObj name="Graph" r:id="rId6" imgW="3146755" imgH="2634691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3088" y="1739900"/>
                          <a:ext cx="384175" cy="2254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4" name="Gerade Verbindung mit Pfeil 13"/>
            <p:cNvCxnSpPr/>
            <p:nvPr/>
          </p:nvCxnSpPr>
          <p:spPr>
            <a:xfrm>
              <a:off x="2112755" y="2943560"/>
              <a:ext cx="45005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Gerade Verbindung mit Pfeil 13"/>
          <p:cNvCxnSpPr/>
          <p:nvPr/>
        </p:nvCxnSpPr>
        <p:spPr>
          <a:xfrm flipH="1">
            <a:off x="5663121" y="1055907"/>
            <a:ext cx="699" cy="43464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04647" y="3774661"/>
            <a:ext cx="933535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Dipole moment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𝐷</m:t>
                    </m:r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197" r="-24590" b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"/>
          <a:stretch/>
        </p:blipFill>
        <p:spPr>
          <a:xfrm>
            <a:off x="5029451" y="4100584"/>
            <a:ext cx="4071038" cy="24233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4191271" y="4985660"/>
            <a:ext cx="18459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Absorption [OD]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65962" y="6436112"/>
            <a:ext cx="1562441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Energy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68344" y="4233282"/>
            <a:ext cx="13821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Lorentzian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line shape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619947" y="3738948"/>
            <a:ext cx="21483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Fourier transform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4724400" y="2419350"/>
            <a:ext cx="247650" cy="381000"/>
          </a:xfrm>
          <a:custGeom>
            <a:avLst/>
            <a:gdLst>
              <a:gd name="connsiteX0" fmla="*/ 247650 w 247650"/>
              <a:gd name="connsiteY0" fmla="*/ 0 h 381000"/>
              <a:gd name="connsiteX1" fmla="*/ 0 w 247650"/>
              <a:gd name="connsiteY1" fmla="*/ 0 h 381000"/>
              <a:gd name="connsiteX2" fmla="*/ 0 w 24765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381000">
                <a:moveTo>
                  <a:pt x="247650" y="0"/>
                </a:moveTo>
                <a:lnTo>
                  <a:pt x="0" y="0"/>
                </a:lnTo>
                <a:lnTo>
                  <a:pt x="0" y="38100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4705350" y="5029200"/>
            <a:ext cx="266700" cy="323850"/>
          </a:xfrm>
          <a:custGeom>
            <a:avLst/>
            <a:gdLst>
              <a:gd name="connsiteX0" fmla="*/ 0 w 266700"/>
              <a:gd name="connsiteY0" fmla="*/ 0 h 323850"/>
              <a:gd name="connsiteX1" fmla="*/ 0 w 266700"/>
              <a:gd name="connsiteY1" fmla="*/ 323850 h 323850"/>
              <a:gd name="connsiteX2" fmla="*/ 266700 w 266700"/>
              <a:gd name="connsiteY2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323850">
                <a:moveTo>
                  <a:pt x="0" y="0"/>
                </a:moveTo>
                <a:lnTo>
                  <a:pt x="0" y="323850"/>
                </a:lnTo>
                <a:lnTo>
                  <a:pt x="266700" y="32385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Im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  <a:blipFill rotWithShape="1">
                <a:blip r:embed="rId12"/>
                <a:stretch>
                  <a:fillRect r="-392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𝐷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 hidden="1"/>
              <p:cNvSpPr/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400" dirty="0">
                    <a:solidFill>
                      <a:srgbClr val="FF0000"/>
                    </a:solidFill>
                  </a:rPr>
                  <a:t>refractive index change</a:t>
                </a:r>
                <a:r>
                  <a:rPr lang="de-DE" sz="2400" dirty="0">
                    <a:solidFill>
                      <a:srgbClr val="00000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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de-DE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𝜒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 hidden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blipFill rotWithShape="1">
                <a:blip r:embed="rId14"/>
                <a:stretch>
                  <a:fillRect l="-2730" t="-4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 hidden="1"/>
              <p:cNvSpPr txBox="1"/>
              <p:nvPr/>
            </p:nvSpPr>
            <p:spPr>
              <a:xfrm>
                <a:off x="1609187" y="5692318"/>
                <a:ext cx="3432964" cy="4531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dirty="0" err="1">
                    <a:solidFill>
                      <a:srgbClr val="000000"/>
                    </a:solidFill>
                  </a:rPr>
                  <a:t>susceptibility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  <a:sym typeface="Symbol"/>
                      </a:rPr>
                      <m:t></m:t>
                    </m:r>
                    <m:r>
                      <m:rPr>
                        <m:nor/>
                      </m:rPr>
                      <a:rPr lang="de-DE" sz="2000" dirty="0" smtClean="0">
                        <a:solidFill>
                          <a:srgbClr val="000000"/>
                        </a:solidFill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de-DE" sz="2000" dirty="0" smtClean="0">
                        <a:solidFill>
                          <a:srgbClr val="000000"/>
                        </a:solidFill>
                        <a:latin typeface="Symbol" panose="05050102010706020507" pitchFamily="18" charset="2"/>
                        <a:sym typeface="Symbol"/>
                      </a:rPr>
                      <m:t>a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(</a:t>
                </a:r>
                <a:r>
                  <a:rPr lang="de-DE" sz="1600" dirty="0" err="1">
                    <a:solidFill>
                      <a:srgbClr val="000000"/>
                    </a:solidFill>
                  </a:rPr>
                  <a:t>polarizability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)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 hidden="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187" y="5692318"/>
                <a:ext cx="3432964" cy="453137"/>
              </a:xfrm>
              <a:prstGeom prst="rect">
                <a:avLst/>
              </a:prstGeom>
              <a:blipFill rotWithShape="1">
                <a:blip r:embed="rId15"/>
                <a:stretch>
                  <a:fillRect l="-1066" b="-13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792686" y="1517947"/>
            <a:ext cx="225254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000" dirty="0" err="1">
                <a:solidFill>
                  <a:srgbClr val="000000"/>
                </a:solidFill>
              </a:rPr>
              <a:t>free</a:t>
            </a:r>
            <a:r>
              <a:rPr lang="de-DE" sz="2000" dirty="0">
                <a:solidFill>
                  <a:srgbClr val="000000"/>
                </a:solidFill>
              </a:rPr>
              <a:t> (</a:t>
            </a:r>
            <a:r>
              <a:rPr lang="de-DE" sz="2000" dirty="0" err="1">
                <a:solidFill>
                  <a:srgbClr val="000000"/>
                </a:solidFill>
              </a:rPr>
              <a:t>induction</a:t>
            </a:r>
            <a:r>
              <a:rPr lang="de-DE" sz="2000" dirty="0">
                <a:solidFill>
                  <a:srgbClr val="000000"/>
                </a:solidFill>
              </a:rPr>
              <a:t>)</a:t>
            </a:r>
          </a:p>
          <a:p>
            <a:r>
              <a:rPr lang="de-DE" sz="2000" dirty="0" err="1">
                <a:solidFill>
                  <a:srgbClr val="000000"/>
                </a:solidFill>
              </a:rPr>
              <a:t>polarization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decay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779694" y="3251184"/>
            <a:ext cx="342941" cy="34294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792394" y="23041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829177"/>
              </p:ext>
            </p:extLst>
          </p:nvPr>
        </p:nvGraphicFramePr>
        <p:xfrm>
          <a:off x="-2234183" y="1651222"/>
          <a:ext cx="2803526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58" name="Graph" r:id="rId16" imgW="3920760" imgH="3000960" progId="Origin50.Graph">
                  <p:embed/>
                </p:oleObj>
              </mc:Choice>
              <mc:Fallback>
                <p:oleObj name="Graph" r:id="rId16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34183" y="1651222"/>
                        <a:ext cx="2803526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613958"/>
              </p:ext>
            </p:extLst>
          </p:nvPr>
        </p:nvGraphicFramePr>
        <p:xfrm>
          <a:off x="-2040400" y="2739751"/>
          <a:ext cx="2764300" cy="1674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59" name="Graph" r:id="rId18" imgW="3920760" imgH="3000960" progId="Origin50.Graph">
                  <p:embed/>
                </p:oleObj>
              </mc:Choice>
              <mc:Fallback>
                <p:oleObj name="Graph" r:id="rId18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-2040400" y="2739751"/>
                        <a:ext cx="2764300" cy="1674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400" dirty="0">
                    <a:solidFill>
                      <a:srgbClr val="FF0000"/>
                    </a:solidFill>
                  </a:rPr>
                  <a:t>refractive index change</a:t>
                </a:r>
                <a:r>
                  <a:rPr lang="de-DE" sz="2400" dirty="0">
                    <a:solidFill>
                      <a:srgbClr val="00000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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de-DE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𝜒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blipFill rotWithShape="1">
                <a:blip r:embed="rId20"/>
                <a:stretch>
                  <a:fillRect l="-2730" t="-4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dirty="0" err="1">
                    <a:solidFill>
                      <a:srgbClr val="000000"/>
                    </a:solidFill>
                  </a:rPr>
                  <a:t>susceptibility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  <a:sym typeface="Symbol"/>
                      </a:rPr>
                      <m:t></m:t>
                    </m:r>
                    <m:r>
                      <m:rPr>
                        <m:nor/>
                      </m:rPr>
                      <a:rPr lang="de-DE" sz="2000" b="0" i="0" dirty="0" smtClean="0">
                        <a:solidFill>
                          <a:srgbClr val="000000"/>
                        </a:solidFill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de-DE" sz="2000" dirty="0" smtClean="0">
                        <a:solidFill>
                          <a:srgbClr val="000000"/>
                        </a:solidFill>
                        <a:latin typeface="Symbol" panose="05050102010706020507" pitchFamily="18" charset="2"/>
                        <a:sym typeface="Symbol"/>
                      </a:rPr>
                      <m:t>a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(</a:t>
                </a:r>
                <a:r>
                  <a:rPr lang="de-DE" sz="1600" dirty="0" err="1">
                    <a:solidFill>
                      <a:srgbClr val="000000"/>
                    </a:solidFill>
                  </a:rPr>
                  <a:t>polarizability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)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blipFill rotWithShape="1">
                <a:blip r:embed="rId21"/>
                <a:stretch>
                  <a:fillRect l="-888" b="-13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8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23559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21" grpId="0" animBg="1"/>
      <p:bldP spid="55" grpId="0" animBg="1"/>
      <p:bldP spid="28" grpId="0"/>
      <p:bldP spid="5" grpId="0" animBg="1"/>
      <p:bldP spid="16" grpId="0" animBg="1"/>
      <p:bldP spid="17" grpId="0" animBg="1"/>
      <p:bldP spid="19" grpId="0"/>
      <p:bldP spid="88" grpId="0"/>
      <p:bldP spid="29" grpId="0" animBg="1"/>
      <p:bldP spid="31" grpId="0"/>
      <p:bldP spid="32" grpId="0"/>
      <p:bldP spid="4" grpId="0" animBg="1"/>
      <p:bldP spid="33" grpId="0" animBg="1"/>
      <p:bldP spid="37" grpId="0" animBg="1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81" name="Picture 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43" y="4565267"/>
            <a:ext cx="1952997" cy="195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619947" y="3738948"/>
            <a:ext cx="21483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Fourier transform</a:t>
            </a:r>
          </a:p>
        </p:txBody>
      </p:sp>
      <p:pic>
        <p:nvPicPr>
          <p:cNvPr id="6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0315" y="2442216"/>
            <a:ext cx="2746974" cy="10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34" y="1425265"/>
            <a:ext cx="4091324" cy="26593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21041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 err="1">
                <a:solidFill>
                  <a:srgbClr val="FFFFFF"/>
                </a:solidFill>
              </a:rPr>
              <a:t>Resonance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absorption</a:t>
            </a:r>
            <a:r>
              <a:rPr lang="de-DE" sz="3200" dirty="0">
                <a:solidFill>
                  <a:srgbClr val="FFFFFF"/>
                </a:solidFill>
              </a:rPr>
              <a:t> in the Time Domain</a:t>
            </a: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929033" y="3655405"/>
            <a:ext cx="15774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7030A0"/>
                </a:solidFill>
              </a:rPr>
              <a:t>Delta-</a:t>
            </a:r>
            <a:r>
              <a:rPr lang="de-DE" dirty="0" err="1">
                <a:solidFill>
                  <a:srgbClr val="7030A0"/>
                </a:solidFill>
              </a:rPr>
              <a:t>like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excitation</a:t>
            </a:r>
            <a:endParaRPr lang="de-DE" dirty="0">
              <a:solidFill>
                <a:srgbClr val="7030A0"/>
              </a:solidFill>
            </a:endParaRPr>
          </a:p>
        </p:txBody>
      </p:sp>
      <p:pic>
        <p:nvPicPr>
          <p:cNvPr id="66" name="Grafik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b="10030"/>
          <a:stretch/>
        </p:blipFill>
        <p:spPr>
          <a:xfrm>
            <a:off x="5258606" y="1433114"/>
            <a:ext cx="3821375" cy="2376300"/>
          </a:xfrm>
          <a:prstGeom prst="rect">
            <a:avLst/>
          </a:prstGeom>
        </p:spPr>
      </p:pic>
      <p:sp>
        <p:nvSpPr>
          <p:cNvPr id="67" name="Textfeld 19"/>
          <p:cNvSpPr txBox="1"/>
          <p:nvPr/>
        </p:nvSpPr>
        <p:spPr>
          <a:xfrm>
            <a:off x="6516216" y="1561390"/>
            <a:ext cx="149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not "kicked"</a:t>
            </a:r>
          </a:p>
        </p:txBody>
      </p:sp>
      <p:sp>
        <p:nvSpPr>
          <p:cNvPr id="68" name="Textfeld 35"/>
          <p:cNvSpPr txBox="1"/>
          <p:nvPr/>
        </p:nvSpPr>
        <p:spPr>
          <a:xfrm>
            <a:off x="6651010" y="1834762"/>
            <a:ext cx="87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"</a:t>
            </a:r>
            <a:r>
              <a:rPr lang="de-DE" sz="1400" dirty="0" err="1">
                <a:solidFill>
                  <a:srgbClr val="FF0000"/>
                </a:solidFill>
              </a:rPr>
              <a:t>kicked</a:t>
            </a:r>
            <a:r>
              <a:rPr lang="de-DE" sz="1400" dirty="0">
                <a:solidFill>
                  <a:srgbClr val="FF0000"/>
                </a:solidFill>
              </a:rPr>
              <a:t>"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300192" y="1988839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6300192" y="1723361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mit Pfeil 13"/>
          <p:cNvCxnSpPr/>
          <p:nvPr/>
        </p:nvCxnSpPr>
        <p:spPr>
          <a:xfrm flipH="1">
            <a:off x="5663121" y="1055907"/>
            <a:ext cx="699" cy="43464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38"/>
          <p:cNvCxnSpPr/>
          <p:nvPr/>
        </p:nvCxnSpPr>
        <p:spPr>
          <a:xfrm flipH="1">
            <a:off x="5722645" y="1055907"/>
            <a:ext cx="9415" cy="4346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04647" y="3774661"/>
            <a:ext cx="933535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Time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"/>
          <a:stretch/>
        </p:blipFill>
        <p:spPr>
          <a:xfrm>
            <a:off x="5029451" y="4100584"/>
            <a:ext cx="4071038" cy="2423344"/>
          </a:xfrm>
          <a:prstGeom prst="rect">
            <a:avLst/>
          </a:prstGeom>
        </p:spPr>
      </p:pic>
      <p:pic>
        <p:nvPicPr>
          <p:cNvPr id="40" name="Grafik 2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b="11841"/>
          <a:stretch/>
        </p:blipFill>
        <p:spPr>
          <a:xfrm>
            <a:off x="5366907" y="4099932"/>
            <a:ext cx="3735602" cy="23338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4191271" y="4985660"/>
            <a:ext cx="18459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Absorption [OD]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65962" y="6436112"/>
            <a:ext cx="1562441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4452" y="5445224"/>
            <a:ext cx="233749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Looks like a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Fano</a:t>
            </a:r>
            <a:r>
              <a:rPr lang="en-US" sz="2000" dirty="0">
                <a:solidFill>
                  <a:srgbClr val="FF0000"/>
                </a:solidFill>
              </a:rPr>
              <a:t> line shape 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87611" y="2018161"/>
            <a:ext cx="816249" cy="584775"/>
            <a:chOff x="1787611" y="2018161"/>
            <a:chExt cx="816249" cy="584775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 flipV="1">
              <a:off x="2534680" y="2204864"/>
              <a:ext cx="0" cy="25746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787611" y="2018161"/>
                  <a:ext cx="81624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611" y="2018161"/>
                  <a:ext cx="816249" cy="58477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1593347" y="3717032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68344" y="4233282"/>
            <a:ext cx="13821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Lorentzian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line shape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-2604" y="5091048"/>
            <a:ext cx="2876237" cy="1290280"/>
            <a:chOff x="1279633" y="4526856"/>
            <a:chExt cx="2876237" cy="1290280"/>
          </a:xfrm>
        </p:grpSpPr>
        <p:grpSp>
          <p:nvGrpSpPr>
            <p:cNvPr id="71" name="Group 70"/>
            <p:cNvGrpSpPr/>
            <p:nvPr/>
          </p:nvGrpSpPr>
          <p:grpSpPr>
            <a:xfrm>
              <a:off x="1279633" y="4526856"/>
              <a:ext cx="2876237" cy="1290280"/>
              <a:chOff x="1279633" y="4526856"/>
              <a:chExt cx="2876237" cy="12902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feld 2"/>
                  <p:cNvSpPr txBox="1"/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=2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arg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feld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b="-1973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feld 10"/>
                  <p:cNvSpPr txBox="1"/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cot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en-US" sz="2400" i="1" dirty="0">
                      <a:solidFill>
                        <a:srgbClr val="000000"/>
                      </a:solidFill>
                      <a:latin typeface="Cambria Math"/>
                      <a:ea typeface="Cambria Math"/>
                    </a:endParaRPr>
                  </a:p>
                </p:txBody>
              </p:sp>
            </mc:Choice>
            <mc:Fallback xmlns="">
              <p:sp>
                <p:nvSpPr>
                  <p:cNvPr id="74" name="Textfeld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2" name="Rectangle 71"/>
            <p:cNvSpPr/>
            <p:nvPr/>
          </p:nvSpPr>
          <p:spPr bwMode="auto">
            <a:xfrm>
              <a:off x="1387641" y="4526856"/>
              <a:ext cx="2661651" cy="129028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02749" y="4383162"/>
            <a:ext cx="2081019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...it IS a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Fano line shape!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4724400" y="2419350"/>
            <a:ext cx="247650" cy="381000"/>
          </a:xfrm>
          <a:custGeom>
            <a:avLst/>
            <a:gdLst>
              <a:gd name="connsiteX0" fmla="*/ 247650 w 247650"/>
              <a:gd name="connsiteY0" fmla="*/ 0 h 381000"/>
              <a:gd name="connsiteX1" fmla="*/ 0 w 247650"/>
              <a:gd name="connsiteY1" fmla="*/ 0 h 381000"/>
              <a:gd name="connsiteX2" fmla="*/ 0 w 24765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381000">
                <a:moveTo>
                  <a:pt x="247650" y="0"/>
                </a:moveTo>
                <a:lnTo>
                  <a:pt x="0" y="0"/>
                </a:lnTo>
                <a:lnTo>
                  <a:pt x="0" y="38100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4705350" y="5029200"/>
            <a:ext cx="266700" cy="323850"/>
          </a:xfrm>
          <a:custGeom>
            <a:avLst/>
            <a:gdLst>
              <a:gd name="connsiteX0" fmla="*/ 0 w 266700"/>
              <a:gd name="connsiteY0" fmla="*/ 0 h 323850"/>
              <a:gd name="connsiteX1" fmla="*/ 0 w 266700"/>
              <a:gd name="connsiteY1" fmla="*/ 323850 h 323850"/>
              <a:gd name="connsiteX2" fmla="*/ 266700 w 266700"/>
              <a:gd name="connsiteY2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323850">
                <a:moveTo>
                  <a:pt x="0" y="0"/>
                </a:moveTo>
                <a:lnTo>
                  <a:pt x="0" y="323850"/>
                </a:lnTo>
                <a:lnTo>
                  <a:pt x="266700" y="32385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Im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  <a:blipFill rotWithShape="1">
                <a:blip r:embed="rId13"/>
                <a:stretch>
                  <a:fillRect r="-392" b="-197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Dipole moment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𝐷</m:t>
                    </m:r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8197" r="-24590" b="-24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𝐷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948264" y="2564904"/>
                <a:ext cx="1987147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de-DE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2564904"/>
                <a:ext cx="1987147" cy="78617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 Box 8"/>
          <p:cNvSpPr txBox="1">
            <a:spLocks noChangeArrowheads="1"/>
          </p:cNvSpPr>
          <p:nvPr/>
        </p:nvSpPr>
        <p:spPr bwMode="auto">
          <a:xfrm>
            <a:off x="-1" y="838845"/>
            <a:ext cx="3142211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Science </a:t>
            </a:r>
            <a:r>
              <a:rPr lang="de-DE" sz="2400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p:sp>
        <p:nvSpPr>
          <p:cNvPr id="105" name="Oval 104"/>
          <p:cNvSpPr/>
          <p:nvPr/>
        </p:nvSpPr>
        <p:spPr bwMode="auto">
          <a:xfrm>
            <a:off x="2792394" y="32650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2475878" y="2475668"/>
            <a:ext cx="9454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2475878" y="3421145"/>
            <a:ext cx="9454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Arrow Connector 108"/>
          <p:cNvCxnSpPr/>
          <p:nvPr/>
        </p:nvCxnSpPr>
        <p:spPr bwMode="auto">
          <a:xfrm flipV="1">
            <a:off x="2963865" y="2475670"/>
            <a:ext cx="0" cy="9454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0" name="TextBox 109"/>
          <p:cNvSpPr txBox="1"/>
          <p:nvPr/>
        </p:nvSpPr>
        <p:spPr>
          <a:xfrm>
            <a:off x="3370553" y="3056261"/>
            <a:ext cx="713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|0</a:t>
            </a:r>
            <a:r>
              <a:rPr lang="en-US" sz="3600" dirty="0">
                <a:solidFill>
                  <a:srgbClr val="000000"/>
                </a:solidFill>
                <a:sym typeface="Symbol"/>
              </a:rPr>
              <a:t>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365459" y="2110784"/>
            <a:ext cx="713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|1</a:t>
            </a:r>
            <a:r>
              <a:rPr lang="en-US" sz="3600" dirty="0">
                <a:solidFill>
                  <a:srgbClr val="000000"/>
                </a:solidFill>
                <a:sym typeface="Symbol"/>
              </a:rPr>
              <a:t></a:t>
            </a: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93800" y="1739900"/>
            <a:ext cx="1369005" cy="2254250"/>
            <a:chOff x="1193800" y="1739900"/>
            <a:chExt cx="1369005" cy="2254250"/>
          </a:xfrm>
        </p:grpSpPr>
        <p:grpSp>
          <p:nvGrpSpPr>
            <p:cNvPr id="4" name="Group 3"/>
            <p:cNvGrpSpPr/>
            <p:nvPr/>
          </p:nvGrpSpPr>
          <p:grpSpPr>
            <a:xfrm>
              <a:off x="1193800" y="2106568"/>
              <a:ext cx="896265" cy="1627773"/>
              <a:chOff x="1193800" y="2106348"/>
              <a:chExt cx="896265" cy="1627773"/>
            </a:xfrm>
          </p:grpSpPr>
          <p:pic>
            <p:nvPicPr>
              <p:cNvPr id="57" name="Picture 2" descr="C:\Users\tpfeifer\Desktop\Graph1.WMF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96" t="13441" r="27904" b="13141"/>
              <a:stretch>
                <a:fillRect/>
              </a:stretch>
            </p:blipFill>
            <p:spPr bwMode="auto">
              <a:xfrm>
                <a:off x="1193800" y="2106348"/>
                <a:ext cx="893231" cy="1627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2" name="Gerade Verbindung mit Pfeil 38"/>
              <p:cNvCxnSpPr/>
              <p:nvPr/>
            </p:nvCxnSpPr>
            <p:spPr>
              <a:xfrm>
                <a:off x="1640015" y="2943560"/>
                <a:ext cx="45005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>
              <a:off x="1843088" y="1739900"/>
              <a:ext cx="719717" cy="2254250"/>
              <a:chOff x="1843088" y="1739900"/>
              <a:chExt cx="719717" cy="2254250"/>
            </a:xfrm>
          </p:grpSpPr>
          <p:graphicFrame>
            <p:nvGraphicFramePr>
              <p:cNvPr id="114" name="Objek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6915261"/>
                  </p:ext>
                </p:extLst>
              </p:nvPr>
            </p:nvGraphicFramePr>
            <p:xfrm>
              <a:off x="1843088" y="1739900"/>
              <a:ext cx="384175" cy="2254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35" name="Graph" r:id="rId18" imgW="3146755" imgH="2634691" progId="Origin50.Graph">
                      <p:embed/>
                    </p:oleObj>
                  </mc:Choice>
                  <mc:Fallback>
                    <p:oleObj name="Graph" r:id="rId18" imgW="3146755" imgH="2634691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43088" y="1739900"/>
                            <a:ext cx="384175" cy="2254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5" name="Gerade Verbindung mit Pfeil 13"/>
              <p:cNvCxnSpPr/>
              <p:nvPr/>
            </p:nvCxnSpPr>
            <p:spPr>
              <a:xfrm>
                <a:off x="2112755" y="2943560"/>
                <a:ext cx="450050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Oval 115"/>
          <p:cNvSpPr/>
          <p:nvPr/>
        </p:nvSpPr>
        <p:spPr bwMode="auto">
          <a:xfrm>
            <a:off x="2779694" y="3251184"/>
            <a:ext cx="342941" cy="34294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17" name="Oval 116"/>
          <p:cNvSpPr/>
          <p:nvPr/>
        </p:nvSpPr>
        <p:spPr bwMode="auto">
          <a:xfrm>
            <a:off x="2792394" y="23041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742536" y="1332494"/>
            <a:ext cx="1068423" cy="1288563"/>
            <a:chOff x="3742536" y="1332494"/>
            <a:chExt cx="1068423" cy="1288563"/>
          </a:xfrm>
        </p:grpSpPr>
        <p:cxnSp>
          <p:nvCxnSpPr>
            <p:cNvPr id="118" name="Straight Arrow Connector 117"/>
            <p:cNvCxnSpPr/>
            <p:nvPr/>
          </p:nvCxnSpPr>
          <p:spPr bwMode="auto">
            <a:xfrm flipH="1">
              <a:off x="4548051" y="1907267"/>
              <a:ext cx="23944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9" name="Straight Arrow Connector 118"/>
            <p:cNvCxnSpPr/>
            <p:nvPr/>
          </p:nvCxnSpPr>
          <p:spPr bwMode="auto">
            <a:xfrm>
              <a:off x="3742536" y="1921257"/>
              <a:ext cx="26461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/>
                <p:cNvSpPr/>
                <p:nvPr/>
              </p:nvSpPr>
              <p:spPr>
                <a:xfrm>
                  <a:off x="3754259" y="1332494"/>
                  <a:ext cx="1056700" cy="8617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ea typeface="Cambria Math"/>
                      <a:cs typeface="Times New Roman" pitchFamily="18" charset="0"/>
                    </a:rPr>
                    <a:t>Duration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4259" y="1332494"/>
                  <a:ext cx="1056700" cy="861774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l="-5202" t="-3546" r="-520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/>
            <p:cNvCxnSpPr/>
            <p:nvPr/>
          </p:nvCxnSpPr>
          <p:spPr bwMode="auto">
            <a:xfrm>
              <a:off x="4022388" y="1834762"/>
              <a:ext cx="0" cy="7827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4526280" y="1834762"/>
              <a:ext cx="0" cy="7862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3" name="Text Box 8"/>
          <p:cNvSpPr txBox="1">
            <a:spLocks noChangeArrowheads="1"/>
          </p:cNvSpPr>
          <p:nvPr/>
        </p:nvSpPr>
        <p:spPr bwMode="auto">
          <a:xfrm>
            <a:off x="1222334" y="3652644"/>
            <a:ext cx="8904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"kick"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laser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400" dirty="0">
                    <a:solidFill>
                      <a:srgbClr val="FF0000"/>
                    </a:solidFill>
                  </a:rPr>
                  <a:t>refractive index change</a:t>
                </a:r>
                <a:r>
                  <a:rPr lang="de-DE" sz="2400" dirty="0">
                    <a:solidFill>
                      <a:srgbClr val="00000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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de-DE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𝜒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blipFill rotWithShape="1">
                <a:blip r:embed="rId21"/>
                <a:stretch>
                  <a:fillRect l="-2730" t="-4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dirty="0" err="1">
                    <a:solidFill>
                      <a:srgbClr val="000000"/>
                    </a:solidFill>
                  </a:rPr>
                  <a:t>susceptibility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  <a:sym typeface="Symbol"/>
                      </a:rPr>
                      <m:t></m:t>
                    </m:r>
                    <m:r>
                      <m:rPr>
                        <m:nor/>
                      </m:rPr>
                      <a:rPr lang="de-DE" sz="2000" b="0" i="0" dirty="0" smtClean="0">
                        <a:solidFill>
                          <a:srgbClr val="000000"/>
                        </a:solidFill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de-DE" sz="2000" dirty="0" smtClean="0">
                        <a:solidFill>
                          <a:srgbClr val="000000"/>
                        </a:solidFill>
                        <a:latin typeface="Symbol" panose="05050102010706020507" pitchFamily="18" charset="2"/>
                        <a:sym typeface="Symbol"/>
                      </a:rPr>
                      <m:t>a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(</a:t>
                </a:r>
                <a:r>
                  <a:rPr lang="de-DE" sz="1600" dirty="0" err="1">
                    <a:solidFill>
                      <a:srgbClr val="000000"/>
                    </a:solidFill>
                  </a:rPr>
                  <a:t>polarizability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)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blipFill rotWithShape="1">
                <a:blip r:embed="rId22"/>
                <a:stretch>
                  <a:fillRect l="-888" b="-13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2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0.28715 -3.7037E-7 " pathEditMode="relative" rAng="0" ptsTypes="AA">
                                      <p:cBhvr>
                                        <p:cTn id="6" dur="5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3.7037E-7 L -1.94444E-6 -0.036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6 3.7037E-7 L 4.16667E-6 -0.0363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4.81481E-6 L 1.94444E-6 -0.0303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7" grpId="0"/>
      <p:bldP spid="68" grpId="0"/>
      <p:bldP spid="3" grpId="0"/>
      <p:bldP spid="34" grpId="0" animBg="1"/>
      <p:bldP spid="16" grpId="0" animBg="1"/>
      <p:bldP spid="17" grpId="0" animBg="1"/>
      <p:bldP spid="18" grpId="0"/>
      <p:bldP spid="111" grpId="0"/>
      <p:bldP spid="116" grpId="0" animBg="1"/>
      <p:bldP spid="117" grpId="0" animBg="1"/>
      <p:bldP spid="117" grpId="1" animBg="1"/>
      <p:bldP spid="61" grpId="0" animBg="1"/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8800" y="138950"/>
            <a:ext cx="7886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rgbClr val="FFFFFF"/>
                </a:solidFill>
              </a:rPr>
              <a:t>The </a:t>
            </a:r>
            <a:r>
              <a:rPr lang="de-DE" sz="3600" dirty="0" err="1">
                <a:solidFill>
                  <a:srgbClr val="FFFFFF"/>
                </a:solidFill>
              </a:rPr>
              <a:t>Fano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  <a:r>
              <a:rPr lang="de-DE" sz="3600" dirty="0" err="1">
                <a:solidFill>
                  <a:srgbClr val="FFFFFF"/>
                </a:solidFill>
              </a:rPr>
              <a:t>dipole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  <a:r>
              <a:rPr lang="de-DE" sz="3600" dirty="0" err="1">
                <a:solidFill>
                  <a:srgbClr val="FFFFFF"/>
                </a:solidFill>
              </a:rPr>
              <a:t>phase</a:t>
            </a:r>
            <a:endParaRPr lang="de-DE" sz="3600" i="1" dirty="0">
              <a:solidFill>
                <a:srgbClr val="FFFFFF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325632"/>
              </p:ext>
            </p:extLst>
          </p:nvPr>
        </p:nvGraphicFramePr>
        <p:xfrm>
          <a:off x="2655020" y="1745361"/>
          <a:ext cx="6317628" cy="4802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14" name="Folie" r:id="rId3" imgW="3637915" imgH="2764438" progId="PowerPoint.Slide.12">
                  <p:embed/>
                </p:oleObj>
              </mc:Choice>
              <mc:Fallback>
                <p:oleObj name="Folie" r:id="rId3" imgW="3637915" imgH="276443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020" y="1745361"/>
                        <a:ext cx="6317628" cy="4802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83" y="6444044"/>
            <a:ext cx="356843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C. Ott </a:t>
            </a:r>
            <a:r>
              <a:rPr lang="de-DE" i="1" dirty="0">
                <a:solidFill>
                  <a:srgbClr val="000000"/>
                </a:solidFill>
                <a:latin typeface="Calibri" pitchFamily="34" charset="0"/>
              </a:rPr>
              <a:t>et al. 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Science </a:t>
            </a:r>
            <a:r>
              <a:rPr lang="de-DE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 bwMode="auto">
              <a:xfrm>
                <a:off x="5282084" y="6311900"/>
                <a:ext cx="1587500" cy="266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dipole phase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endParaRPr lang="en-U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2084" y="6311900"/>
                <a:ext cx="1587500" cy="266700"/>
              </a:xfrm>
              <a:prstGeom prst="rect">
                <a:avLst/>
              </a:prstGeom>
              <a:blipFill rotWithShape="1">
                <a:blip r:embed="rId7"/>
                <a:stretch>
                  <a:fillRect l="-8429" t="-15909" r="-6130" b="-6818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 bwMode="auto">
              <a:xfrm rot="16200000">
                <a:off x="1967384" y="3657600"/>
                <a:ext cx="1587500" cy="266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Fano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400" i="1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𝑞</m:t>
                    </m:r>
                  </m:oMath>
                </a14:m>
                <a:r>
                  <a:rPr lang="en-US" b="1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</a:rPr>
                  <a:t>parameter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1967384" y="3657600"/>
                <a:ext cx="1587500" cy="266700"/>
              </a:xfrm>
              <a:prstGeom prst="rect">
                <a:avLst/>
              </a:prstGeom>
              <a:blipFill rotWithShape="1">
                <a:blip r:embed="rId8"/>
                <a:stretch>
                  <a:fillRect l="-18182" t="-18462" r="-65909" b="-18077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247284" y="4860215"/>
            <a:ext cx="22352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Phase-Shifted Fano</a:t>
            </a:r>
          </a:p>
          <a:p>
            <a:pPr algn="ctr"/>
            <a:r>
              <a:rPr lang="de-DE" dirty="0">
                <a:solidFill>
                  <a:srgbClr val="FFFFFF"/>
                </a:solidFill>
              </a:rPr>
              <a:t>turns Lorentz</a:t>
            </a:r>
          </a:p>
          <a:p>
            <a:pPr algn="ctr"/>
            <a:r>
              <a:rPr lang="de-DE" dirty="0">
                <a:solidFill>
                  <a:srgbClr val="FFFFFF"/>
                </a:solidFill>
              </a:rPr>
              <a:t>and </a:t>
            </a:r>
            <a:r>
              <a:rPr lang="de-DE" i="1" dirty="0">
                <a:solidFill>
                  <a:srgbClr val="FFFFFF"/>
                </a:solidFill>
              </a:rPr>
              <a:t>vice versa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5"/>
              <p:cNvSpPr txBox="1"/>
              <p:nvPr/>
            </p:nvSpPr>
            <p:spPr>
              <a:xfrm>
                <a:off x="2156459" y="809660"/>
                <a:ext cx="6987887" cy="570362"/>
              </a:xfrm>
              <a:prstGeom prst="rect">
                <a:avLst/>
              </a:prstGeom>
              <a:solidFill>
                <a:srgbClr val="FFD85D">
                  <a:alpha val="8392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prstClr val="white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tabLst>
                    <a:tab pos="3225800" algn="l"/>
                  </a:tabLst>
                </a:pPr>
                <a:r>
                  <a:rPr lang="en-US" dirty="0">
                    <a:solidFill>
                      <a:srgbClr val="000000"/>
                    </a:solidFill>
                  </a:rPr>
                  <a:t>Exact mapping from </a:t>
                </a:r>
                <a:r>
                  <a:rPr lang="en-US" dirty="0" err="1">
                    <a:solidFill>
                      <a:srgbClr val="000000"/>
                    </a:solidFill>
                  </a:rPr>
                  <a:t>Fano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parameter to temporal phase shift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𝝋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459" y="809660"/>
                <a:ext cx="6987887" cy="570362"/>
              </a:xfrm>
              <a:prstGeom prst="rect">
                <a:avLst/>
              </a:prstGeom>
              <a:blipFill rotWithShape="1">
                <a:blip r:embed="rId9"/>
                <a:stretch>
                  <a:fillRect b="-53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 bwMode="auto">
          <a:xfrm>
            <a:off x="19816" y="6486346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47475" y="6445250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1124" y="3148559"/>
                <a:ext cx="2516659" cy="8607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</a:rPr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0000"/>
                            </a:solidFill>
                            <a:latin typeface="Cambria Math"/>
                          </a:rPr>
                          <m:t>exp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⁡(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de-DE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de-DE" sz="2000" smtClean="0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  <m:r>
                      <a:rPr lang="de-DE" sz="2000" i="1" smtClean="0">
                        <a:solidFill>
                          <a:srgbClr val="000000"/>
                        </a:solidFill>
                        <a:latin typeface="Cambria Math"/>
                      </a:rPr>
                      <m:t>𝑐𝑜𝑛𝑠𝑡</m:t>
                    </m:r>
                    <m:r>
                      <a:rPr lang="de-DE" sz="2000" i="1" smtClean="0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en-US" sz="2400" i="1" dirty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4" y="3148559"/>
                <a:ext cx="2516659" cy="860748"/>
              </a:xfrm>
              <a:prstGeom prst="rect">
                <a:avLst/>
              </a:prstGeom>
              <a:blipFill rotWithShape="1">
                <a:blip r:embed="rId18"/>
                <a:stretch>
                  <a:fillRect t="-2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1125" y="1630736"/>
                <a:ext cx="2516659" cy="839653"/>
              </a:xfrm>
              <a:prstGeom prst="rect">
                <a:avLst/>
              </a:prstGeom>
              <a:solidFill>
                <a:srgbClr val="D9D9D9"/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𝐹𝑎𝑛𝑜</m:t>
                          </m:r>
                        </m:sub>
                      </m:sSub>
                      <m:r>
                        <a:rPr lang="en-US" sz="2400" smtClean="0">
                          <a:solidFill>
                            <a:srgbClr val="000000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sz="2400" i="1">
                                  <a:solidFill>
                                    <a:srgbClr val="00B0F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5" y="1630736"/>
                <a:ext cx="2516659" cy="839653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-2604" y="5091048"/>
            <a:ext cx="2876237" cy="1290280"/>
            <a:chOff x="1279633" y="4526856"/>
            <a:chExt cx="2876237" cy="1290280"/>
          </a:xfrm>
        </p:grpSpPr>
        <p:grpSp>
          <p:nvGrpSpPr>
            <p:cNvPr id="22" name="Group 21"/>
            <p:cNvGrpSpPr/>
            <p:nvPr/>
          </p:nvGrpSpPr>
          <p:grpSpPr>
            <a:xfrm>
              <a:off x="1279633" y="4526856"/>
              <a:ext cx="2876237" cy="1290280"/>
              <a:chOff x="1279633" y="4526856"/>
              <a:chExt cx="2876237" cy="12902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feld 2"/>
                  <p:cNvSpPr txBox="1"/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=2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arg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feld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b="-197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feld 10"/>
                  <p:cNvSpPr txBox="1"/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cot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en-US" sz="2400" i="1" dirty="0">
                      <a:solidFill>
                        <a:srgbClr val="000000"/>
                      </a:solidFill>
                      <a:latin typeface="Cambria Math"/>
                      <a:ea typeface="Cambria Math"/>
                    </a:endParaRPr>
                  </a:p>
                </p:txBody>
              </p:sp>
            </mc:Choice>
            <mc:Fallback xmlns="">
              <p:sp>
                <p:nvSpPr>
                  <p:cNvPr id="74" name="Textfeld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Rectangle 22"/>
            <p:cNvSpPr/>
            <p:nvPr/>
          </p:nvSpPr>
          <p:spPr bwMode="auto">
            <a:xfrm>
              <a:off x="1387641" y="4526856"/>
              <a:ext cx="2661651" cy="129028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02749" y="4383162"/>
            <a:ext cx="2081019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...it IS a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Fano line shape!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25" y="3996359"/>
            <a:ext cx="2526504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0"/>
            </a:lvl1pPr>
          </a:lstStyle>
          <a:p>
            <a:r>
              <a:rPr lang="en-US" sz="1600" dirty="0">
                <a:solidFill>
                  <a:srgbClr val="C00000"/>
                </a:solidFill>
              </a:rPr>
              <a:t>Phase</a:t>
            </a:r>
            <a:r>
              <a:rPr lang="en-US" sz="1600" dirty="0">
                <a:solidFill>
                  <a:srgbClr val="000000"/>
                </a:solidFill>
              </a:rPr>
              <a:t>-shifted </a:t>
            </a:r>
            <a:r>
              <a:rPr lang="en-US" sz="1600" dirty="0" err="1">
                <a:solidFill>
                  <a:srgbClr val="000000"/>
                </a:solidFill>
              </a:rPr>
              <a:t>Lorentzian</a:t>
            </a: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24534" y="2465942"/>
                <a:ext cx="710451" cy="707886"/>
              </a:xfrm>
              <a:prstGeom prst="rect">
                <a:avLst/>
              </a:prstGeom>
              <a:gradFill>
                <a:gsLst>
                  <a:gs pos="0">
                    <a:srgbClr val="FFFF99"/>
                  </a:gs>
                  <a:gs pos="100000">
                    <a:srgbClr val="D9D9D9"/>
                  </a:gs>
                </a:gsLst>
                <a:lin ang="16200000" scaled="0"/>
              </a:gra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0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34" y="2465942"/>
                <a:ext cx="710451" cy="70788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850773" y="1381421"/>
            <a:ext cx="62901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cooperation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C. Greene (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Purdue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), J. Evers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C. Keitel (MPIK)</a:t>
            </a:r>
            <a:endParaRPr lang="de-DE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65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892300" y="116632"/>
            <a:ext cx="3314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C08000"/>
                </a:solidFill>
              </a:rPr>
              <a:t>Fano to Lorentz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284547" y="3789040"/>
            <a:ext cx="1054251" cy="2254250"/>
            <a:chOff x="1383514" y="1714810"/>
            <a:chExt cx="1054251" cy="2254250"/>
          </a:xfrm>
        </p:grpSpPr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2720236"/>
                </p:ext>
              </p:extLst>
            </p:nvPr>
          </p:nvGraphicFramePr>
          <p:xfrm>
            <a:off x="2053590" y="1714810"/>
            <a:ext cx="384175" cy="225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18" name="Graph" r:id="rId3" imgW="3146755" imgH="2634691" progId="Origin50.Graph">
                    <p:embed/>
                  </p:oleObj>
                </mc:Choice>
                <mc:Fallback>
                  <p:oleObj name="Graph" r:id="rId3" imgW="3146755" imgH="2634691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3590" y="1714810"/>
                          <a:ext cx="384175" cy="2254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1383514" y="2055548"/>
              <a:ext cx="893231" cy="162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2"/>
          <p:cNvSpPr/>
          <p:nvPr/>
        </p:nvSpPr>
        <p:spPr bwMode="auto">
          <a:xfrm>
            <a:off x="1133475" y="4513763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7" name="Oval 2"/>
          <p:cNvSpPr/>
          <p:nvPr/>
        </p:nvSpPr>
        <p:spPr bwMode="auto">
          <a:xfrm>
            <a:off x="1371425" y="4736566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500467"/>
              </p:ext>
            </p:extLst>
          </p:nvPr>
        </p:nvGraphicFramePr>
        <p:xfrm>
          <a:off x="947465" y="1178750"/>
          <a:ext cx="3841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19" name="Graph" r:id="rId6" imgW="3146755" imgH="2634691" progId="Origin50.Graph">
                  <p:embed/>
                </p:oleObj>
              </mc:Choice>
              <mc:Fallback>
                <p:oleObj name="Graph" r:id="rId6" imgW="3146755" imgH="263469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465" y="1178750"/>
                        <a:ext cx="384175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"/>
          <p:cNvSpPr/>
          <p:nvPr/>
        </p:nvSpPr>
        <p:spPr bwMode="auto">
          <a:xfrm>
            <a:off x="1126317" y="1903473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2" name="Oval 2"/>
          <p:cNvSpPr/>
          <p:nvPr/>
        </p:nvSpPr>
        <p:spPr bwMode="auto">
          <a:xfrm>
            <a:off x="1364267" y="2126276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3" name="TextBox 65"/>
          <p:cNvSpPr txBox="1"/>
          <p:nvPr/>
        </p:nvSpPr>
        <p:spPr>
          <a:xfrm>
            <a:off x="611332" y="3129445"/>
            <a:ext cx="1044285" cy="38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no laser</a:t>
            </a:r>
          </a:p>
        </p:txBody>
      </p:sp>
      <p:sp>
        <p:nvSpPr>
          <p:cNvPr id="24" name="TextBox 65"/>
          <p:cNvSpPr txBox="1"/>
          <p:nvPr/>
        </p:nvSpPr>
        <p:spPr>
          <a:xfrm>
            <a:off x="251520" y="5874750"/>
            <a:ext cx="1935216" cy="38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Laser Intensity:</a:t>
            </a:r>
          </a:p>
          <a:p>
            <a:r>
              <a:rPr lang="en-US" dirty="0">
                <a:solidFill>
                  <a:srgbClr val="FF0000"/>
                </a:solidFill>
              </a:rPr>
              <a:t>2·10</a:t>
            </a:r>
            <a:r>
              <a:rPr lang="en-US" baseline="30000" dirty="0">
                <a:solidFill>
                  <a:srgbClr val="FF0000"/>
                </a:solidFill>
              </a:rPr>
              <a:t>12</a:t>
            </a:r>
            <a:r>
              <a:rPr lang="en-US" dirty="0">
                <a:solidFill>
                  <a:srgbClr val="FF0000"/>
                </a:solidFill>
              </a:rPr>
              <a:t> W/cm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2249" y="620688"/>
            <a:ext cx="2506007" cy="646331"/>
          </a:xfrm>
          <a:prstGeom prst="rect">
            <a:avLst/>
          </a:prstGeom>
          <a:solidFill>
            <a:srgbClr val="C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doubly-excited Helium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originally </a:t>
            </a:r>
            <a:r>
              <a:rPr lang="en-US" dirty="0" err="1">
                <a:solidFill>
                  <a:srgbClr val="FFFFFF"/>
                </a:solidFill>
              </a:rPr>
              <a:t>Fano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lineshape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6626" y="620688"/>
            <a:ext cx="246047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singly-excited Helium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originally </a:t>
            </a:r>
            <a:r>
              <a:rPr lang="en-US" dirty="0" err="1">
                <a:solidFill>
                  <a:srgbClr val="FFFFFF"/>
                </a:solidFill>
              </a:rPr>
              <a:t>Lorentzian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9712" y="1268760"/>
            <a:ext cx="3240360" cy="5112568"/>
          </a:xfrm>
          <a:prstGeom prst="rect">
            <a:avLst/>
          </a:prstGeom>
          <a:ln w="28575">
            <a:solidFill>
              <a:srgbClr val="C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43488" y="1268760"/>
            <a:ext cx="3240360" cy="51125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32320" y="116999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200" dirty="0">
                <a:solidFill>
                  <a:srgbClr val="FFFFFF"/>
                </a:solidFill>
              </a:rPr>
              <a:t>, and </a:t>
            </a:r>
            <a:r>
              <a:rPr lang="de-DE" sz="3200" dirty="0">
                <a:solidFill>
                  <a:srgbClr val="AC75D5"/>
                </a:solidFill>
              </a:rPr>
              <a:t>Lorentz to Fano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589142" y="6458245"/>
            <a:ext cx="356843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Science </a:t>
            </a:r>
            <a:r>
              <a:rPr lang="de-DE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5239820" y="6458245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367479" y="6417149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606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/>
          <a:stretch/>
        </p:blipFill>
        <p:spPr bwMode="auto">
          <a:xfrm>
            <a:off x="2033478" y="1358004"/>
            <a:ext cx="3142427" cy="495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/>
          <a:stretch/>
        </p:blipFill>
        <p:spPr bwMode="auto">
          <a:xfrm>
            <a:off x="5757788" y="1322127"/>
            <a:ext cx="2979812" cy="49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5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de-DE" sz="3200" dirty="0">
                <a:latin typeface="Arial" pitchFamily="34" charset="0"/>
                <a:cs typeface="Arial" pitchFamily="34" charset="0"/>
              </a:rPr>
              <a:t>Laser Control of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Fano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and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Lorentzian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resonances</a:t>
            </a:r>
            <a:endParaRPr lang="en-US" sz="3200" dirty="0"/>
          </a:p>
        </p:txBody>
      </p:sp>
      <p:pic>
        <p:nvPicPr>
          <p:cNvPr id="2466838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84" y="4121625"/>
            <a:ext cx="4214735" cy="229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6849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90" y="978222"/>
            <a:ext cx="4073169" cy="241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793892" y="1621067"/>
            <a:ext cx="2300680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turning</a:t>
            </a:r>
          </a:p>
          <a:p>
            <a:r>
              <a:rPr lang="en-US" sz="2400" dirty="0">
                <a:solidFill>
                  <a:prstClr val="white"/>
                </a:solidFill>
              </a:rPr>
              <a:t>original '</a:t>
            </a:r>
            <a:r>
              <a:rPr lang="en-US" sz="2400" dirty="0" err="1">
                <a:solidFill>
                  <a:prstClr val="white"/>
                </a:solidFill>
              </a:rPr>
              <a:t>Fano</a:t>
            </a:r>
            <a:r>
              <a:rPr lang="en-US" sz="2400" dirty="0">
                <a:solidFill>
                  <a:prstClr val="white"/>
                </a:solidFill>
              </a:rPr>
              <a:t>'</a:t>
            </a:r>
          </a:p>
          <a:p>
            <a:r>
              <a:rPr lang="en-US" sz="2400" dirty="0">
                <a:solidFill>
                  <a:prstClr val="white"/>
                </a:solidFill>
              </a:rPr>
              <a:t>       into 'Lorentz'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79586" y="1305697"/>
            <a:ext cx="4209535" cy="20017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75477" y="3694670"/>
            <a:ext cx="4209535" cy="20017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FanoDoublyHigherStat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541.766"/>
                </p14:media>
              </p:ext>
            </p:extLst>
          </p:nvPr>
        </p:nvPicPr>
        <p:blipFill rotWithShape="1">
          <a:blip r:embed="rId9"/>
          <a:srcRect l="8998" t="6429" r="4731" b="12412"/>
          <a:stretch>
            <a:fillRect/>
          </a:stretch>
        </p:blipFill>
        <p:spPr>
          <a:xfrm>
            <a:off x="3196279" y="1412667"/>
            <a:ext cx="3229231" cy="13840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478338"/>
              </p:ext>
            </p:extLst>
          </p:nvPr>
        </p:nvGraphicFramePr>
        <p:xfrm>
          <a:off x="2262700" y="1099751"/>
          <a:ext cx="4587660" cy="2427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26" name="Graph" r:id="rId10" imgW="4122720" imgH="2181600" progId="Origin50.Graph">
                  <p:embed/>
                </p:oleObj>
              </mc:Choice>
              <mc:Fallback>
                <p:oleObj name="Graph" r:id="rId10" imgW="4122720" imgH="218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62700" y="1099751"/>
                        <a:ext cx="4587660" cy="24272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1500" y="1389620"/>
            <a:ext cx="18669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Helium</a:t>
            </a:r>
          </a:p>
          <a:p>
            <a:r>
              <a:rPr lang="en-US" sz="2400" dirty="0">
                <a:solidFill>
                  <a:srgbClr val="FFC000"/>
                </a:solidFill>
              </a:rPr>
              <a:t>doubly </a:t>
            </a:r>
            <a:r>
              <a:rPr lang="en-US" sz="2400" dirty="0">
                <a:solidFill>
                  <a:prstClr val="white"/>
                </a:solidFill>
              </a:rPr>
              <a:t>excited</a:t>
            </a:r>
          </a:p>
          <a:p>
            <a:r>
              <a:rPr lang="en-US" sz="2400" dirty="0">
                <a:solidFill>
                  <a:prstClr val="white"/>
                </a:solidFill>
              </a:rPr>
              <a:t>(</a:t>
            </a:r>
            <a:r>
              <a:rPr lang="en-US" sz="2400" dirty="0">
                <a:solidFill>
                  <a:srgbClr val="FFC000"/>
                </a:solidFill>
              </a:rPr>
              <a:t>above</a:t>
            </a:r>
            <a:r>
              <a:rPr lang="en-US" sz="2400" dirty="0">
                <a:solidFill>
                  <a:prstClr val="white"/>
                </a:solidFill>
              </a:rPr>
              <a:t> the</a:t>
            </a:r>
          </a:p>
          <a:p>
            <a:r>
              <a:rPr lang="en-US" sz="2400" dirty="0">
                <a:solidFill>
                  <a:prstClr val="white"/>
                </a:solidFill>
              </a:rPr>
              <a:t>continuum</a:t>
            </a:r>
          </a:p>
          <a:p>
            <a:r>
              <a:rPr lang="en-US" sz="2400" dirty="0">
                <a:solidFill>
                  <a:prstClr val="white"/>
                </a:solidFill>
              </a:rPr>
              <a:t>threshold)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30" y="3774989"/>
            <a:ext cx="1666610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Helium</a:t>
            </a:r>
          </a:p>
          <a:p>
            <a:r>
              <a:rPr lang="en-US" sz="2400" dirty="0">
                <a:solidFill>
                  <a:srgbClr val="92D050"/>
                </a:solidFill>
              </a:rPr>
              <a:t>singly </a:t>
            </a:r>
            <a:r>
              <a:rPr lang="en-US" sz="2400" dirty="0">
                <a:solidFill>
                  <a:prstClr val="white"/>
                </a:solidFill>
              </a:rPr>
              <a:t>excited</a:t>
            </a:r>
          </a:p>
          <a:p>
            <a:r>
              <a:rPr lang="en-US" sz="2400" dirty="0">
                <a:solidFill>
                  <a:prstClr val="white"/>
                </a:solidFill>
              </a:rPr>
              <a:t>(</a:t>
            </a:r>
            <a:r>
              <a:rPr lang="en-US" sz="2400" dirty="0">
                <a:solidFill>
                  <a:srgbClr val="92D050"/>
                </a:solidFill>
              </a:rPr>
              <a:t>below</a:t>
            </a:r>
            <a:r>
              <a:rPr lang="en-US" sz="2400" dirty="0">
                <a:solidFill>
                  <a:prstClr val="white"/>
                </a:solidFill>
              </a:rPr>
              <a:t> the</a:t>
            </a:r>
          </a:p>
          <a:p>
            <a:r>
              <a:rPr lang="en-US" sz="2400" dirty="0">
                <a:solidFill>
                  <a:prstClr val="white"/>
                </a:solidFill>
              </a:rPr>
              <a:t>continuum</a:t>
            </a:r>
          </a:p>
          <a:p>
            <a:r>
              <a:rPr lang="en-US" sz="2400" dirty="0">
                <a:solidFill>
                  <a:prstClr val="white"/>
                </a:solidFill>
              </a:rPr>
              <a:t>threshold)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14490" y="3935900"/>
            <a:ext cx="2255233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turning</a:t>
            </a:r>
          </a:p>
          <a:p>
            <a:r>
              <a:rPr lang="en-US" sz="2400" dirty="0">
                <a:solidFill>
                  <a:prstClr val="white"/>
                </a:solidFill>
              </a:rPr>
              <a:t>original 'Lorentz'</a:t>
            </a:r>
          </a:p>
          <a:p>
            <a:r>
              <a:rPr lang="en-US" sz="2400" dirty="0">
                <a:solidFill>
                  <a:prstClr val="white"/>
                </a:solidFill>
              </a:rPr>
              <a:t>       into '</a:t>
            </a:r>
            <a:r>
              <a:rPr lang="en-US" sz="2400" dirty="0" err="1">
                <a:solidFill>
                  <a:prstClr val="white"/>
                </a:solidFill>
              </a:rPr>
              <a:t>Fano</a:t>
            </a:r>
            <a:r>
              <a:rPr lang="en-US" sz="2400" dirty="0">
                <a:solidFill>
                  <a:prstClr val="white"/>
                </a:solidFill>
              </a:rPr>
              <a:t>'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2325" y="981075"/>
            <a:ext cx="6075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'2s4p'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62450" y="981075"/>
            <a:ext cx="6075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'2s5p'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29200" y="981075"/>
            <a:ext cx="85760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'2s6p' ...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57625" y="3390900"/>
            <a:ext cx="4953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1s6p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552950" y="3390900"/>
            <a:ext cx="4953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1s7p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72075" y="3390900"/>
            <a:ext cx="74539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1s8p ...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475477" y="5781675"/>
                <a:ext cx="2406083" cy="1009649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FF00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400" smtClean="0">
                          <a:solidFill>
                            <a:prstClr val="white"/>
                          </a:solidFill>
                          <a:latin typeface="Cambria Math"/>
                        </a:rPr>
                        <m:t>cot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⁡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77" y="5781675"/>
                <a:ext cx="2406083" cy="100964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eSinglyDeltaODnegated and shifted to 0 at beginning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3"/>
          <a:srcRect l="35427" t="6868" r="4413" b="12912"/>
          <a:stretch/>
        </p:blipFill>
        <p:spPr>
          <a:xfrm>
            <a:off x="3267074" y="3819525"/>
            <a:ext cx="3228975" cy="1400175"/>
          </a:xfrm>
          <a:prstGeom prst="rect">
            <a:avLst/>
          </a:prstGeom>
        </p:spPr>
      </p:pic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67017"/>
              </p:ext>
            </p:extLst>
          </p:nvPr>
        </p:nvGraphicFramePr>
        <p:xfrm>
          <a:off x="2273300" y="3454400"/>
          <a:ext cx="4641850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27" name="Graph" r:id="rId14" imgW="4170240" imgH="2246400" progId="Origin50.Graph">
                  <p:embed/>
                </p:oleObj>
              </mc:Choice>
              <mc:Fallback>
                <p:oleObj name="Graph" r:id="rId14" imgW="4170240" imgH="22464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3300" y="3454400"/>
                        <a:ext cx="4641850" cy="249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589142" y="6458245"/>
            <a:ext cx="356843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	Science </a:t>
            </a:r>
            <a:r>
              <a:rPr lang="de-DE" b="1" dirty="0">
                <a:solidFill>
                  <a:prstClr val="white"/>
                </a:solidFill>
              </a:rPr>
              <a:t>340</a:t>
            </a:r>
            <a:r>
              <a:rPr lang="de-DE" dirty="0">
                <a:solidFill>
                  <a:prstClr val="white"/>
                </a:solidFill>
              </a:rPr>
              <a:t>, 716 (2013)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239820" y="6458245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367479" y="6417149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69989" y="5900259"/>
                <a:ext cx="26124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FF00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rgbClr val="00FF00"/>
                          </a:solidFill>
                        </a:rPr>
                        <m:t>−2.55</m:t>
                      </m:r>
                      <m:r>
                        <a:rPr lang="en-US" i="1" dirty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=0.24 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989" y="5900259"/>
                <a:ext cx="2612446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62" grpId="0" animBg="1"/>
      <p:bldP spid="63" grpId="0"/>
      <p:bldP spid="64" grpId="0" animBg="1"/>
      <p:bldP spid="69" grpId="0"/>
      <p:bldP spid="70" grpId="0"/>
      <p:bldP spid="71" grpId="0"/>
      <p:bldP spid="73" grpId="0" animBg="1"/>
      <p:bldP spid="73" grpId="1" animBg="1"/>
      <p:bldP spid="3" grpId="0"/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5487" y="35913"/>
            <a:ext cx="7770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 err="1">
                <a:solidFill>
                  <a:srgbClr val="FFFFFF"/>
                </a:solidFill>
              </a:rPr>
              <a:t>Extracting</a:t>
            </a:r>
            <a:r>
              <a:rPr lang="de-DE" sz="3200" dirty="0">
                <a:solidFill>
                  <a:srgbClr val="FFFFFF"/>
                </a:solidFill>
              </a:rPr>
              <a:t> the laser-</a:t>
            </a:r>
            <a:r>
              <a:rPr lang="de-DE" sz="3200" dirty="0" err="1">
                <a:solidFill>
                  <a:srgbClr val="FFFFFF"/>
                </a:solidFill>
              </a:rPr>
              <a:t>induced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phase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shift</a:t>
            </a:r>
            <a:endParaRPr lang="de-DE" sz="3200" dirty="0">
              <a:solidFill>
                <a:srgbClr val="FFFFFF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-192512" y="2010326"/>
            <a:ext cx="1912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experiment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-158497" y="4494745"/>
            <a:ext cx="1912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0000"/>
                </a:solidFill>
              </a:rPr>
              <a:t>ab</a:t>
            </a:r>
            <a:r>
              <a:rPr lang="en-US" sz="1600" b="1" i="1" dirty="0">
                <a:solidFill>
                  <a:srgbClr val="000000"/>
                </a:solidFill>
              </a:rPr>
              <a:t>-initio</a:t>
            </a:r>
            <a:r>
              <a:rPr lang="en-US" sz="1600" b="1" dirty="0">
                <a:solidFill>
                  <a:srgbClr val="000000"/>
                </a:solidFill>
              </a:rPr>
              <a:t> theory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(Argenti/Martin)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5" name="TextBox 22"/>
          <p:cNvSpPr txBox="1"/>
          <p:nvPr/>
        </p:nvSpPr>
        <p:spPr>
          <a:xfrm>
            <a:off x="50930" y="643448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C. 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0" y="6332052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66914" y="6382853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6" name="Picture 3" descr="C:\conferences&amp;SummerSchools\2013_07_ATTO\Fig4_presentation_a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/>
          <a:stretch/>
        </p:blipFill>
        <p:spPr bwMode="auto">
          <a:xfrm>
            <a:off x="1582352" y="981081"/>
            <a:ext cx="5158141" cy="53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uppieren 1"/>
          <p:cNvGrpSpPr/>
          <p:nvPr/>
        </p:nvGrpSpPr>
        <p:grpSpPr>
          <a:xfrm>
            <a:off x="6727977" y="2991524"/>
            <a:ext cx="2119161" cy="1456707"/>
            <a:chOff x="6727977" y="3075932"/>
            <a:chExt cx="2119161" cy="1456707"/>
          </a:xfrm>
        </p:grpSpPr>
        <p:sp>
          <p:nvSpPr>
            <p:cNvPr id="51" name="TextBox 3"/>
            <p:cNvSpPr txBox="1"/>
            <p:nvPr/>
          </p:nvSpPr>
          <p:spPr>
            <a:xfrm>
              <a:off x="6727977" y="3474005"/>
              <a:ext cx="2119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Line Shape Analysis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533" y="3246360"/>
              <a:ext cx="1524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58208" y="4004062"/>
              <a:ext cx="1905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921" y="4371485"/>
              <a:ext cx="47625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3"/>
            <p:cNvSpPr txBox="1"/>
            <p:nvPr/>
          </p:nvSpPr>
          <p:spPr>
            <a:xfrm>
              <a:off x="6957265" y="3075932"/>
              <a:ext cx="186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exp. line shape fit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3"/>
            <p:cNvSpPr txBox="1"/>
            <p:nvPr/>
          </p:nvSpPr>
          <p:spPr>
            <a:xfrm>
              <a:off x="6957265" y="3915747"/>
              <a:ext cx="186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theo. line shape fit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3"/>
            <p:cNvSpPr txBox="1"/>
            <p:nvPr/>
          </p:nvSpPr>
          <p:spPr>
            <a:xfrm>
              <a:off x="6957265" y="4194085"/>
              <a:ext cx="186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theo. phase coeff. 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8" name="Gruppieren 2"/>
          <p:cNvGrpSpPr/>
          <p:nvPr/>
        </p:nvGrpSpPr>
        <p:grpSpPr>
          <a:xfrm>
            <a:off x="6640687" y="1057833"/>
            <a:ext cx="2254595" cy="5017362"/>
            <a:chOff x="6640687" y="1142241"/>
            <a:chExt cx="2254595" cy="5017362"/>
          </a:xfrm>
        </p:grpSpPr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2499554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2047312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1594679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1142241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5229200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4759861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4325550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3864188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3"/>
            <p:cNvSpPr txBox="1"/>
            <p:nvPr/>
          </p:nvSpPr>
          <p:spPr>
            <a:xfrm>
              <a:off x="6643693" y="5913382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0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3"/>
            <p:cNvSpPr txBox="1"/>
            <p:nvPr/>
          </p:nvSpPr>
          <p:spPr>
            <a:xfrm>
              <a:off x="7677964" y="5446355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1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Box 3"/>
            <p:cNvSpPr txBox="1"/>
            <p:nvPr/>
          </p:nvSpPr>
          <p:spPr>
            <a:xfrm>
              <a:off x="6643693" y="5018665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2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Box 3"/>
            <p:cNvSpPr txBox="1"/>
            <p:nvPr/>
          </p:nvSpPr>
          <p:spPr>
            <a:xfrm>
              <a:off x="7677964" y="4551870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3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Box 3"/>
            <p:cNvSpPr txBox="1"/>
            <p:nvPr/>
          </p:nvSpPr>
          <p:spPr>
            <a:xfrm>
              <a:off x="6640687" y="3182779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0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3"/>
            <p:cNvSpPr txBox="1"/>
            <p:nvPr/>
          </p:nvSpPr>
          <p:spPr>
            <a:xfrm>
              <a:off x="7674958" y="2730266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1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3"/>
            <p:cNvSpPr txBox="1"/>
            <p:nvPr/>
          </p:nvSpPr>
          <p:spPr>
            <a:xfrm>
              <a:off x="6640687" y="2302576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2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3"/>
            <p:cNvSpPr txBox="1"/>
            <p:nvPr/>
          </p:nvSpPr>
          <p:spPr>
            <a:xfrm>
              <a:off x="7674958" y="1835781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3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3"/>
            <p:cNvSpPr txBox="1"/>
            <p:nvPr/>
          </p:nvSpPr>
          <p:spPr>
            <a:xfrm>
              <a:off x="6653635" y="3375124"/>
              <a:ext cx="2241647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at fixed elapsed time, e.g. </a:t>
              </a:r>
              <a:r>
                <a:rPr lang="de-DE" sz="1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de-DE" sz="1600" dirty="0">
                  <a:solidFill>
                    <a:srgbClr val="000000"/>
                  </a:solidFill>
                </a:rPr>
                <a:t> = 15.6 fs  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uppieren 39"/>
          <p:cNvGrpSpPr/>
          <p:nvPr/>
        </p:nvGrpSpPr>
        <p:grpSpPr>
          <a:xfrm>
            <a:off x="296525" y="2714522"/>
            <a:ext cx="1702544" cy="1421308"/>
            <a:chOff x="7543250" y="2656349"/>
            <a:chExt cx="1702544" cy="1421308"/>
          </a:xfrm>
        </p:grpSpPr>
        <p:pic>
          <p:nvPicPr>
            <p:cNvPr id="78" name="Picture 3" descr="C:\conferences&amp;SummerSchools\2013_06_DESY_Germany-China-Symposium\DipoleBlu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119" y="3243311"/>
              <a:ext cx="146367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7618270" y="3098049"/>
              <a:ext cx="537555" cy="97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Gruppieren 42"/>
            <p:cNvGrpSpPr/>
            <p:nvPr/>
          </p:nvGrpSpPr>
          <p:grpSpPr>
            <a:xfrm>
              <a:off x="7978465" y="2656349"/>
              <a:ext cx="269875" cy="865127"/>
              <a:chOff x="251520" y="2708920"/>
              <a:chExt cx="269875" cy="865127"/>
            </a:xfrm>
          </p:grpSpPr>
          <p:sp>
            <p:nvSpPr>
              <p:cNvPr id="82" name="Text Box 130"/>
              <p:cNvSpPr txBox="1">
                <a:spLocks noChangeArrowheads="1"/>
              </p:cNvSpPr>
              <p:nvPr/>
            </p:nvSpPr>
            <p:spPr bwMode="auto">
              <a:xfrm>
                <a:off x="251520" y="2708920"/>
                <a:ext cx="26987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de-DE" b="1" i="1" dirty="0">
                    <a:solidFill>
                      <a:srgbClr val="000000"/>
                    </a:solidFill>
                    <a:latin typeface="Symbol" pitchFamily="18" charset="2"/>
                  </a:rPr>
                  <a:t>I</a:t>
                </a:r>
              </a:p>
            </p:txBody>
          </p:sp>
          <p:cxnSp>
            <p:nvCxnSpPr>
              <p:cNvPr id="83" name="Gerade Verbindung mit Pfeil 45"/>
              <p:cNvCxnSpPr/>
              <p:nvPr/>
            </p:nvCxnSpPr>
            <p:spPr>
              <a:xfrm rot="16200000">
                <a:off x="139046" y="3326559"/>
                <a:ext cx="49497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Freeform 194"/>
            <p:cNvSpPr/>
            <p:nvPr/>
          </p:nvSpPr>
          <p:spPr bwMode="auto">
            <a:xfrm>
              <a:off x="7543250" y="2977857"/>
              <a:ext cx="395288" cy="720725"/>
            </a:xfrm>
            <a:custGeom>
              <a:avLst/>
              <a:gdLst>
                <a:gd name="connsiteX0" fmla="*/ 0 w 5391150"/>
                <a:gd name="connsiteY0" fmla="*/ 4479925 h 4479925"/>
                <a:gd name="connsiteX1" fmla="*/ 1857375 w 5391150"/>
                <a:gd name="connsiteY1" fmla="*/ 3603625 h 4479925"/>
                <a:gd name="connsiteX2" fmla="*/ 2724150 w 5391150"/>
                <a:gd name="connsiteY2" fmla="*/ 3175 h 4479925"/>
                <a:gd name="connsiteX3" fmla="*/ 3619500 w 5391150"/>
                <a:gd name="connsiteY3" fmla="*/ 3622675 h 4479925"/>
                <a:gd name="connsiteX4" fmla="*/ 5391150 w 5391150"/>
                <a:gd name="connsiteY4" fmla="*/ 4479925 h 447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150" h="4479925">
                  <a:moveTo>
                    <a:pt x="0" y="4479925"/>
                  </a:moveTo>
                  <a:cubicBezTo>
                    <a:pt x="701675" y="4414837"/>
                    <a:pt x="1403350" y="4349750"/>
                    <a:pt x="1857375" y="3603625"/>
                  </a:cubicBezTo>
                  <a:cubicBezTo>
                    <a:pt x="2311400" y="2857500"/>
                    <a:pt x="2430463" y="0"/>
                    <a:pt x="2724150" y="3175"/>
                  </a:cubicBezTo>
                  <a:cubicBezTo>
                    <a:pt x="3017837" y="6350"/>
                    <a:pt x="3175000" y="2876550"/>
                    <a:pt x="3619500" y="3622675"/>
                  </a:cubicBezTo>
                  <a:cubicBezTo>
                    <a:pt x="4064000" y="4368800"/>
                    <a:pt x="4727575" y="4424362"/>
                    <a:pt x="5391150" y="4479925"/>
                  </a:cubicBezTo>
                </a:path>
              </a:pathLst>
            </a:custGeom>
            <a:gradFill>
              <a:gsLst>
                <a:gs pos="50000">
                  <a:srgbClr val="A603AB"/>
                </a:gs>
                <a:gs pos="30000">
                  <a:srgbClr val="0000FF"/>
                </a:gs>
                <a:gs pos="0">
                  <a:srgbClr val="0000FF"/>
                </a:gs>
                <a:gs pos="70000">
                  <a:srgbClr val="00B0F0"/>
                </a:gs>
                <a:gs pos="100000">
                  <a:srgbClr val="00B0F0"/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4" name="TextBox 3"/>
          <p:cNvSpPr txBox="1"/>
          <p:nvPr/>
        </p:nvSpPr>
        <p:spPr>
          <a:xfrm>
            <a:off x="746575" y="3726118"/>
            <a:ext cx="1164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φ</a:t>
            </a:r>
            <a:r>
              <a:rPr lang="de-DE" sz="1600" b="1" dirty="0">
                <a:solidFill>
                  <a:srgbClr val="FF0000"/>
                </a:solidFill>
              </a:rPr>
              <a:t> ~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el-GR" sz="1600" b="1" i="1" dirty="0">
                <a:solidFill>
                  <a:srgbClr val="FF0000"/>
                </a:solidFill>
              </a:rPr>
              <a:t>Δ</a:t>
            </a:r>
            <a:r>
              <a:rPr lang="de-DE" sz="1600" b="1" i="1" dirty="0">
                <a:solidFill>
                  <a:srgbClr val="FF0000"/>
                </a:solidFill>
              </a:rPr>
              <a:t>E</a:t>
            </a:r>
            <a:r>
              <a:rPr lang="el-GR" sz="1600" b="1" i="1" dirty="0">
                <a:solidFill>
                  <a:srgbClr val="FF0000"/>
                </a:solidFill>
              </a:rPr>
              <a:t> Δ</a:t>
            </a:r>
            <a:r>
              <a:rPr lang="de-DE" sz="1600" b="1" i="1" dirty="0">
                <a:solidFill>
                  <a:srgbClr val="FF0000"/>
                </a:solidFill>
              </a:rPr>
              <a:t>t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9855" y="611396"/>
            <a:ext cx="546829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Cooperation with J. Madronero, L. Argenti, F. Mart</a:t>
            </a:r>
            <a:r>
              <a:rPr lang="de-DE" dirty="0" err="1">
                <a:solidFill>
                  <a:srgbClr val="000000"/>
                </a:solidFill>
              </a:rPr>
              <a:t>ín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9557" y="5724301"/>
            <a:ext cx="1441420" cy="92333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Control of a </a:t>
            </a:r>
          </a:p>
          <a:p>
            <a:r>
              <a:rPr lang="de-DE" dirty="0" err="1">
                <a:solidFill>
                  <a:srgbClr val="FFFFFF"/>
                </a:solidFill>
              </a:rPr>
              <a:t>two-electron</a:t>
            </a:r>
            <a:endParaRPr lang="de-DE" dirty="0">
              <a:solidFill>
                <a:srgbClr val="FFFFFF"/>
              </a:solidFill>
            </a:endParaRPr>
          </a:p>
          <a:p>
            <a:r>
              <a:rPr lang="de-DE" dirty="0" err="1">
                <a:solidFill>
                  <a:srgbClr val="FFFFFF"/>
                </a:solidFill>
              </a:rPr>
              <a:t>wavepacket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640687" y="1057833"/>
            <a:ext cx="2450290" cy="574598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8716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1156" y="2680007"/>
            <a:ext cx="87644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change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spectral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shape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complex molecules?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C:\Users\tpfeifer\Desktop\MolView (model)(1)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326">
            <a:off x="5317362" y="3378252"/>
            <a:ext cx="3625892" cy="39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C000"/>
                </a:solidFill>
              </a:rPr>
              <a:t>Phase </a:t>
            </a:r>
            <a:r>
              <a:rPr lang="de-DE" dirty="0" err="1">
                <a:solidFill>
                  <a:srgbClr val="FFC000"/>
                </a:solidFill>
              </a:rPr>
              <a:t>control</a:t>
            </a:r>
            <a:r>
              <a:rPr lang="de-DE" dirty="0">
                <a:solidFill>
                  <a:srgbClr val="FFC000"/>
                </a:solidFill>
              </a:rPr>
              <a:t> of "real </a:t>
            </a:r>
            <a:r>
              <a:rPr lang="de-DE" dirty="0" err="1">
                <a:solidFill>
                  <a:srgbClr val="FFC000"/>
                </a:solidFill>
              </a:rPr>
              <a:t>molecules</a:t>
            </a:r>
            <a:r>
              <a:rPr lang="de-DE" dirty="0">
                <a:solidFill>
                  <a:srgbClr val="FFC000"/>
                </a:solidFill>
              </a:rPr>
              <a:t>"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677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15365" y="387806"/>
            <a:ext cx="4997613" cy="4386921"/>
            <a:chOff x="-3587894" y="960172"/>
            <a:chExt cx="4997613" cy="4386921"/>
          </a:xfrm>
        </p:grpSpPr>
        <p:pic>
          <p:nvPicPr>
            <p:cNvPr id="14" name="Picture 2" descr="C:\Users\tpfeifer\Desktop\MolView (model)(1)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17008">
              <a:off x="-3183799" y="763007"/>
              <a:ext cx="4386921" cy="4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-3587894" y="1696175"/>
              <a:ext cx="4997613" cy="282946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Fano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control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of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molecules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in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liquid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phase</a:t>
            </a:r>
            <a:endParaRPr lang="en-US" sz="3800" dirty="0"/>
          </a:p>
        </p:txBody>
      </p:sp>
      <p:sp>
        <p:nvSpPr>
          <p:cNvPr id="3" name="TextBox 2"/>
          <p:cNvSpPr txBox="1"/>
          <p:nvPr/>
        </p:nvSpPr>
        <p:spPr>
          <a:xfrm>
            <a:off x="-3331" y="1173554"/>
            <a:ext cx="3947344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Kristina Meyer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., PNAS (2015)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" y="1926677"/>
            <a:ext cx="4281621" cy="15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0" y="3953783"/>
            <a:ext cx="7045520" cy="290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281621" y="1191498"/>
            <a:ext cx="4858723" cy="2770749"/>
            <a:chOff x="469057" y="2842160"/>
            <a:chExt cx="7042087" cy="4015840"/>
          </a:xfrm>
        </p:grpSpPr>
        <p:pic>
          <p:nvPicPr>
            <p:cNvPr id="3082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57" y="2842160"/>
              <a:ext cx="6967440" cy="401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7333862" y="3377682"/>
              <a:ext cx="177282" cy="284583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41176" y="3135086"/>
              <a:ext cx="438538" cy="43853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419462" y="2915817"/>
              <a:ext cx="438538" cy="43853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7159" y="1544889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Dye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IR144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methanol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5629" y="3694205"/>
            <a:ext cx="3064634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[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arb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804789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J.-M. Mewes, A. Dreuw, T. Buckup, M. Motzkus@Univ. Heidelberg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38E1-D26A-4CD2-86D8-3E6E9B58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200" dirty="0"/>
              <a:t>		    </a:t>
            </a:r>
            <a:r>
              <a:rPr lang="de-DE" sz="3200" dirty="0" err="1"/>
              <a:t>Recent</a:t>
            </a:r>
            <a:r>
              <a:rPr lang="de-DE" sz="3200" dirty="0"/>
              <a:t> </a:t>
            </a:r>
            <a:r>
              <a:rPr lang="de-DE" sz="3200" dirty="0" err="1"/>
              <a:t>measurements</a:t>
            </a:r>
            <a:r>
              <a:rPr lang="de-DE" sz="3200" dirty="0"/>
              <a:t> in</a:t>
            </a:r>
            <a:br>
              <a:rPr lang="de-DE" sz="3200" dirty="0"/>
            </a:br>
            <a:r>
              <a:rPr lang="de-DE" sz="3200" dirty="0"/>
              <a:t>		    </a:t>
            </a:r>
            <a:r>
              <a:rPr lang="de-DE" sz="3200" dirty="0" err="1"/>
              <a:t>Aluminum</a:t>
            </a:r>
            <a:r>
              <a:rPr lang="de-DE" sz="3200" dirty="0"/>
              <a:t>-</a:t>
            </a:r>
            <a:r>
              <a:rPr lang="de-DE" sz="3200" dirty="0" err="1"/>
              <a:t>phthalocyanine</a:t>
            </a:r>
            <a:r>
              <a:rPr lang="de-DE" sz="3200" dirty="0"/>
              <a:t>-chloride  		    </a:t>
            </a:r>
            <a:r>
              <a:rPr lang="de-DE" sz="3200" dirty="0">
                <a:solidFill>
                  <a:schemeClr val="tx1"/>
                </a:solidFill>
              </a:rPr>
              <a:t>(</a:t>
            </a:r>
            <a:r>
              <a:rPr lang="de-DE" sz="3200" dirty="0" err="1">
                <a:solidFill>
                  <a:schemeClr val="tx1"/>
                </a:solidFill>
              </a:rPr>
              <a:t>AlPhCl</a:t>
            </a:r>
            <a:r>
              <a:rPr lang="de-DE" sz="3200" dirty="0">
                <a:solidFill>
                  <a:schemeClr val="tx1"/>
                </a:solidFill>
              </a:rPr>
              <a:t>) 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4F7FB535-36C7-4B4E-B7A7-D8B0B99F6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4797" y="1511204"/>
            <a:ext cx="5800090" cy="2124075"/>
          </a:xfrm>
          <a:prstGeom prst="rect">
            <a:avLst/>
          </a:prstGeo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38985F91-74DE-4D23-97FE-D270BE651F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2490" y="3576006"/>
            <a:ext cx="5276850" cy="3166745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B90D027D-AC76-4B89-ACFC-0652BEF8A9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51496" y="863125"/>
            <a:ext cx="5760720" cy="3399790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904DD14A-6E02-44C8-89AC-C502ED086FE8}"/>
              </a:ext>
            </a:extLst>
          </p:cNvPr>
          <p:cNvPicPr/>
          <p:nvPr/>
        </p:nvPicPr>
        <p:blipFill rotWithShape="1">
          <a:blip r:embed="rId5"/>
          <a:srcRect r="51145"/>
          <a:stretch/>
        </p:blipFill>
        <p:spPr>
          <a:xfrm>
            <a:off x="6518183" y="1419009"/>
            <a:ext cx="2062962" cy="2564503"/>
          </a:xfrm>
          <a:prstGeom prst="rect">
            <a:avLst/>
          </a:prstGeom>
        </p:spPr>
      </p:pic>
      <p:pic>
        <p:nvPicPr>
          <p:cNvPr id="10" name="Grafik 8">
            <a:extLst>
              <a:ext uri="{FF2B5EF4-FFF2-40B4-BE49-F238E27FC236}">
                <a16:creationId xmlns:a16="http://schemas.microsoft.com/office/drawing/2014/main" id="{7FED1FC0-386F-4E9C-8A76-012BDC6A3983}"/>
              </a:ext>
            </a:extLst>
          </p:cNvPr>
          <p:cNvPicPr/>
          <p:nvPr/>
        </p:nvPicPr>
        <p:blipFill rotWithShape="1">
          <a:blip r:embed="rId5"/>
          <a:srcRect r="51145"/>
          <a:stretch/>
        </p:blipFill>
        <p:spPr>
          <a:xfrm>
            <a:off x="6553937" y="4113317"/>
            <a:ext cx="2062962" cy="2564503"/>
          </a:xfrm>
          <a:prstGeom prst="rect">
            <a:avLst/>
          </a:prstGeom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70CE1FE5-9CA3-4625-A39F-26D7B91F7FCC}"/>
              </a:ext>
            </a:extLst>
          </p:cNvPr>
          <p:cNvPicPr/>
          <p:nvPr/>
        </p:nvPicPr>
        <p:blipFill rotWithShape="1">
          <a:blip r:embed="rId5"/>
          <a:srcRect l="51145" r="16146" b="15865"/>
          <a:stretch/>
        </p:blipFill>
        <p:spPr>
          <a:xfrm>
            <a:off x="7069623" y="4113317"/>
            <a:ext cx="1381186" cy="2157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05994C-ECC4-4A6D-B51B-80C8018C70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2" y="131523"/>
            <a:ext cx="2062962" cy="20802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AE27B-CD96-4C14-8299-EB28BAB3C953}"/>
              </a:ext>
            </a:extLst>
          </p:cNvPr>
          <p:cNvSpPr txBox="1"/>
          <p:nvPr/>
        </p:nvSpPr>
        <p:spPr>
          <a:xfrm>
            <a:off x="4951827" y="987178"/>
            <a:ext cx="4192173" cy="307777"/>
          </a:xfrm>
          <a:prstGeom prst="rect">
            <a:avLst/>
          </a:prstGeom>
          <a:solidFill>
            <a:srgbClr val="40404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Carina da Costa Castanheira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al.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preparation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06" name="Rectangle 62"/>
          <p:cNvSpPr>
            <a:spLocks noChangeArrowheads="1"/>
          </p:cNvSpPr>
          <p:nvPr/>
        </p:nvSpPr>
        <p:spPr bwMode="auto">
          <a:xfrm>
            <a:off x="683568" y="833829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333399"/>
                </a:solidFill>
              </a:rPr>
              <a:t>		     </a:t>
            </a:r>
            <a:r>
              <a:rPr lang="de-DE" sz="2800" dirty="0" err="1">
                <a:solidFill>
                  <a:srgbClr val="333399"/>
                </a:solidFill>
              </a:rPr>
              <a:t>Correlated</a:t>
            </a:r>
            <a:r>
              <a:rPr lang="de-DE" sz="2800" dirty="0">
                <a:solidFill>
                  <a:srgbClr val="333399"/>
                </a:solidFill>
              </a:rPr>
              <a:t>     lectron dynamics</a:t>
            </a:r>
            <a:r>
              <a:rPr lang="de-DE" sz="3600" dirty="0">
                <a:solidFill>
                  <a:srgbClr val="333399"/>
                </a:solidFill>
              </a:rPr>
              <a:t> </a:t>
            </a:r>
          </a:p>
        </p:txBody>
      </p:sp>
      <p:pic>
        <p:nvPicPr>
          <p:cNvPr id="313347" name="Picture 3" descr="Corre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813" y="3386138"/>
            <a:ext cx="3000375" cy="2946400"/>
          </a:xfrm>
          <a:prstGeom prst="rect">
            <a:avLst/>
          </a:prstGeom>
          <a:noFill/>
        </p:spPr>
      </p:pic>
      <p:sp>
        <p:nvSpPr>
          <p:cNvPr id="313348" name="Line 4"/>
          <p:cNvSpPr>
            <a:spLocks noChangeShapeType="1"/>
          </p:cNvSpPr>
          <p:nvPr/>
        </p:nvSpPr>
        <p:spPr bwMode="auto">
          <a:xfrm flipV="1">
            <a:off x="3094038" y="6461125"/>
            <a:ext cx="346710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49" name="Line 5"/>
          <p:cNvSpPr>
            <a:spLocks noChangeShapeType="1"/>
          </p:cNvSpPr>
          <p:nvPr/>
        </p:nvSpPr>
        <p:spPr bwMode="auto">
          <a:xfrm flipH="1" flipV="1">
            <a:off x="3175000" y="3295650"/>
            <a:ext cx="9525" cy="3255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4376738" y="6491288"/>
            <a:ext cx="14366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location      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3351" name="Text Box 7"/>
          <p:cNvSpPr txBox="1">
            <a:spLocks noChangeArrowheads="1"/>
          </p:cNvSpPr>
          <p:nvPr/>
        </p:nvSpPr>
        <p:spPr bwMode="auto">
          <a:xfrm rot="16200000">
            <a:off x="2184400" y="4403726"/>
            <a:ext cx="13731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location     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3352" name="Oval 8"/>
          <p:cNvSpPr>
            <a:spLocks noChangeArrowheads="1"/>
          </p:cNvSpPr>
          <p:nvPr/>
        </p:nvSpPr>
        <p:spPr bwMode="auto">
          <a:xfrm>
            <a:off x="5311775" y="6513513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3353" name="Oval 9"/>
          <p:cNvSpPr>
            <a:spLocks noChangeArrowheads="1"/>
          </p:cNvSpPr>
          <p:nvPr/>
        </p:nvSpPr>
        <p:spPr bwMode="auto">
          <a:xfrm rot="16200000">
            <a:off x="2714625" y="4076700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3354" name="Oval 10"/>
          <p:cNvSpPr>
            <a:spLocks noChangeArrowheads="1"/>
          </p:cNvSpPr>
          <p:nvPr/>
        </p:nvSpPr>
        <p:spPr bwMode="auto">
          <a:xfrm>
            <a:off x="4105275" y="1735138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3355" name="Oval 11"/>
          <p:cNvSpPr>
            <a:spLocks noChangeArrowheads="1"/>
          </p:cNvSpPr>
          <p:nvPr/>
        </p:nvSpPr>
        <p:spPr bwMode="auto">
          <a:xfrm>
            <a:off x="4876800" y="174942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652588" y="2098675"/>
            <a:ext cx="6996113" cy="915988"/>
            <a:chOff x="1041" y="1322"/>
            <a:chExt cx="4407" cy="577"/>
          </a:xfrm>
        </p:grpSpPr>
        <p:sp>
          <p:nvSpPr>
            <p:cNvPr id="313346" name="Rectangle 2"/>
            <p:cNvSpPr>
              <a:spLocks noChangeArrowheads="1"/>
            </p:cNvSpPr>
            <p:nvPr/>
          </p:nvSpPr>
          <p:spPr bwMode="auto">
            <a:xfrm>
              <a:off x="3288" y="1663"/>
              <a:ext cx="21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Symbol" pitchFamily="18" charset="2"/>
                </a:rPr>
                <a:t>Y</a:t>
              </a:r>
              <a:r>
                <a:rPr lang="en-US" dirty="0">
                  <a:solidFill>
                    <a:srgbClr val="000000"/>
                  </a:solidFill>
                </a:rPr>
                <a:t>(     </a:t>
              </a:r>
              <a:r>
                <a:rPr lang="en-US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>
                  <a:solidFill>
                    <a:srgbClr val="000000"/>
                  </a:solidFill>
                </a:rPr>
                <a:t>,     </a:t>
              </a:r>
              <a:r>
                <a:rPr lang="en-US" baseline="-25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</a:rPr>
                <a:t>) ≠ </a:t>
              </a:r>
              <a:r>
                <a:rPr lang="el-GR" dirty="0">
                  <a:solidFill>
                    <a:srgbClr val="000000"/>
                  </a:solidFill>
                </a:rPr>
                <a:t>Ψ</a:t>
              </a:r>
              <a:r>
                <a:rPr lang="en-US" dirty="0">
                  <a:solidFill>
                    <a:srgbClr val="000000"/>
                  </a:solidFill>
                </a:rPr>
                <a:t>(     </a:t>
              </a:r>
              <a:r>
                <a:rPr lang="en-US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>
                  <a:solidFill>
                    <a:srgbClr val="000000"/>
                  </a:solidFill>
                </a:rPr>
                <a:t>) ×</a:t>
              </a:r>
              <a:r>
                <a:rPr lang="el-GR" dirty="0">
                  <a:solidFill>
                    <a:srgbClr val="000000"/>
                  </a:solidFill>
                </a:rPr>
                <a:t>Ψ</a:t>
              </a:r>
              <a:r>
                <a:rPr lang="en-US" dirty="0">
                  <a:solidFill>
                    <a:srgbClr val="000000"/>
                  </a:solidFill>
                </a:rPr>
                <a:t> (    </a:t>
              </a:r>
              <a:r>
                <a:rPr lang="en-US" baseline="-25000" dirty="0">
                  <a:solidFill>
                    <a:srgbClr val="000000"/>
                  </a:solidFill>
                </a:rPr>
                <a:t> 2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13363" name="Text Box 19"/>
            <p:cNvSpPr txBox="1">
              <a:spLocks noChangeArrowheads="1"/>
            </p:cNvSpPr>
            <p:nvPr/>
          </p:nvSpPr>
          <p:spPr bwMode="auto">
            <a:xfrm>
              <a:off x="1041" y="1322"/>
              <a:ext cx="1516" cy="5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interaction (Coulomb)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symmetry (Fermions) </a:t>
              </a:r>
            </a:p>
          </p:txBody>
        </p:sp>
        <p:sp>
          <p:nvSpPr>
            <p:cNvPr id="313364" name="Line 20"/>
            <p:cNvSpPr>
              <a:spLocks noChangeShapeType="1"/>
            </p:cNvSpPr>
            <p:nvPr/>
          </p:nvSpPr>
          <p:spPr bwMode="auto">
            <a:xfrm>
              <a:off x="2557" y="1437"/>
              <a:ext cx="744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65" name="Line 21"/>
            <p:cNvSpPr>
              <a:spLocks noChangeShapeType="1"/>
            </p:cNvSpPr>
            <p:nvPr/>
          </p:nvSpPr>
          <p:spPr bwMode="auto">
            <a:xfrm flipV="1">
              <a:off x="2557" y="1627"/>
              <a:ext cx="744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66" name="Text Box 22"/>
            <p:cNvSpPr txBox="1">
              <a:spLocks noChangeArrowheads="1"/>
            </p:cNvSpPr>
            <p:nvPr/>
          </p:nvSpPr>
          <p:spPr bwMode="auto">
            <a:xfrm>
              <a:off x="3417" y="1464"/>
              <a:ext cx="820" cy="231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Correlation</a:t>
              </a:r>
            </a:p>
          </p:txBody>
        </p:sp>
        <p:sp>
          <p:nvSpPr>
            <p:cNvPr id="313367" name="Oval 23"/>
            <p:cNvSpPr>
              <a:spLocks noChangeArrowheads="1"/>
            </p:cNvSpPr>
            <p:nvPr/>
          </p:nvSpPr>
          <p:spPr bwMode="auto">
            <a:xfrm>
              <a:off x="3517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3368" name="Oval 24"/>
            <p:cNvSpPr>
              <a:spLocks noChangeArrowheads="1"/>
            </p:cNvSpPr>
            <p:nvPr/>
          </p:nvSpPr>
          <p:spPr bwMode="auto">
            <a:xfrm>
              <a:off x="3823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3369" name="Oval 25"/>
            <p:cNvSpPr>
              <a:spLocks noChangeArrowheads="1"/>
            </p:cNvSpPr>
            <p:nvPr/>
          </p:nvSpPr>
          <p:spPr bwMode="auto">
            <a:xfrm>
              <a:off x="5074" y="1700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3370" name="Oval 26"/>
            <p:cNvSpPr>
              <a:spLocks noChangeArrowheads="1"/>
            </p:cNvSpPr>
            <p:nvPr/>
          </p:nvSpPr>
          <p:spPr bwMode="auto">
            <a:xfrm>
              <a:off x="4422" y="1706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5256215" y="2946406"/>
            <a:ext cx="3376614" cy="460376"/>
            <a:chOff x="3311" y="1856"/>
            <a:chExt cx="2127" cy="290"/>
          </a:xfrm>
        </p:grpSpPr>
        <p:sp>
          <p:nvSpPr>
            <p:cNvPr id="313379" name="AutoShape 35"/>
            <p:cNvSpPr>
              <a:spLocks/>
            </p:cNvSpPr>
            <p:nvPr/>
          </p:nvSpPr>
          <p:spPr bwMode="auto">
            <a:xfrm rot="16200000">
              <a:off x="4784" y="1397"/>
              <a:ext cx="140" cy="1064"/>
            </a:xfrm>
            <a:prstGeom prst="leftBrace">
              <a:avLst>
                <a:gd name="adj1" fmla="val 6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80" name="AutoShape 36"/>
            <p:cNvSpPr>
              <a:spLocks/>
            </p:cNvSpPr>
            <p:nvPr/>
          </p:nvSpPr>
          <p:spPr bwMode="auto">
            <a:xfrm rot="16200000">
              <a:off x="3695" y="1545"/>
              <a:ext cx="140" cy="761"/>
            </a:xfrm>
            <a:prstGeom prst="leftBrace">
              <a:avLst>
                <a:gd name="adj1" fmla="val 4529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81" name="Text Box 37"/>
            <p:cNvSpPr txBox="1">
              <a:spLocks noChangeArrowheads="1"/>
            </p:cNvSpPr>
            <p:nvPr/>
          </p:nvSpPr>
          <p:spPr bwMode="auto">
            <a:xfrm>
              <a:off x="3311" y="1913"/>
              <a:ext cx="84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'interacting'</a:t>
              </a:r>
            </a:p>
          </p:txBody>
        </p:sp>
        <p:sp>
          <p:nvSpPr>
            <p:cNvPr id="313382" name="Text Box 38"/>
            <p:cNvSpPr txBox="1">
              <a:spLocks noChangeArrowheads="1"/>
            </p:cNvSpPr>
            <p:nvPr/>
          </p:nvSpPr>
          <p:spPr bwMode="auto">
            <a:xfrm>
              <a:off x="4306" y="1912"/>
              <a:ext cx="113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'non-interacting'</a:t>
              </a:r>
            </a:p>
          </p:txBody>
        </p:sp>
      </p:grpSp>
      <p:sp>
        <p:nvSpPr>
          <p:cNvPr id="313396" name="AutoShape 52"/>
          <p:cNvSpPr>
            <a:spLocks noChangeArrowheads="1"/>
          </p:cNvSpPr>
          <p:nvPr/>
        </p:nvSpPr>
        <p:spPr bwMode="auto">
          <a:xfrm rot="5400000" flipV="1">
            <a:off x="4676552" y="2731294"/>
            <a:ext cx="623887" cy="6889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900"/>
              </a:solidFill>
            </a:endParaRPr>
          </a:p>
        </p:txBody>
      </p:sp>
      <p:sp>
        <p:nvSpPr>
          <p:cNvPr id="313395" name="Rectangle 51"/>
          <p:cNvSpPr>
            <a:spLocks noChangeArrowheads="1"/>
          </p:cNvSpPr>
          <p:nvPr/>
        </p:nvSpPr>
        <p:spPr bwMode="auto">
          <a:xfrm>
            <a:off x="6454775" y="4767263"/>
            <a:ext cx="192088" cy="8604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97" name="Rectangle 53"/>
          <p:cNvSpPr>
            <a:spLocks noChangeArrowheads="1"/>
          </p:cNvSpPr>
          <p:nvPr/>
        </p:nvSpPr>
        <p:spPr bwMode="auto">
          <a:xfrm flipV="1">
            <a:off x="6454775" y="3906838"/>
            <a:ext cx="192088" cy="8604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98" name="Text Box 54"/>
          <p:cNvSpPr txBox="1">
            <a:spLocks noChangeArrowheads="1"/>
          </p:cNvSpPr>
          <p:nvPr/>
        </p:nvSpPr>
        <p:spPr bwMode="auto">
          <a:xfrm>
            <a:off x="6627813" y="5424488"/>
            <a:ext cx="311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13399" name="Text Box 55"/>
          <p:cNvSpPr txBox="1">
            <a:spLocks noChangeArrowheads="1"/>
          </p:cNvSpPr>
          <p:nvPr/>
        </p:nvSpPr>
        <p:spPr bwMode="auto">
          <a:xfrm>
            <a:off x="6577013" y="3740150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3402" name="Rectangle 58"/>
          <p:cNvSpPr>
            <a:spLocks noChangeArrowheads="1"/>
          </p:cNvSpPr>
          <p:nvPr/>
        </p:nvSpPr>
        <p:spPr bwMode="auto">
          <a:xfrm>
            <a:off x="6454775" y="3900488"/>
            <a:ext cx="192088" cy="1727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3" name="Freeform 59"/>
          <p:cNvSpPr>
            <a:spLocks/>
          </p:cNvSpPr>
          <p:nvPr/>
        </p:nvSpPr>
        <p:spPr bwMode="auto">
          <a:xfrm>
            <a:off x="4379913" y="1782763"/>
            <a:ext cx="509587" cy="206375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266" y="45"/>
              </a:cxn>
              <a:cxn ang="0">
                <a:pos x="709" y="507"/>
              </a:cxn>
              <a:cxn ang="0">
                <a:pos x="1171" y="58"/>
              </a:cxn>
              <a:cxn ang="0">
                <a:pos x="1627" y="514"/>
              </a:cxn>
              <a:cxn ang="0">
                <a:pos x="2083" y="58"/>
              </a:cxn>
              <a:cxn ang="0">
                <a:pos x="2519" y="501"/>
              </a:cxn>
              <a:cxn ang="0">
                <a:pos x="2981" y="64"/>
              </a:cxn>
              <a:cxn ang="0">
                <a:pos x="3222" y="311"/>
              </a:cxn>
            </a:cxnLst>
            <a:rect l="0" t="0" r="r" b="b"/>
            <a:pathLst>
              <a:path w="3222" h="514">
                <a:moveTo>
                  <a:pt x="0" y="235"/>
                </a:moveTo>
                <a:cubicBezTo>
                  <a:pt x="44" y="202"/>
                  <a:pt x="148" y="0"/>
                  <a:pt x="266" y="45"/>
                </a:cubicBezTo>
                <a:cubicBezTo>
                  <a:pt x="384" y="90"/>
                  <a:pt x="558" y="505"/>
                  <a:pt x="709" y="507"/>
                </a:cubicBezTo>
                <a:cubicBezTo>
                  <a:pt x="860" y="509"/>
                  <a:pt x="1018" y="57"/>
                  <a:pt x="1171" y="58"/>
                </a:cubicBezTo>
                <a:cubicBezTo>
                  <a:pt x="1324" y="59"/>
                  <a:pt x="1475" y="514"/>
                  <a:pt x="1627" y="514"/>
                </a:cubicBezTo>
                <a:cubicBezTo>
                  <a:pt x="1779" y="514"/>
                  <a:pt x="1934" y="60"/>
                  <a:pt x="2083" y="58"/>
                </a:cubicBezTo>
                <a:cubicBezTo>
                  <a:pt x="2232" y="56"/>
                  <a:pt x="2369" y="500"/>
                  <a:pt x="2519" y="501"/>
                </a:cubicBezTo>
                <a:cubicBezTo>
                  <a:pt x="2669" y="502"/>
                  <a:pt x="2864" y="96"/>
                  <a:pt x="2981" y="64"/>
                </a:cubicBezTo>
                <a:cubicBezTo>
                  <a:pt x="3098" y="32"/>
                  <a:pt x="3172" y="260"/>
                  <a:pt x="3222" y="311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4" name="Line 60"/>
          <p:cNvSpPr>
            <a:spLocks noChangeShapeType="1"/>
          </p:cNvSpPr>
          <p:nvPr/>
        </p:nvSpPr>
        <p:spPr bwMode="auto">
          <a:xfrm flipV="1">
            <a:off x="6943725" y="2643188"/>
            <a:ext cx="1547813" cy="733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5" name="Line 61"/>
          <p:cNvSpPr>
            <a:spLocks noChangeShapeType="1"/>
          </p:cNvSpPr>
          <p:nvPr/>
        </p:nvSpPr>
        <p:spPr bwMode="auto">
          <a:xfrm flipH="1" flipV="1">
            <a:off x="7064375" y="2632075"/>
            <a:ext cx="1385888" cy="835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7" name="Oval 63"/>
          <p:cNvSpPr>
            <a:spLocks noChangeArrowheads="1"/>
          </p:cNvSpPr>
          <p:nvPr/>
        </p:nvSpPr>
        <p:spPr bwMode="auto">
          <a:xfrm>
            <a:off x="5476514" y="1253451"/>
            <a:ext cx="333979" cy="33397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32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8" name="Group 7"/>
          <p:cNvGrpSpPr/>
          <p:nvPr/>
        </p:nvGrpSpPr>
        <p:grpSpPr>
          <a:xfrm rot="16200000">
            <a:off x="6070189" y="4532486"/>
            <a:ext cx="1587293" cy="369332"/>
            <a:chOff x="6742429" y="4100694"/>
            <a:chExt cx="1587293" cy="369332"/>
          </a:xfrm>
        </p:grpSpPr>
        <p:sp>
          <p:nvSpPr>
            <p:cNvPr id="50" name="Rectangle 2"/>
            <p:cNvSpPr>
              <a:spLocks noChangeArrowheads="1"/>
            </p:cNvSpPr>
            <p:nvPr/>
          </p:nvSpPr>
          <p:spPr bwMode="auto">
            <a:xfrm>
              <a:off x="6742429" y="4100694"/>
              <a:ext cx="158729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Symbol" pitchFamily="18" charset="2"/>
                </a:rPr>
                <a:t>|Y</a:t>
              </a:r>
              <a:r>
                <a:rPr lang="en-US" dirty="0">
                  <a:solidFill>
                    <a:srgbClr val="000000"/>
                  </a:solidFill>
                </a:rPr>
                <a:t>(     </a:t>
              </a:r>
              <a:r>
                <a:rPr lang="en-US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>
                  <a:solidFill>
                    <a:srgbClr val="000000"/>
                  </a:solidFill>
                </a:rPr>
                <a:t>,     </a:t>
              </a:r>
              <a:r>
                <a:rPr lang="en-US" baseline="-25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</a:rPr>
                <a:t>)|</a:t>
              </a:r>
              <a:r>
                <a:rPr lang="en-US" baseline="300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51" name="Oval 23"/>
            <p:cNvSpPr>
              <a:spLocks noChangeArrowheads="1"/>
            </p:cNvSpPr>
            <p:nvPr/>
          </p:nvSpPr>
          <p:spPr bwMode="auto">
            <a:xfrm>
              <a:off x="7163395" y="4149080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52" name="Oval 24"/>
            <p:cNvSpPr>
              <a:spLocks noChangeArrowheads="1"/>
            </p:cNvSpPr>
            <p:nvPr/>
          </p:nvSpPr>
          <p:spPr bwMode="auto">
            <a:xfrm>
              <a:off x="7612856" y="4140898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is the problem?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330224"/>
            <a:ext cx="3074293" cy="1530401"/>
          </a:xfrm>
          <a:prstGeom prst="rect">
            <a:avLst/>
          </a:prstGeom>
          <a:solidFill>
            <a:srgbClr val="0070C0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problem for: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- </a:t>
            </a:r>
            <a:r>
              <a:rPr lang="en-US" dirty="0" err="1">
                <a:solidFill>
                  <a:srgbClr val="FFFFFF"/>
                </a:solidFill>
                <a:cs typeface="Times New Roman" pitchFamily="18" charset="0"/>
              </a:rPr>
              <a:t>Hartree</a:t>
            </a:r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–</a:t>
            </a:r>
            <a:r>
              <a:rPr lang="en-US" dirty="0" err="1">
                <a:solidFill>
                  <a:srgbClr val="FFFFFF"/>
                </a:solidFill>
                <a:cs typeface="Times New Roman" pitchFamily="18" charset="0"/>
              </a:rPr>
              <a:t>Fock</a:t>
            </a:r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methods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- DFT 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    (exchange-correlation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     potential not known)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5848" y="622626"/>
            <a:ext cx="3235996" cy="422405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r>
              <a:rPr lang="de-DE" b="1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(with two or more electrons)</a:t>
            </a:r>
            <a:endParaRPr lang="en-US" b="1" i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6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8" grpId="0" animBg="1"/>
      <p:bldP spid="313349" grpId="0" animBg="1"/>
      <p:bldP spid="313350" grpId="0"/>
      <p:bldP spid="313351" grpId="0"/>
      <p:bldP spid="313352" grpId="0" animBg="1"/>
      <p:bldP spid="313353" grpId="0" animBg="1"/>
      <p:bldP spid="313396" grpId="0" animBg="1"/>
      <p:bldP spid="313395" grpId="0" animBg="1"/>
      <p:bldP spid="313397" grpId="0" animBg="1"/>
      <p:bldP spid="313398" grpId="0"/>
      <p:bldP spid="313399" grpId="0"/>
      <p:bldP spid="313402" grpId="0" animBg="1"/>
      <p:bldP spid="313404" grpId="0" animBg="1"/>
      <p:bldP spid="313405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34" y="1425265"/>
            <a:ext cx="4091324" cy="2659360"/>
          </a:xfrm>
          <a:prstGeom prst="rect">
            <a:avLst/>
          </a:prstGeom>
        </p:spPr>
      </p:pic>
      <p:sp>
        <p:nvSpPr>
          <p:cNvPr id="11" name="Oval 2"/>
          <p:cNvSpPr/>
          <p:nvPr/>
        </p:nvSpPr>
        <p:spPr bwMode="auto">
          <a:xfrm>
            <a:off x="3250667" y="2509295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4762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FFFF"/>
                </a:solidFill>
              </a:rPr>
              <a:t>Time-domain, </a:t>
            </a:r>
            <a:r>
              <a:rPr lang="de-DE" sz="2800" i="1" dirty="0">
                <a:solidFill>
                  <a:srgbClr val="FFFFFF"/>
                </a:solidFill>
              </a:rPr>
              <a:t>impulsive</a:t>
            </a:r>
            <a:r>
              <a:rPr lang="de-DE" sz="2800" dirty="0">
                <a:solidFill>
                  <a:srgbClr val="FFFFFF"/>
                </a:solidFill>
              </a:rPr>
              <a:t>, </a:t>
            </a:r>
            <a:r>
              <a:rPr lang="de-DE" sz="2800" dirty="0" err="1">
                <a:solidFill>
                  <a:srgbClr val="FFFFFF"/>
                </a:solidFill>
              </a:rPr>
              <a:t>resonance</a:t>
            </a:r>
            <a:r>
              <a:rPr lang="de-DE" sz="2800" dirty="0">
                <a:solidFill>
                  <a:srgbClr val="FFFFFF"/>
                </a:solidFill>
              </a:rPr>
              <a:t> </a:t>
            </a:r>
            <a:r>
              <a:rPr lang="de-DE" sz="2800" dirty="0" err="1">
                <a:solidFill>
                  <a:srgbClr val="FFFFFF"/>
                </a:solidFill>
              </a:rPr>
              <a:t>control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Oval 2"/>
          <p:cNvSpPr/>
          <p:nvPr/>
        </p:nvSpPr>
        <p:spPr bwMode="auto">
          <a:xfrm>
            <a:off x="3488617" y="2732098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691369"/>
              </p:ext>
            </p:extLst>
          </p:nvPr>
        </p:nvGraphicFramePr>
        <p:xfrm>
          <a:off x="1842593" y="1740210"/>
          <a:ext cx="3841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79" name="Graph" r:id="rId7" imgW="3146755" imgH="2634691" progId="Origin50.Graph">
                  <p:embed/>
                </p:oleObj>
              </mc:Choice>
              <mc:Fallback>
                <p:oleObj name="Graph" r:id="rId7" imgW="3146755" imgH="263469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2593" y="1740210"/>
                        <a:ext cx="384175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16629" y="1379448"/>
            <a:ext cx="15774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</a:rPr>
              <a:t>Atom</a:t>
            </a:r>
          </a:p>
          <a:p>
            <a:pPr algn="ctr"/>
            <a:r>
              <a:rPr lang="de-DE" sz="1600" dirty="0">
                <a:solidFill>
                  <a:srgbClr val="000000"/>
                </a:solidFill>
              </a:rPr>
              <a:t>2-level system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050939" y="1896886"/>
            <a:ext cx="851425" cy="798824"/>
            <a:chOff x="2085739" y="1871486"/>
            <a:chExt cx="851425" cy="798824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2507673" y="2050472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2507673" y="2479964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2729346" y="2050473"/>
              <a:ext cx="0" cy="4294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099591" y="2300978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|0</a:t>
              </a:r>
              <a:r>
                <a:rPr lang="en-US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5739" y="187148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|1</a:t>
              </a:r>
              <a:r>
                <a:rPr lang="en-US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929033" y="3655405"/>
            <a:ext cx="15774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7030A0"/>
                </a:solidFill>
              </a:rPr>
              <a:t>Delta-</a:t>
            </a:r>
            <a:r>
              <a:rPr lang="de-DE" dirty="0" err="1">
                <a:solidFill>
                  <a:srgbClr val="7030A0"/>
                </a:solidFill>
              </a:rPr>
              <a:t>like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excitation</a:t>
            </a:r>
            <a:endParaRPr lang="de-DE" dirty="0">
              <a:solidFill>
                <a:srgbClr val="7030A0"/>
              </a:solidFill>
            </a:endParaRPr>
          </a:p>
        </p:txBody>
      </p:sp>
      <p:cxnSp>
        <p:nvCxnSpPr>
          <p:cNvPr id="64" name="Gerade Verbindung mit Pfeil 13"/>
          <p:cNvCxnSpPr/>
          <p:nvPr/>
        </p:nvCxnSpPr>
        <p:spPr>
          <a:xfrm>
            <a:off x="2112755" y="2943560"/>
            <a:ext cx="45005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193800" y="2106568"/>
            <a:ext cx="918955" cy="2192407"/>
            <a:chOff x="1193800" y="2106348"/>
            <a:chExt cx="918955" cy="2192407"/>
          </a:xfrm>
        </p:grpSpPr>
        <p:pic>
          <p:nvPicPr>
            <p:cNvPr id="57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1193800" y="2106348"/>
              <a:ext cx="893231" cy="162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Gruppieren 15"/>
            <p:cNvGrpSpPr/>
            <p:nvPr/>
          </p:nvGrpSpPr>
          <p:grpSpPr>
            <a:xfrm>
              <a:off x="1222334" y="2943560"/>
              <a:ext cx="890421" cy="1355195"/>
              <a:chOff x="1222334" y="2943560"/>
              <a:chExt cx="890421" cy="1355195"/>
            </a:xfrm>
          </p:grpSpPr>
          <p:sp>
            <p:nvSpPr>
              <p:cNvPr id="61" name="Text Box 8"/>
              <p:cNvSpPr txBox="1">
                <a:spLocks noChangeArrowheads="1"/>
              </p:cNvSpPr>
              <p:nvPr/>
            </p:nvSpPr>
            <p:spPr bwMode="auto">
              <a:xfrm>
                <a:off x="1222334" y="3652424"/>
                <a:ext cx="89042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dirty="0">
                    <a:solidFill>
                      <a:srgbClr val="FF0000"/>
                    </a:solidFill>
                  </a:rPr>
                  <a:t>"kick"</a:t>
                </a:r>
              </a:p>
              <a:p>
                <a:pPr algn="ctr"/>
                <a:r>
                  <a:rPr lang="de-DE" dirty="0">
                    <a:solidFill>
                      <a:srgbClr val="FF0000"/>
                    </a:solidFill>
                  </a:rPr>
                  <a:t>laser</a:t>
                </a:r>
              </a:p>
            </p:txBody>
          </p:sp>
          <p:cxnSp>
            <p:nvCxnSpPr>
              <p:cNvPr id="62" name="Gerade Verbindung mit Pfeil 38"/>
              <p:cNvCxnSpPr/>
              <p:nvPr/>
            </p:nvCxnSpPr>
            <p:spPr>
              <a:xfrm>
                <a:off x="1640015" y="2943560"/>
                <a:ext cx="45005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5" name="Straight Arrow Connector 64"/>
          <p:cNvCxnSpPr/>
          <p:nvPr/>
        </p:nvCxnSpPr>
        <p:spPr bwMode="auto">
          <a:xfrm flipV="1">
            <a:off x="3897746" y="1955800"/>
            <a:ext cx="0" cy="257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66" name="Grafik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b="10030"/>
          <a:stretch/>
        </p:blipFill>
        <p:spPr>
          <a:xfrm>
            <a:off x="5258606" y="1433114"/>
            <a:ext cx="3821375" cy="2376300"/>
          </a:xfrm>
          <a:prstGeom prst="rect">
            <a:avLst/>
          </a:prstGeom>
        </p:spPr>
      </p:pic>
      <p:sp>
        <p:nvSpPr>
          <p:cNvPr id="67" name="Textfeld 19"/>
          <p:cNvSpPr txBox="1"/>
          <p:nvPr/>
        </p:nvSpPr>
        <p:spPr>
          <a:xfrm>
            <a:off x="6623383" y="1561390"/>
            <a:ext cx="149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not "kicked"</a:t>
            </a: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6444208" y="1723361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mit Pfeil 13"/>
          <p:cNvCxnSpPr/>
          <p:nvPr/>
        </p:nvCxnSpPr>
        <p:spPr>
          <a:xfrm flipH="1">
            <a:off x="5663121" y="1055907"/>
            <a:ext cx="699" cy="43464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38"/>
          <p:cNvCxnSpPr/>
          <p:nvPr/>
        </p:nvCxnSpPr>
        <p:spPr>
          <a:xfrm flipH="1">
            <a:off x="5722645" y="1055907"/>
            <a:ext cx="9415" cy="4346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4255437" y="2329164"/>
            <a:ext cx="1736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Dipole moment</a:t>
            </a: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-1" y="838845"/>
            <a:ext cx="3142211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Science </a:t>
            </a:r>
            <a:r>
              <a:rPr lang="de-DE" sz="2400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"/>
          <a:stretch/>
        </p:blipFill>
        <p:spPr>
          <a:xfrm>
            <a:off x="5029451" y="4100584"/>
            <a:ext cx="4071038" cy="2423344"/>
          </a:xfrm>
          <a:prstGeom prst="rect">
            <a:avLst/>
          </a:prstGeom>
        </p:spPr>
      </p:pic>
      <p:pic>
        <p:nvPicPr>
          <p:cNvPr id="40" name="Grafik 2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b="11841"/>
          <a:stretch/>
        </p:blipFill>
        <p:spPr>
          <a:xfrm>
            <a:off x="5366907" y="4099932"/>
            <a:ext cx="3735602" cy="23338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4191271" y="4985660"/>
            <a:ext cx="18459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Absorption [OD]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65962" y="6436112"/>
            <a:ext cx="1562441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51920" y="1882621"/>
                <a:ext cx="6567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882621"/>
                <a:ext cx="656782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39036" y="1466200"/>
                <a:ext cx="105670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Duration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36" y="1466200"/>
                <a:ext cx="1056700" cy="738664"/>
              </a:xfrm>
              <a:prstGeom prst="rect">
                <a:avLst/>
              </a:prstGeom>
              <a:blipFill rotWithShape="1">
                <a:blip r:embed="rId14"/>
                <a:stretch>
                  <a:fillRect l="-5202" t="-4132" r="-5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1403648" y="1810243"/>
            <a:ext cx="0" cy="898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1921062" y="1816879"/>
            <a:ext cx="0" cy="898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1593347" y="3717032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1896171" y="1988840"/>
            <a:ext cx="23944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1139036" y="1988840"/>
            <a:ext cx="26461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668344" y="4233282"/>
            <a:ext cx="135485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Lorentz</a:t>
            </a:r>
          </a:p>
          <a:p>
            <a:r>
              <a:rPr lang="en-US" sz="2000" dirty="0">
                <a:solidFill>
                  <a:srgbClr val="000000"/>
                </a:solidFill>
              </a:rPr>
              <a:t>line shape</a:t>
            </a:r>
          </a:p>
        </p:txBody>
      </p:sp>
      <p:pic>
        <p:nvPicPr>
          <p:cNvPr id="54" name="Film_0003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5"/>
          <a:srcRect l="2099" t="36093" r="66811" b="37903"/>
          <a:stretch/>
        </p:blipFill>
        <p:spPr>
          <a:xfrm>
            <a:off x="5268214" y="1481294"/>
            <a:ext cx="3787951" cy="2376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35"/>
              <p:cNvSpPr txBox="1"/>
              <p:nvPr/>
            </p:nvSpPr>
            <p:spPr>
              <a:xfrm>
                <a:off x="6785938" y="1720051"/>
                <a:ext cx="2222036" cy="484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FF0000"/>
                    </a:solidFill>
                  </a:rPr>
                  <a:t>"kicked" </a:t>
                </a:r>
                <a:r>
                  <a:rPr lang="de-DE" sz="1400" dirty="0">
                    <a:solidFill>
                      <a:srgbClr val="FF0000"/>
                    </a:solidFill>
                    <a:sym typeface="Symbol"/>
                  </a:rPr>
                  <a:t>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  <m:r>
                      <m:rPr>
                        <m:sty m:val="p"/>
                      </m:rPr>
                      <a:rPr lang="el-GR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Textfeld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938" y="1720051"/>
                <a:ext cx="2222036" cy="484813"/>
              </a:xfrm>
              <a:prstGeom prst="rect">
                <a:avLst/>
              </a:prstGeom>
              <a:blipFill rotWithShape="1">
                <a:blip r:embed="rId16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/>
          <p:cNvCxnSpPr/>
          <p:nvPr/>
        </p:nvCxnSpPr>
        <p:spPr bwMode="auto">
          <a:xfrm>
            <a:off x="6444800" y="1988839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5729865" y="5373216"/>
            <a:ext cx="201048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Fano line shape</a:t>
            </a:r>
          </a:p>
        </p:txBody>
      </p:sp>
      <p:pic>
        <p:nvPicPr>
          <p:cNvPr id="53" name="Film_0003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5"/>
          <a:srcRect l="35409" t="35910" r="33501" b="38382"/>
          <a:stretch/>
        </p:blipFill>
        <p:spPr>
          <a:xfrm>
            <a:off x="5300490" y="4106086"/>
            <a:ext cx="3787951" cy="2349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895" y="4912927"/>
            <a:ext cx="304127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Tuning from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absorption to gain!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4647" y="3774661"/>
            <a:ext cx="933535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3503" y="5706156"/>
            <a:ext cx="407996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000" dirty="0">
                <a:solidFill>
                  <a:srgbClr val="3333FF"/>
                </a:solidFill>
              </a:rPr>
              <a:t>... </a:t>
            </a:r>
            <a:r>
              <a:rPr lang="de-DE" sz="2000" dirty="0">
                <a:solidFill>
                  <a:srgbClr val="000000"/>
                </a:solidFill>
              </a:rPr>
              <a:t>in </a:t>
            </a:r>
            <a:r>
              <a:rPr lang="de-DE" sz="2000" dirty="0" err="1">
                <a:solidFill>
                  <a:srgbClr val="000000"/>
                </a:solidFill>
              </a:rPr>
              <a:t>the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>
                <a:solidFill>
                  <a:srgbClr val="3333FF"/>
                </a:solidFill>
              </a:rPr>
              <a:t>"impulsive" </a:t>
            </a:r>
            <a:r>
              <a:rPr lang="de-DE" sz="2000" dirty="0" err="1">
                <a:solidFill>
                  <a:srgbClr val="000000"/>
                </a:solidFill>
              </a:rPr>
              <a:t>limit</a:t>
            </a:r>
            <a:r>
              <a:rPr lang="de-DE" sz="2000" dirty="0">
                <a:solidFill>
                  <a:srgbClr val="000000"/>
                </a:solidFill>
              </a:rPr>
              <a:t>!</a:t>
            </a:r>
          </a:p>
          <a:p>
            <a:r>
              <a:rPr lang="de-DE" sz="2000" dirty="0">
                <a:solidFill>
                  <a:srgbClr val="3333FF"/>
                </a:solidFill>
              </a:rPr>
              <a:t>     (</a:t>
            </a:r>
            <a:r>
              <a:rPr lang="de-DE" sz="2000" dirty="0" err="1">
                <a:solidFill>
                  <a:srgbClr val="3333FF"/>
                </a:solidFill>
              </a:rPr>
              <a:t>much</a:t>
            </a:r>
            <a:r>
              <a:rPr lang="de-DE" sz="2000" dirty="0">
                <a:solidFill>
                  <a:srgbClr val="3333FF"/>
                </a:solidFill>
              </a:rPr>
              <a:t> </a:t>
            </a:r>
            <a:r>
              <a:rPr lang="de-DE" sz="2000" dirty="0" err="1">
                <a:solidFill>
                  <a:srgbClr val="3333FF"/>
                </a:solidFill>
              </a:rPr>
              <a:t>shorter</a:t>
            </a:r>
            <a:r>
              <a:rPr lang="de-DE" sz="2000" dirty="0">
                <a:solidFill>
                  <a:srgbClr val="3333FF"/>
                </a:solidFill>
              </a:rPr>
              <a:t> </a:t>
            </a:r>
            <a:r>
              <a:rPr lang="de-DE" sz="2000" dirty="0" err="1">
                <a:solidFill>
                  <a:srgbClr val="3333FF"/>
                </a:solidFill>
              </a:rPr>
              <a:t>than</a:t>
            </a:r>
            <a:r>
              <a:rPr lang="de-DE" sz="2000" dirty="0">
                <a:solidFill>
                  <a:srgbClr val="3333FF"/>
                </a:solidFill>
              </a:rPr>
              <a:t> </a:t>
            </a:r>
            <a:r>
              <a:rPr lang="de-DE" sz="2000" dirty="0" err="1">
                <a:solidFill>
                  <a:srgbClr val="3333FF"/>
                </a:solidFill>
              </a:rPr>
              <a:t>the</a:t>
            </a:r>
            <a:r>
              <a:rPr lang="de-DE" sz="2000" dirty="0">
                <a:solidFill>
                  <a:srgbClr val="3333FF"/>
                </a:solidFill>
              </a:rPr>
              <a:t> </a:t>
            </a:r>
            <a:r>
              <a:rPr lang="de-DE" sz="2000" dirty="0" err="1">
                <a:solidFill>
                  <a:srgbClr val="3333FF"/>
                </a:solidFill>
              </a:rPr>
              <a:t>lifetime</a:t>
            </a:r>
            <a:r>
              <a:rPr lang="de-DE" sz="2000" dirty="0">
                <a:solidFill>
                  <a:srgbClr val="3333FF"/>
                </a:solidFill>
              </a:rPr>
              <a:t>)</a:t>
            </a:r>
            <a:endParaRPr lang="en-US" sz="20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3385" y="498110"/>
            <a:ext cx="64606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000" b="0" dirty="0">
                <a:solidFill>
                  <a:srgbClr val="FFC000"/>
                </a:solidFill>
                <a:latin typeface="+mj-lt"/>
              </a:rPr>
              <a:t>Variation </a:t>
            </a:r>
            <a:r>
              <a:rPr lang="de-DE" sz="2000" b="0" dirty="0" err="1">
                <a:solidFill>
                  <a:srgbClr val="FFC000"/>
                </a:solidFill>
                <a:latin typeface="+mj-lt"/>
              </a:rPr>
              <a:t>of</a:t>
            </a:r>
            <a:r>
              <a:rPr lang="de-DE" sz="2000" b="0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sz="2000" b="0" dirty="0" err="1">
                <a:solidFill>
                  <a:srgbClr val="FFC000"/>
                </a:solidFill>
                <a:latin typeface="+mj-lt"/>
              </a:rPr>
              <a:t>intensity</a:t>
            </a:r>
            <a:r>
              <a:rPr lang="de-DE" sz="2000" b="0" dirty="0">
                <a:solidFill>
                  <a:srgbClr val="FFC000"/>
                </a:solidFill>
                <a:latin typeface="+mj-lt"/>
              </a:rPr>
              <a:t>: </a:t>
            </a:r>
            <a:r>
              <a:rPr lang="de-DE" sz="2000" b="0" u="sng" dirty="0" err="1">
                <a:solidFill>
                  <a:srgbClr val="FFC000"/>
                </a:solidFill>
                <a:latin typeface="+mj-lt"/>
              </a:rPr>
              <a:t>tuning</a:t>
            </a:r>
            <a:r>
              <a:rPr lang="de-DE" sz="2000" b="0" u="sng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sz="2000" b="0" u="sng" dirty="0" err="1">
                <a:solidFill>
                  <a:srgbClr val="FFC000"/>
                </a:solidFill>
                <a:latin typeface="+mj-lt"/>
              </a:rPr>
              <a:t>of</a:t>
            </a:r>
            <a:r>
              <a:rPr lang="de-DE" sz="2000" b="0" u="sng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sz="2000" b="0" u="sng" dirty="0" err="1">
                <a:solidFill>
                  <a:srgbClr val="FFC000"/>
                </a:solidFill>
                <a:latin typeface="+mj-lt"/>
              </a:rPr>
              <a:t>coupling</a:t>
            </a:r>
            <a:r>
              <a:rPr lang="de-DE" sz="2000" b="0" u="sng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sz="2000" b="0" u="sng" dirty="0" err="1">
                <a:solidFill>
                  <a:srgbClr val="FFC000"/>
                </a:solidFill>
                <a:latin typeface="+mj-lt"/>
              </a:rPr>
              <a:t>strength</a:t>
            </a:r>
            <a:r>
              <a:rPr lang="de-DE" sz="2000" b="0" u="sng" dirty="0">
                <a:solidFill>
                  <a:srgbClr val="FFC000"/>
                </a:solidFill>
                <a:latin typeface="+mj-lt"/>
              </a:rPr>
              <a:t>, </a:t>
            </a:r>
            <a:r>
              <a:rPr lang="de-DE" sz="2000" b="0" u="sng" dirty="0" err="1">
                <a:solidFill>
                  <a:srgbClr val="FFC000"/>
                </a:solidFill>
                <a:latin typeface="+mj-lt"/>
              </a:rPr>
              <a:t>phase</a:t>
            </a:r>
            <a:endParaRPr lang="en-US" sz="2000" b="0" u="sng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312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/>
          <p:nvPr/>
        </p:nvPicPr>
        <p:blipFill rotWithShape="1">
          <a:blip r:embed="rId3"/>
          <a:srcRect t="-1990" b="49940"/>
          <a:stretch/>
        </p:blipFill>
        <p:spPr bwMode="auto">
          <a:xfrm>
            <a:off x="2504998" y="1244220"/>
            <a:ext cx="5672289" cy="279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2756848" y="3930555"/>
            <a:ext cx="313898" cy="232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3"/>
          <a:srcRect t="46765"/>
          <a:stretch/>
        </p:blipFill>
        <p:spPr bwMode="auto">
          <a:xfrm>
            <a:off x="2502724" y="3862316"/>
            <a:ext cx="5672289" cy="285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>
            <a:off x="4126165" y="3386960"/>
            <a:ext cx="0" cy="8956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107256" y="3394858"/>
            <a:ext cx="0" cy="8956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59568" y="3394858"/>
            <a:ext cx="0" cy="8956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11182" y="3394858"/>
            <a:ext cx="0" cy="8956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526875" y="3394858"/>
            <a:ext cx="0" cy="8956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219680" y="6242703"/>
            <a:ext cx="537375" cy="238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19680" y="3615537"/>
            <a:ext cx="537375" cy="238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76009"/>
            <a:ext cx="9150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FFFFFF"/>
                </a:solidFill>
              </a:rPr>
              <a:t>Proof-of-Principle: Observation </a:t>
            </a:r>
            <a:r>
              <a:rPr lang="de-DE" sz="3200" dirty="0" err="1">
                <a:solidFill>
                  <a:srgbClr val="FFFFFF"/>
                </a:solidFill>
              </a:rPr>
              <a:t>of</a:t>
            </a:r>
            <a:r>
              <a:rPr lang="de-DE" sz="3200" dirty="0">
                <a:solidFill>
                  <a:srgbClr val="FFFFFF"/>
                </a:solidFill>
              </a:rPr>
              <a:t> Resonant Gain</a:t>
            </a:r>
          </a:p>
        </p:txBody>
      </p:sp>
      <p:sp>
        <p:nvSpPr>
          <p:cNvPr id="20" name="TextBox 65"/>
          <p:cNvSpPr txBox="1"/>
          <p:nvPr/>
        </p:nvSpPr>
        <p:spPr>
          <a:xfrm>
            <a:off x="6038186" y="786025"/>
            <a:ext cx="3112318" cy="3648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in singly-excited helium</a:t>
            </a:r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004359"/>
              </p:ext>
            </p:extLst>
          </p:nvPr>
        </p:nvGraphicFramePr>
        <p:xfrm>
          <a:off x="947465" y="1178750"/>
          <a:ext cx="3841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82" name="Graph" r:id="rId4" imgW="3146755" imgH="2634691" progId="Origin50.Graph">
                  <p:embed/>
                </p:oleObj>
              </mc:Choice>
              <mc:Fallback>
                <p:oleObj name="Graph" r:id="rId4" imgW="3146755" imgH="263469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465" y="1178750"/>
                        <a:ext cx="384175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"/>
          <p:cNvSpPr/>
          <p:nvPr/>
        </p:nvSpPr>
        <p:spPr bwMode="auto">
          <a:xfrm>
            <a:off x="1126317" y="1903473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4" name="Oval 2"/>
          <p:cNvSpPr/>
          <p:nvPr/>
        </p:nvSpPr>
        <p:spPr bwMode="auto">
          <a:xfrm>
            <a:off x="1364267" y="2126276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284547" y="3789040"/>
            <a:ext cx="1054251" cy="2254250"/>
            <a:chOff x="1383514" y="1714810"/>
            <a:chExt cx="1054251" cy="2254250"/>
          </a:xfrm>
        </p:grpSpPr>
        <p:graphicFrame>
          <p:nvGraphicFramePr>
            <p:cNvPr id="26" name="Objek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6698549"/>
                </p:ext>
              </p:extLst>
            </p:nvPr>
          </p:nvGraphicFramePr>
          <p:xfrm>
            <a:off x="2053590" y="1714810"/>
            <a:ext cx="384175" cy="225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83" name="Graph" r:id="rId6" imgW="3146755" imgH="2634691" progId="Origin50.Graph">
                    <p:embed/>
                  </p:oleObj>
                </mc:Choice>
                <mc:Fallback>
                  <p:oleObj name="Graph" r:id="rId6" imgW="3146755" imgH="2634691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3590" y="1714810"/>
                          <a:ext cx="384175" cy="2254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1383514" y="2055548"/>
              <a:ext cx="893231" cy="162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Oval 2"/>
          <p:cNvSpPr/>
          <p:nvPr/>
        </p:nvSpPr>
        <p:spPr bwMode="auto">
          <a:xfrm>
            <a:off x="1133475" y="4513763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9" name="Oval 2"/>
          <p:cNvSpPr/>
          <p:nvPr/>
        </p:nvSpPr>
        <p:spPr bwMode="auto">
          <a:xfrm>
            <a:off x="1371425" y="4736566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1" name="TextBox 65"/>
          <p:cNvSpPr txBox="1"/>
          <p:nvPr/>
        </p:nvSpPr>
        <p:spPr>
          <a:xfrm>
            <a:off x="269450" y="3128224"/>
            <a:ext cx="2127943" cy="1085244"/>
          </a:xfrm>
          <a:prstGeom prst="rect">
            <a:avLst/>
          </a:prstGeom>
          <a:solidFill>
            <a:srgbClr val="0070C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</a:rPr>
              <a:t>absorption</a:t>
            </a:r>
            <a:r>
              <a:rPr lang="en-US" dirty="0">
                <a:solidFill>
                  <a:srgbClr val="FFFFFF"/>
                </a:solidFill>
              </a:rPr>
              <a:t> transformed into </a:t>
            </a:r>
            <a:r>
              <a:rPr lang="en-US" dirty="0">
                <a:solidFill>
                  <a:srgbClr val="FFFFFF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emission</a:t>
            </a:r>
          </a:p>
          <a:p>
            <a:r>
              <a:rPr lang="en-US" dirty="0">
                <a:solidFill>
                  <a:srgbClr val="FFFFFF"/>
                </a:solidFill>
              </a:rPr>
              <a:t>within &lt;10 fs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010376" y="6478793"/>
            <a:ext cx="3133624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de-DE" sz="1600" dirty="0">
                <a:solidFill>
                  <a:srgbClr val="000000"/>
                </a:solidFill>
                <a:latin typeface="Calibri" pitchFamily="34" charset="0"/>
              </a:rPr>
              <a:t>Science </a:t>
            </a:r>
            <a:r>
              <a:rPr lang="de-DE" sz="1600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sz="1600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6516601" y="6509615"/>
            <a:ext cx="24516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209406" y="6468519"/>
            <a:ext cx="1886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6901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9"/>
          <a:stretch/>
        </p:blipFill>
        <p:spPr>
          <a:xfrm>
            <a:off x="5009134" y="1425265"/>
            <a:ext cx="4091324" cy="2384149"/>
          </a:xfrm>
          <a:prstGeom prst="rect">
            <a:avLst/>
          </a:prstGeom>
        </p:spPr>
      </p:pic>
      <p:sp>
        <p:nvSpPr>
          <p:cNvPr id="11" name="Oval 2"/>
          <p:cNvSpPr/>
          <p:nvPr/>
        </p:nvSpPr>
        <p:spPr bwMode="auto">
          <a:xfrm>
            <a:off x="3250667" y="2509295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FFFFFF"/>
                </a:solidFill>
              </a:rPr>
              <a:t>The Beauty of a Fundamental Mechanism</a:t>
            </a:r>
          </a:p>
        </p:txBody>
      </p:sp>
      <p:sp>
        <p:nvSpPr>
          <p:cNvPr id="10" name="Oval 2"/>
          <p:cNvSpPr/>
          <p:nvPr/>
        </p:nvSpPr>
        <p:spPr bwMode="auto">
          <a:xfrm>
            <a:off x="3488617" y="2732098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335123"/>
              </p:ext>
            </p:extLst>
          </p:nvPr>
        </p:nvGraphicFramePr>
        <p:xfrm>
          <a:off x="1842593" y="1740210"/>
          <a:ext cx="3841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26" name="Graph" r:id="rId5" imgW="3146755" imgH="2634691" progId="Origin50.Graph">
                  <p:embed/>
                </p:oleObj>
              </mc:Choice>
              <mc:Fallback>
                <p:oleObj name="Graph" r:id="rId5" imgW="3146755" imgH="263469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2593" y="1740210"/>
                        <a:ext cx="384175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16629" y="1379448"/>
            <a:ext cx="15774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</a:rPr>
              <a:t>Atom</a:t>
            </a:r>
          </a:p>
          <a:p>
            <a:pPr algn="ctr"/>
            <a:r>
              <a:rPr lang="de-DE" sz="1600" dirty="0">
                <a:solidFill>
                  <a:srgbClr val="000000"/>
                </a:solidFill>
              </a:rPr>
              <a:t>2-level system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050939" y="1896886"/>
            <a:ext cx="851425" cy="798824"/>
            <a:chOff x="2085739" y="1871486"/>
            <a:chExt cx="851425" cy="798824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2507673" y="2050472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2507673" y="2479964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2729346" y="2050473"/>
              <a:ext cx="0" cy="4294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099591" y="2300978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|0</a:t>
              </a:r>
              <a:r>
                <a:rPr lang="en-US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5739" y="187148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|1</a:t>
              </a:r>
              <a:r>
                <a:rPr lang="en-US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929033" y="3655405"/>
            <a:ext cx="15774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7030A0"/>
                </a:solidFill>
              </a:rPr>
              <a:t>Delta-</a:t>
            </a:r>
            <a:r>
              <a:rPr lang="de-DE" dirty="0" err="1">
                <a:solidFill>
                  <a:srgbClr val="7030A0"/>
                </a:solidFill>
              </a:rPr>
              <a:t>like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excitation</a:t>
            </a:r>
            <a:endParaRPr lang="de-DE" dirty="0">
              <a:solidFill>
                <a:srgbClr val="7030A0"/>
              </a:solidFill>
            </a:endParaRPr>
          </a:p>
        </p:txBody>
      </p:sp>
      <p:cxnSp>
        <p:nvCxnSpPr>
          <p:cNvPr id="64" name="Gerade Verbindung mit Pfeil 13"/>
          <p:cNvCxnSpPr/>
          <p:nvPr/>
        </p:nvCxnSpPr>
        <p:spPr>
          <a:xfrm>
            <a:off x="2112755" y="2943560"/>
            <a:ext cx="45005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193800" y="2106568"/>
            <a:ext cx="918955" cy="2192407"/>
            <a:chOff x="1193800" y="2106348"/>
            <a:chExt cx="918955" cy="2192407"/>
          </a:xfrm>
        </p:grpSpPr>
        <p:pic>
          <p:nvPicPr>
            <p:cNvPr id="57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1193800" y="2106348"/>
              <a:ext cx="893231" cy="162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Gruppieren 15"/>
            <p:cNvGrpSpPr/>
            <p:nvPr/>
          </p:nvGrpSpPr>
          <p:grpSpPr>
            <a:xfrm>
              <a:off x="1222334" y="2943560"/>
              <a:ext cx="890421" cy="1355195"/>
              <a:chOff x="1222334" y="2943560"/>
              <a:chExt cx="890421" cy="1355195"/>
            </a:xfrm>
          </p:grpSpPr>
          <p:sp>
            <p:nvSpPr>
              <p:cNvPr id="61" name="Text Box 8"/>
              <p:cNvSpPr txBox="1">
                <a:spLocks noChangeArrowheads="1"/>
              </p:cNvSpPr>
              <p:nvPr/>
            </p:nvSpPr>
            <p:spPr bwMode="auto">
              <a:xfrm>
                <a:off x="1222334" y="3652424"/>
                <a:ext cx="89042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dirty="0">
                    <a:solidFill>
                      <a:srgbClr val="FF0000"/>
                    </a:solidFill>
                  </a:rPr>
                  <a:t>"kick"</a:t>
                </a:r>
              </a:p>
              <a:p>
                <a:pPr algn="ctr"/>
                <a:r>
                  <a:rPr lang="de-DE" dirty="0">
                    <a:solidFill>
                      <a:srgbClr val="FF0000"/>
                    </a:solidFill>
                  </a:rPr>
                  <a:t>laser</a:t>
                </a:r>
              </a:p>
            </p:txBody>
          </p:sp>
          <p:cxnSp>
            <p:nvCxnSpPr>
              <p:cNvPr id="62" name="Gerade Verbindung mit Pfeil 38"/>
              <p:cNvCxnSpPr/>
              <p:nvPr/>
            </p:nvCxnSpPr>
            <p:spPr>
              <a:xfrm>
                <a:off x="1640015" y="2943560"/>
                <a:ext cx="45005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5" name="Straight Arrow Connector 64"/>
          <p:cNvCxnSpPr/>
          <p:nvPr/>
        </p:nvCxnSpPr>
        <p:spPr bwMode="auto">
          <a:xfrm flipV="1">
            <a:off x="3897746" y="1955800"/>
            <a:ext cx="0" cy="257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66" name="Grafik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b="10030"/>
          <a:stretch/>
        </p:blipFill>
        <p:spPr>
          <a:xfrm>
            <a:off x="5258606" y="1433114"/>
            <a:ext cx="3821375" cy="2376300"/>
          </a:xfrm>
          <a:prstGeom prst="rect">
            <a:avLst/>
          </a:prstGeom>
        </p:spPr>
      </p:pic>
      <p:sp>
        <p:nvSpPr>
          <p:cNvPr id="67" name="Textfeld 19"/>
          <p:cNvSpPr txBox="1"/>
          <p:nvPr/>
        </p:nvSpPr>
        <p:spPr>
          <a:xfrm>
            <a:off x="6623383" y="1561390"/>
            <a:ext cx="149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not "kicked"</a:t>
            </a: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6444208" y="1723361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mit Pfeil 13"/>
          <p:cNvCxnSpPr/>
          <p:nvPr/>
        </p:nvCxnSpPr>
        <p:spPr>
          <a:xfrm flipH="1">
            <a:off x="5663121" y="1055907"/>
            <a:ext cx="699" cy="43464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38"/>
          <p:cNvCxnSpPr/>
          <p:nvPr/>
        </p:nvCxnSpPr>
        <p:spPr>
          <a:xfrm flipH="1">
            <a:off x="5722645" y="1055907"/>
            <a:ext cx="9415" cy="4346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4255437" y="2329164"/>
            <a:ext cx="1736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Dipole moment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"/>
          <a:stretch/>
        </p:blipFill>
        <p:spPr>
          <a:xfrm>
            <a:off x="5029451" y="4100584"/>
            <a:ext cx="4071038" cy="2423344"/>
          </a:xfrm>
          <a:prstGeom prst="rect">
            <a:avLst/>
          </a:prstGeom>
        </p:spPr>
      </p:pic>
      <p:pic>
        <p:nvPicPr>
          <p:cNvPr id="40" name="Grafik 2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b="11841"/>
          <a:stretch/>
        </p:blipFill>
        <p:spPr>
          <a:xfrm>
            <a:off x="5366907" y="4099932"/>
            <a:ext cx="3735602" cy="23338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4191271" y="4985660"/>
            <a:ext cx="18459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Absorption [OD]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51920" y="1882621"/>
                <a:ext cx="6567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882621"/>
                <a:ext cx="656782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39036" y="1466200"/>
                <a:ext cx="105670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Duration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36" y="1466200"/>
                <a:ext cx="1056700" cy="738664"/>
              </a:xfrm>
              <a:prstGeom prst="rect">
                <a:avLst/>
              </a:prstGeom>
              <a:blipFill rotWithShape="1">
                <a:blip r:embed="rId13"/>
                <a:stretch>
                  <a:fillRect l="-5202" t="-4132" r="-5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1403648" y="1810243"/>
            <a:ext cx="0" cy="898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1921062" y="1816879"/>
            <a:ext cx="0" cy="898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1593347" y="3717032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1896171" y="1988840"/>
            <a:ext cx="23944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1139036" y="1988840"/>
            <a:ext cx="26461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668344" y="4233282"/>
            <a:ext cx="135485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Lorentz</a:t>
            </a:r>
          </a:p>
          <a:p>
            <a:r>
              <a:rPr lang="en-US" sz="2000" dirty="0">
                <a:solidFill>
                  <a:srgbClr val="000000"/>
                </a:solidFill>
              </a:rPr>
              <a:t>line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35"/>
              <p:cNvSpPr txBox="1"/>
              <p:nvPr/>
            </p:nvSpPr>
            <p:spPr>
              <a:xfrm>
                <a:off x="6785938" y="1720051"/>
                <a:ext cx="2222036" cy="484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FF0000"/>
                    </a:solidFill>
                  </a:rPr>
                  <a:t>"kicked" </a:t>
                </a:r>
                <a:r>
                  <a:rPr lang="de-DE" sz="1400" dirty="0">
                    <a:solidFill>
                      <a:srgbClr val="FF0000"/>
                    </a:solidFill>
                    <a:sym typeface="Symbol"/>
                  </a:rPr>
                  <a:t>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  <m:r>
                      <m:rPr>
                        <m:sty m:val="p"/>
                      </m:rPr>
                      <a:rPr lang="el-GR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Textfeld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938" y="1720051"/>
                <a:ext cx="2222036" cy="484813"/>
              </a:xfrm>
              <a:prstGeom prst="rect">
                <a:avLst/>
              </a:prstGeom>
              <a:blipFill rotWithShape="1">
                <a:blip r:embed="rId14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/>
          <p:cNvCxnSpPr/>
          <p:nvPr/>
        </p:nvCxnSpPr>
        <p:spPr bwMode="auto">
          <a:xfrm>
            <a:off x="6444800" y="1988839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5729865" y="5373216"/>
            <a:ext cx="201048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Fano line shape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67544" y="4804424"/>
            <a:ext cx="2234907" cy="1015663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applies to all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time scales and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photon energies...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749934" y="3755132"/>
            <a:ext cx="2294043" cy="362989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4647" y="3774661"/>
            <a:ext cx="933535" cy="322317"/>
          </a:xfrm>
          <a:prstGeom prst="rect">
            <a:avLst/>
          </a:prstGeom>
          <a:noFill/>
        </p:spPr>
        <p:txBody>
          <a:bodyPr wrap="square" lIns="7200" tIns="7200" rIns="7200" bIns="720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50" name="Textfeld 30"/>
          <p:cNvSpPr txBox="1"/>
          <p:nvPr/>
        </p:nvSpPr>
        <p:spPr>
          <a:xfrm>
            <a:off x="7599165" y="3736598"/>
            <a:ext cx="130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C00000"/>
                </a:solidFill>
              </a:rPr>
              <a:t>[as]</a:t>
            </a:r>
          </a:p>
        </p:txBody>
      </p:sp>
      <p:sp>
        <p:nvSpPr>
          <p:cNvPr id="51" name="Textfeld 19"/>
          <p:cNvSpPr txBox="1"/>
          <p:nvPr/>
        </p:nvSpPr>
        <p:spPr>
          <a:xfrm>
            <a:off x="8364381" y="3729732"/>
            <a:ext cx="633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7030A0"/>
                </a:solidFill>
              </a:rPr>
              <a:t>[</a:t>
            </a:r>
            <a:r>
              <a:rPr lang="de-DE" sz="2000" dirty="0">
                <a:solidFill>
                  <a:srgbClr val="7030A0"/>
                </a:solidFill>
                <a:latin typeface="Symbol" pitchFamily="18" charset="2"/>
              </a:rPr>
              <a:t>m</a:t>
            </a:r>
            <a:r>
              <a:rPr lang="de-DE" sz="2000" dirty="0">
                <a:solidFill>
                  <a:srgbClr val="7030A0"/>
                </a:solidFill>
              </a:rPr>
              <a:t>s]</a:t>
            </a:r>
          </a:p>
        </p:txBody>
      </p:sp>
      <p:sp>
        <p:nvSpPr>
          <p:cNvPr id="59" name="Textfeld 30"/>
          <p:cNvSpPr txBox="1"/>
          <p:nvPr/>
        </p:nvSpPr>
        <p:spPr>
          <a:xfrm>
            <a:off x="7482675" y="3737540"/>
            <a:ext cx="72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0000"/>
                </a:solidFill>
              </a:rPr>
              <a:t>[fs]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6444800" y="6436112"/>
            <a:ext cx="2678828" cy="386114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49919" y="6436112"/>
            <a:ext cx="1562441" cy="322317"/>
          </a:xfrm>
          <a:prstGeom prst="rect">
            <a:avLst/>
          </a:prstGeom>
          <a:noFill/>
        </p:spPr>
        <p:txBody>
          <a:bodyPr wrap="square" lIns="7200" tIns="7200" rIns="7200" bIns="7200" rtlCol="0" anchor="t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Energy</a:t>
            </a:r>
          </a:p>
        </p:txBody>
      </p:sp>
      <p:sp>
        <p:nvSpPr>
          <p:cNvPr id="71" name="Textfeld 30"/>
          <p:cNvSpPr txBox="1"/>
          <p:nvPr/>
        </p:nvSpPr>
        <p:spPr>
          <a:xfrm>
            <a:off x="7811672" y="6389650"/>
            <a:ext cx="80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C00000"/>
                </a:solidFill>
              </a:rPr>
              <a:t>[keV]</a:t>
            </a:r>
          </a:p>
        </p:txBody>
      </p:sp>
      <p:sp>
        <p:nvSpPr>
          <p:cNvPr id="72" name="Textfeld 19"/>
          <p:cNvSpPr txBox="1"/>
          <p:nvPr/>
        </p:nvSpPr>
        <p:spPr>
          <a:xfrm>
            <a:off x="8399467" y="6395899"/>
            <a:ext cx="781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7030A0"/>
                </a:solidFill>
              </a:rPr>
              <a:t>[neV]</a:t>
            </a:r>
          </a:p>
        </p:txBody>
      </p:sp>
      <p:sp>
        <p:nvSpPr>
          <p:cNvPr id="73" name="Textfeld 30"/>
          <p:cNvSpPr txBox="1"/>
          <p:nvPr/>
        </p:nvSpPr>
        <p:spPr>
          <a:xfrm>
            <a:off x="7338961" y="6390059"/>
            <a:ext cx="72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0000"/>
                </a:solidFill>
              </a:rPr>
              <a:t>[eV]</a:t>
            </a:r>
          </a:p>
        </p:txBody>
      </p:sp>
    </p:spTree>
    <p:extLst>
      <p:ext uri="{BB962C8B-B14F-4D97-AF65-F5344CB8AC3E}">
        <p14:creationId xmlns:p14="http://schemas.microsoft.com/office/powerpoint/2010/main" val="9886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0" grpId="0"/>
      <p:bldP spid="50" grpId="1"/>
      <p:bldP spid="51" grpId="0"/>
      <p:bldP spid="51" grpId="1"/>
      <p:bldP spid="59" grpId="0"/>
      <p:bldP spid="59" grpId="1"/>
      <p:bldP spid="74" grpId="0" animBg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046663" y="4021138"/>
          <a:ext cx="3706812" cy="300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8" name="Graph" r:id="rId3" imgW="3868522" imgH="3137002" progId="Origin50.Graph">
                  <p:embed/>
                </p:oleObj>
              </mc:Choice>
              <mc:Fallback>
                <p:oleObj name="Graph" r:id="rId3" imgW="3868522" imgH="3137002" progId="Origin50.Graph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663" y="4021138"/>
                        <a:ext cx="3706812" cy="300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Rectangle 126"/>
          <p:cNvSpPr/>
          <p:nvPr/>
        </p:nvSpPr>
        <p:spPr>
          <a:xfrm>
            <a:off x="3471161" y="1976064"/>
            <a:ext cx="3924300" cy="1505784"/>
          </a:xfrm>
          <a:prstGeom prst="rect">
            <a:avLst/>
          </a:prstGeom>
          <a:gradFill>
            <a:gsLst>
              <a:gs pos="0">
                <a:srgbClr val="4F81BD">
                  <a:lumMod val="20000"/>
                  <a:lumOff val="80000"/>
                  <a:alpha val="0"/>
                </a:srgbClr>
              </a:gs>
              <a:gs pos="49000">
                <a:srgbClr val="4F81BD"/>
              </a:gs>
              <a:gs pos="40014">
                <a:srgbClr val="1F497D"/>
              </a:gs>
              <a:gs pos="57000">
                <a:srgbClr val="1F497D"/>
              </a:gs>
              <a:gs pos="100000">
                <a:srgbClr val="4F81BD">
                  <a:lumMod val="20000"/>
                  <a:lumOff val="80000"/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497580" y="1976064"/>
            <a:ext cx="3924300" cy="1505784"/>
          </a:xfrm>
          <a:prstGeom prst="rect">
            <a:avLst/>
          </a:prstGeom>
          <a:gradFill>
            <a:gsLst>
              <a:gs pos="0">
                <a:srgbClr val="4F81BD">
                  <a:lumMod val="20000"/>
                  <a:lumOff val="80000"/>
                  <a:alpha val="0"/>
                </a:srgbClr>
              </a:gs>
              <a:gs pos="49000">
                <a:srgbClr val="990099"/>
              </a:gs>
              <a:gs pos="40014">
                <a:srgbClr val="1F497D"/>
              </a:gs>
              <a:gs pos="57000">
                <a:srgbClr val="1F497D"/>
              </a:gs>
              <a:gs pos="100000">
                <a:srgbClr val="4F81BD">
                  <a:lumMod val="20000"/>
                  <a:lumOff val="80000"/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52537" y="-57150"/>
            <a:ext cx="9143999" cy="863125"/>
          </a:xfrm>
        </p:spPr>
        <p:txBody>
          <a:bodyPr anchor="ctr"/>
          <a:lstStyle/>
          <a:p>
            <a:pPr algn="l"/>
            <a:r>
              <a:rPr lang="en-US" sz="3600" dirty="0"/>
              <a:t>    Resonant gain for </a:t>
            </a:r>
            <a:r>
              <a:rPr lang="en-US" sz="3600" dirty="0">
                <a:solidFill>
                  <a:srgbClr val="DD4FFF"/>
                </a:solidFill>
              </a:rPr>
              <a:t>hard x-rays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99732" y="-27384"/>
            <a:ext cx="238078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14.4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 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ö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ssbauer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128792" y="3126279"/>
            <a:ext cx="144016" cy="864096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672408" y="3275628"/>
            <a:ext cx="144016" cy="648072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096344" y="1670120"/>
            <a:ext cx="1252184" cy="18782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isometricLeftDown">
              <a:rot lat="1403185" lon="4339703" rev="0"/>
            </a:camera>
            <a:lightRig rig="twoPt" dir="t"/>
          </a:scene3d>
          <a:sp3d extrusionH="82550"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996288" y="1678912"/>
            <a:ext cx="1252184" cy="1878276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isometricLeftDown">
              <a:rot lat="1403185" lon="4339703" rev="0"/>
            </a:camera>
            <a:lightRig rig="threePt" dir="t"/>
          </a:scene3d>
          <a:sp3d extrusionH="82550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527778" y="171599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0" name="Snip Same Side Corner Rectangle 79"/>
          <p:cNvSpPr/>
          <p:nvPr/>
        </p:nvSpPr>
        <p:spPr>
          <a:xfrm rot="5400000">
            <a:off x="6771129" y="2396429"/>
            <a:ext cx="1283686" cy="576064"/>
          </a:xfrm>
          <a:prstGeom prst="snip2SameRect">
            <a:avLst>
              <a:gd name="adj1" fmla="val 50000"/>
              <a:gd name="adj2" fmla="val 0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912768" y="2037024"/>
            <a:ext cx="202178" cy="1283688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674752" y="2350621"/>
            <a:ext cx="1517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Spectrometer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or experiment</a:t>
            </a:r>
          </a:p>
        </p:txBody>
      </p:sp>
      <p:sp>
        <p:nvSpPr>
          <p:cNvPr id="83" name="Right Arrow 82"/>
          <p:cNvSpPr/>
          <p:nvPr/>
        </p:nvSpPr>
        <p:spPr>
          <a:xfrm>
            <a:off x="4392488" y="1996252"/>
            <a:ext cx="2304256" cy="1440160"/>
          </a:xfrm>
          <a:prstGeom prst="rightArrow">
            <a:avLst>
              <a:gd name="adj1" fmla="val 79455"/>
              <a:gd name="adj2" fmla="val 5000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14.412497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keV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E585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5 </a:t>
            </a: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rgbClr val="E585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neV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bandw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4320480" y="2716332"/>
            <a:ext cx="230425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85" name="Rectangle 84"/>
          <p:cNvSpPr/>
          <p:nvPr/>
        </p:nvSpPr>
        <p:spPr>
          <a:xfrm>
            <a:off x="3168352" y="3923700"/>
            <a:ext cx="1152128" cy="216024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624736" y="3923700"/>
            <a:ext cx="1152128" cy="216024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449966" y="3512328"/>
            <a:ext cx="145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57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Fe absorber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 flipV="1">
            <a:off x="2808312" y="3326304"/>
            <a:ext cx="648072" cy="216024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>
          <a:xfrm>
            <a:off x="1152128" y="2678232"/>
            <a:ext cx="1656184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96" name="Rectangle 95"/>
          <p:cNvSpPr/>
          <p:nvPr/>
        </p:nvSpPr>
        <p:spPr>
          <a:xfrm>
            <a:off x="-1114425" y="1968444"/>
            <a:ext cx="5074865" cy="1505784"/>
          </a:xfrm>
          <a:prstGeom prst="rect">
            <a:avLst/>
          </a:prstGeom>
          <a:gradFill>
            <a:gsLst>
              <a:gs pos="0">
                <a:srgbClr val="4F81BD">
                  <a:lumMod val="20000"/>
                  <a:lumOff val="80000"/>
                  <a:alpha val="0"/>
                </a:srgbClr>
              </a:gs>
              <a:gs pos="49000">
                <a:srgbClr val="1F497D"/>
              </a:gs>
              <a:gs pos="40014">
                <a:srgbClr val="1F497D"/>
              </a:gs>
              <a:gs pos="57000">
                <a:srgbClr val="1F497D"/>
              </a:gs>
              <a:gs pos="100000">
                <a:srgbClr val="4F81BD">
                  <a:lumMod val="20000"/>
                  <a:lumOff val="80000"/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4F81BD">
                      <a:lumMod val="20000"/>
                      <a:lumOff val="80000"/>
                      <a:alpha val="0"/>
                    </a:srgbClr>
                  </a:gs>
                  <a:gs pos="49000">
                    <a:srgbClr val="990099"/>
                  </a:gs>
                  <a:gs pos="40014">
                    <a:srgbClr val="1F497D"/>
                  </a:gs>
                  <a:gs pos="57000">
                    <a:srgbClr val="1F497D"/>
                  </a:gs>
                  <a:gs pos="100000">
                    <a:srgbClr val="4F81BD">
                      <a:lumMod val="20000"/>
                      <a:lumOff val="80000"/>
                      <a:alpha val="0"/>
                    </a:srgbClr>
                  </a:gs>
                </a:gsLst>
                <a:lin ang="5400000" scaled="0"/>
              </a:gra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0" name="Right Arrow 89"/>
          <p:cNvSpPr/>
          <p:nvPr/>
        </p:nvSpPr>
        <p:spPr>
          <a:xfrm>
            <a:off x="1008112" y="1939102"/>
            <a:ext cx="3203848" cy="1440160"/>
          </a:xfrm>
          <a:prstGeom prst="rightArrow">
            <a:avLst>
              <a:gd name="adj1" fmla="val 79455"/>
              <a:gd name="adj2" fmla="val 50000"/>
            </a:avLst>
          </a:prstGeom>
          <a:solidFill>
            <a:srgbClr val="4F81BD">
              <a:alpha val="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FEL or synchrotron pulse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(m)eV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bandw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9265684" y="4031712"/>
          <a:ext cx="3700462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9" name="Graph" r:id="rId5" imgW="3867302" imgH="3137002" progId="Origin50.Graph">
                  <p:embed/>
                </p:oleObj>
              </mc:Choice>
              <mc:Fallback>
                <p:oleObj name="Graph" r:id="rId5" imgW="3867302" imgH="3137002" progId="Origin50.Graph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5684" y="4031712"/>
                        <a:ext cx="3700462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755576" y="1010524"/>
                <a:ext cx="466014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 Math"/>
                    <a:cs typeface="Arial"/>
                  </a:rPr>
                  <a:t>phase shift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mbria Math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𝜑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at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010524"/>
                <a:ext cx="4660143" cy="523220"/>
              </a:xfrm>
              <a:prstGeom prst="rect">
                <a:avLst/>
              </a:prstGeom>
              <a:blipFill rotWithShape="1">
                <a:blip r:embed="rId7"/>
                <a:stretch>
                  <a:fillRect l="-2094" b="-2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Bent Arrow 100"/>
          <p:cNvSpPr/>
          <p:nvPr/>
        </p:nvSpPr>
        <p:spPr bwMode="auto">
          <a:xfrm flipV="1">
            <a:off x="2457450" y="1498787"/>
            <a:ext cx="941784" cy="6340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" name="Picture 1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14" y="1478862"/>
            <a:ext cx="3810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>
            <a:off x="1152128" y="2680438"/>
            <a:ext cx="230425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517686" y="4643432"/>
            <a:ext cx="2066591" cy="1569660"/>
          </a:xfrm>
          <a:prstGeom prst="rect">
            <a:avLst/>
          </a:prstGeom>
          <a:solidFill>
            <a:srgbClr val="4F81BD"/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Laser-like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narrowband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 emission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hard x-rays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biLevel thresh="50000"/>
          </a:blip>
          <a:stretch>
            <a:fillRect/>
          </a:stretch>
        </p:blipFill>
        <p:spPr>
          <a:xfrm flipV="1">
            <a:off x="7003543" y="6114061"/>
            <a:ext cx="494536" cy="356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135698" y="6158753"/>
            <a:ext cx="66547" cy="704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7029670" y="4079244"/>
          <a:ext cx="392210" cy="297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70" name="Graph" r:id="rId10" imgW="4276800" imgH="3022200" progId="Origin50.Graph">
                  <p:embed/>
                </p:oleObj>
              </mc:Choice>
              <mc:Fallback>
                <p:oleObj name="Graph" r:id="rId10" imgW="4276800" imgH="3022200" progId="Origin50.Graph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670" y="4079244"/>
                        <a:ext cx="392210" cy="297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7"/>
          <p:cNvSpPr/>
          <p:nvPr/>
        </p:nvSpPr>
        <p:spPr bwMode="auto">
          <a:xfrm>
            <a:off x="6933304" y="5593976"/>
            <a:ext cx="193637" cy="710005"/>
          </a:xfrm>
          <a:custGeom>
            <a:avLst/>
            <a:gdLst>
              <a:gd name="connsiteX0" fmla="*/ 193637 w 193637"/>
              <a:gd name="connsiteY0" fmla="*/ 710005 h 710005"/>
              <a:gd name="connsiteX1" fmla="*/ 0 w 193637"/>
              <a:gd name="connsiteY1" fmla="*/ 710005 h 710005"/>
              <a:gd name="connsiteX2" fmla="*/ 0 w 193637"/>
              <a:gd name="connsiteY2" fmla="*/ 0 h 710005"/>
              <a:gd name="connsiteX3" fmla="*/ 166743 w 193637"/>
              <a:gd name="connsiteY3" fmla="*/ 0 h 71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37" h="710005">
                <a:moveTo>
                  <a:pt x="193637" y="710005"/>
                </a:moveTo>
                <a:lnTo>
                  <a:pt x="0" y="710005"/>
                </a:lnTo>
                <a:lnTo>
                  <a:pt x="0" y="0"/>
                </a:lnTo>
                <a:lnTo>
                  <a:pt x="166743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4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6" grpId="0" animBg="1"/>
      <p:bldP spid="83" grpId="0"/>
      <p:bldP spid="100" grpId="0"/>
      <p:bldP spid="101" grpId="0" animBg="1"/>
      <p:bldP spid="27" grpId="0" animBg="1"/>
      <p:bldP spid="6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3471161" y="1976064"/>
            <a:ext cx="3924300" cy="1505784"/>
          </a:xfrm>
          <a:prstGeom prst="rect">
            <a:avLst/>
          </a:prstGeom>
          <a:gradFill>
            <a:gsLst>
              <a:gs pos="0">
                <a:srgbClr val="4F81BD">
                  <a:lumMod val="20000"/>
                  <a:lumOff val="80000"/>
                  <a:alpha val="0"/>
                </a:srgbClr>
              </a:gs>
              <a:gs pos="49000">
                <a:srgbClr val="4F81BD"/>
              </a:gs>
              <a:gs pos="40014">
                <a:srgbClr val="1F497D"/>
              </a:gs>
              <a:gs pos="57000">
                <a:srgbClr val="1F497D"/>
              </a:gs>
              <a:gs pos="100000">
                <a:srgbClr val="4F81BD">
                  <a:lumMod val="20000"/>
                  <a:lumOff val="80000"/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497580" y="1976064"/>
            <a:ext cx="3924300" cy="1505784"/>
          </a:xfrm>
          <a:prstGeom prst="rect">
            <a:avLst/>
          </a:prstGeom>
          <a:gradFill>
            <a:gsLst>
              <a:gs pos="0">
                <a:srgbClr val="4F81BD">
                  <a:lumMod val="20000"/>
                  <a:lumOff val="80000"/>
                  <a:alpha val="0"/>
                </a:srgbClr>
              </a:gs>
              <a:gs pos="49000">
                <a:srgbClr val="990099"/>
              </a:gs>
              <a:gs pos="40014">
                <a:srgbClr val="1F497D"/>
              </a:gs>
              <a:gs pos="57000">
                <a:srgbClr val="1F497D"/>
              </a:gs>
              <a:gs pos="100000">
                <a:srgbClr val="4F81BD">
                  <a:lumMod val="20000"/>
                  <a:lumOff val="80000"/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7172" y="-1122157"/>
            <a:ext cx="9143999" cy="863125"/>
          </a:xfrm>
        </p:spPr>
        <p:txBody>
          <a:bodyPr anchor="ctr"/>
          <a:lstStyle/>
          <a:p>
            <a:pPr algn="l"/>
            <a:r>
              <a:rPr lang="en-US" sz="3000" dirty="0"/>
              <a:t>    Resonant </a:t>
            </a:r>
            <a:r>
              <a:rPr lang="en-US" sz="3000" dirty="0" err="1"/>
              <a:t>Mössbauer</a:t>
            </a:r>
            <a:r>
              <a:rPr lang="en-US" sz="3000" dirty="0"/>
              <a:t> "gain" @ ESRF (May 2015)</a:t>
            </a:r>
            <a:endParaRPr lang="en-US" sz="3000" dirty="0">
              <a:solidFill>
                <a:srgbClr val="DD4FFF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128792" y="3126279"/>
            <a:ext cx="144016" cy="864096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672408" y="3275628"/>
            <a:ext cx="144016" cy="648072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096344" y="1670120"/>
            <a:ext cx="1252184" cy="18782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isometricLeftDown">
              <a:rot lat="1403185" lon="4339703" rev="0"/>
            </a:camera>
            <a:lightRig rig="twoPt" dir="t"/>
          </a:scene3d>
          <a:sp3d extrusionH="82550">
            <a:extrusionClr>
              <a:sysClr val="window" lastClr="FFFFFF"/>
            </a:extrusionClr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996288" y="1678912"/>
            <a:ext cx="1252184" cy="1878276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isometricLeftDown">
              <a:rot lat="1403185" lon="4339703" rev="0"/>
            </a:camera>
            <a:lightRig rig="threePt" dir="t"/>
          </a:scene3d>
          <a:sp3d extrusionH="82550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527778" y="171599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Snip Same Side Corner Rectangle 79"/>
          <p:cNvSpPr/>
          <p:nvPr/>
        </p:nvSpPr>
        <p:spPr>
          <a:xfrm rot="5400000">
            <a:off x="6771129" y="2396429"/>
            <a:ext cx="1283686" cy="576064"/>
          </a:xfrm>
          <a:prstGeom prst="snip2SameRect">
            <a:avLst>
              <a:gd name="adj1" fmla="val 50000"/>
              <a:gd name="adj2" fmla="val 0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Right Arrow 82"/>
          <p:cNvSpPr/>
          <p:nvPr/>
        </p:nvSpPr>
        <p:spPr>
          <a:xfrm>
            <a:off x="4392488" y="1996252"/>
            <a:ext cx="2304256" cy="1440160"/>
          </a:xfrm>
          <a:prstGeom prst="rightArrow">
            <a:avLst>
              <a:gd name="adj1" fmla="val 79455"/>
              <a:gd name="adj2" fmla="val 5000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14.412497 </a:t>
            </a:r>
            <a:r>
              <a:rPr lang="en-US" kern="0" dirty="0" err="1">
                <a:solidFill>
                  <a:prstClr val="white"/>
                </a:solidFill>
                <a:latin typeface="Calibri"/>
              </a:rPr>
              <a:t>keV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b="1" u="sng" kern="0" dirty="0">
                <a:solidFill>
                  <a:srgbClr val="E585FF"/>
                </a:solidFill>
                <a:latin typeface="Calibri"/>
              </a:rPr>
              <a:t>5 </a:t>
            </a:r>
            <a:r>
              <a:rPr lang="en-US" b="1" u="sng" kern="0" dirty="0" err="1">
                <a:solidFill>
                  <a:srgbClr val="E585FF"/>
                </a:solidFill>
                <a:latin typeface="Calibri"/>
              </a:rPr>
              <a:t>neV</a:t>
            </a:r>
            <a:r>
              <a:rPr lang="en-US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kern="0" dirty="0" err="1">
                <a:solidFill>
                  <a:prstClr val="white"/>
                </a:solidFill>
                <a:latin typeface="Calibri"/>
              </a:rPr>
              <a:t>bandw</a:t>
            </a:r>
            <a:r>
              <a:rPr lang="en-US" kern="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4320480" y="2716332"/>
            <a:ext cx="230425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85" name="Rectangle 84"/>
          <p:cNvSpPr/>
          <p:nvPr/>
        </p:nvSpPr>
        <p:spPr>
          <a:xfrm>
            <a:off x="3168352" y="3923700"/>
            <a:ext cx="1152128" cy="216024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624736" y="3923700"/>
            <a:ext cx="1152128" cy="216024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V="1">
            <a:off x="2808312" y="3326304"/>
            <a:ext cx="648072" cy="216024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>
          <a:xfrm>
            <a:off x="1152128" y="2678232"/>
            <a:ext cx="1656184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96" name="Rectangle 95"/>
          <p:cNvSpPr/>
          <p:nvPr/>
        </p:nvSpPr>
        <p:spPr>
          <a:xfrm>
            <a:off x="-1114425" y="1968444"/>
            <a:ext cx="5074865" cy="1505784"/>
          </a:xfrm>
          <a:prstGeom prst="rect">
            <a:avLst/>
          </a:prstGeom>
          <a:gradFill>
            <a:gsLst>
              <a:gs pos="0">
                <a:srgbClr val="4F81BD">
                  <a:lumMod val="20000"/>
                  <a:lumOff val="80000"/>
                  <a:alpha val="0"/>
                </a:srgbClr>
              </a:gs>
              <a:gs pos="49000">
                <a:srgbClr val="1F497D"/>
              </a:gs>
              <a:gs pos="40014">
                <a:srgbClr val="1F497D"/>
              </a:gs>
              <a:gs pos="57000">
                <a:srgbClr val="1F497D"/>
              </a:gs>
              <a:gs pos="100000">
                <a:srgbClr val="4F81BD">
                  <a:lumMod val="20000"/>
                  <a:lumOff val="80000"/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gradFill>
                <a:gsLst>
                  <a:gs pos="0">
                    <a:srgbClr val="4F81BD">
                      <a:lumMod val="20000"/>
                      <a:lumOff val="80000"/>
                      <a:alpha val="0"/>
                    </a:srgbClr>
                  </a:gs>
                  <a:gs pos="49000">
                    <a:srgbClr val="990099"/>
                  </a:gs>
                  <a:gs pos="40014">
                    <a:srgbClr val="1F497D"/>
                  </a:gs>
                  <a:gs pos="57000">
                    <a:srgbClr val="1F497D"/>
                  </a:gs>
                  <a:gs pos="100000">
                    <a:srgbClr val="4F81BD">
                      <a:lumMod val="20000"/>
                      <a:lumOff val="80000"/>
                      <a:alpha val="0"/>
                    </a:srgbClr>
                  </a:gs>
                </a:gsLst>
                <a:lin ang="5400000" scaled="0"/>
              </a:gradFill>
              <a:latin typeface="Calibri"/>
            </a:endParaRPr>
          </a:p>
        </p:txBody>
      </p:sp>
      <p:sp>
        <p:nvSpPr>
          <p:cNvPr id="90" name="Right Arrow 89"/>
          <p:cNvSpPr/>
          <p:nvPr/>
        </p:nvSpPr>
        <p:spPr>
          <a:xfrm>
            <a:off x="1008112" y="1939102"/>
            <a:ext cx="3203848" cy="1440160"/>
          </a:xfrm>
          <a:prstGeom prst="rightArrow">
            <a:avLst>
              <a:gd name="adj1" fmla="val 79455"/>
              <a:gd name="adj2" fmla="val 50000"/>
            </a:avLst>
          </a:prstGeom>
          <a:solidFill>
            <a:srgbClr val="4F81BD">
              <a:alpha val="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FEL or synchrotron pulse</a:t>
            </a:r>
          </a:p>
          <a:p>
            <a:pPr>
              <a:defRPr/>
            </a:pPr>
            <a:r>
              <a:rPr lang="en-US" b="1" kern="0" dirty="0">
                <a:solidFill>
                  <a:srgbClr val="00B0F0"/>
                </a:solidFill>
                <a:latin typeface="Calibri"/>
              </a:rPr>
              <a:t>(m)eV</a:t>
            </a:r>
            <a:r>
              <a:rPr lang="en-US" kern="0" dirty="0">
                <a:solidFill>
                  <a:prstClr val="white"/>
                </a:solidFill>
                <a:latin typeface="Calibri"/>
              </a:rPr>
              <a:t>  </a:t>
            </a:r>
            <a:r>
              <a:rPr lang="en-US" kern="0" dirty="0" err="1">
                <a:solidFill>
                  <a:prstClr val="white"/>
                </a:solidFill>
                <a:latin typeface="Calibri"/>
              </a:rPr>
              <a:t>bandw</a:t>
            </a:r>
            <a:r>
              <a:rPr lang="en-US" kern="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755576" y="1010524"/>
                <a:ext cx="466014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2400" dirty="0">
                    <a:solidFill>
                      <a:srgbClr val="000000"/>
                    </a:solidFill>
                    <a:ea typeface="Cambria Math"/>
                  </a:rPr>
                  <a:t>phase shift</a:t>
                </a:r>
                <a:r>
                  <a:rPr lang="de-DE" sz="2400" dirty="0">
                    <a:solidFill>
                      <a:srgbClr val="C0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de-DE" sz="28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𝜑</m:t>
                    </m:r>
                    <m:d>
                      <m:d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010524"/>
                <a:ext cx="4660143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2094" b="-2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Bent Arrow 100"/>
          <p:cNvSpPr/>
          <p:nvPr/>
        </p:nvSpPr>
        <p:spPr bwMode="auto">
          <a:xfrm flipV="1">
            <a:off x="2457450" y="1498787"/>
            <a:ext cx="941784" cy="6340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102" name="Picture 18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14" y="1478862"/>
            <a:ext cx="3810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>
            <a:off x="1152128" y="2680438"/>
            <a:ext cx="230425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402681" y="1065148"/>
            <a:ext cx="478849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using</a:t>
            </a:r>
            <a:r>
              <a:rPr lang="de-DE" dirty="0">
                <a:solidFill>
                  <a:srgbClr val="000000"/>
                </a:solidFill>
              </a:rPr>
              <a:t> a </a:t>
            </a:r>
            <a:r>
              <a:rPr lang="de-DE" dirty="0" err="1">
                <a:solidFill>
                  <a:srgbClr val="000000"/>
                </a:solidFill>
              </a:rPr>
              <a:t>Mössbauer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Coherent</a:t>
            </a:r>
            <a:r>
              <a:rPr lang="de-DE" dirty="0">
                <a:solidFill>
                  <a:srgbClr val="000000"/>
                </a:solidFill>
              </a:rPr>
              <a:t> Control </a:t>
            </a:r>
            <a:r>
              <a:rPr lang="de-DE" dirty="0" err="1">
                <a:solidFill>
                  <a:srgbClr val="000000"/>
                </a:solidFill>
              </a:rPr>
              <a:t>method</a:t>
            </a:r>
            <a:endParaRPr lang="de-DE" dirty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pioneered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Kocharovskaya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group</a:t>
            </a:r>
            <a:endParaRPr lang="de-DE" dirty="0">
              <a:solidFill>
                <a:srgbClr val="C00000"/>
              </a:solidFill>
            </a:endParaRPr>
          </a:p>
          <a:p>
            <a:r>
              <a:rPr lang="de-DE" dirty="0">
                <a:solidFill>
                  <a:srgbClr val="C00000"/>
                </a:solidFill>
              </a:rPr>
              <a:t>	           (</a:t>
            </a:r>
            <a:r>
              <a:rPr lang="en-US" dirty="0" err="1">
                <a:solidFill>
                  <a:srgbClr val="C00000"/>
                </a:solidFill>
              </a:rPr>
              <a:t>Vagizov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et al</a:t>
            </a:r>
            <a:r>
              <a:rPr lang="en-US" dirty="0">
                <a:solidFill>
                  <a:srgbClr val="C00000"/>
                </a:solidFill>
              </a:rPr>
              <a:t>. Nature (2014))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7031" y="4419761"/>
            <a:ext cx="4094975" cy="15927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de-DE" sz="1750" dirty="0" err="1">
                <a:solidFill>
                  <a:srgbClr val="000000"/>
                </a:solidFill>
              </a:rPr>
              <a:t>Now</a:t>
            </a:r>
            <a:r>
              <a:rPr lang="de-DE" sz="1750" dirty="0">
                <a:solidFill>
                  <a:srgbClr val="000000"/>
                </a:solidFill>
              </a:rPr>
              <a:t>: </a:t>
            </a:r>
            <a:r>
              <a:rPr lang="de-DE" sz="1750" dirty="0" err="1">
                <a:solidFill>
                  <a:srgbClr val="000000"/>
                </a:solidFill>
              </a:rPr>
              <a:t>Mechanical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motion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for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phase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shift</a:t>
            </a:r>
            <a:endParaRPr lang="de-DE" sz="1750" dirty="0">
              <a:solidFill>
                <a:srgbClr val="000000"/>
              </a:solidFill>
            </a:endParaRPr>
          </a:p>
          <a:p>
            <a:r>
              <a:rPr lang="de-DE" sz="1750" dirty="0">
                <a:solidFill>
                  <a:srgbClr val="000000"/>
                </a:solidFill>
              </a:rPr>
              <a:t>	=&gt; </a:t>
            </a:r>
            <a:r>
              <a:rPr lang="de-DE" sz="1750" dirty="0" err="1">
                <a:solidFill>
                  <a:srgbClr val="000000"/>
                </a:solidFill>
              </a:rPr>
              <a:t>nanosecond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response</a:t>
            </a:r>
            <a:endParaRPr lang="de-DE" sz="1750" dirty="0">
              <a:solidFill>
                <a:srgbClr val="000000"/>
              </a:solidFill>
            </a:endParaRPr>
          </a:p>
          <a:p>
            <a:r>
              <a:rPr lang="de-DE" sz="1750" b="1" i="1" dirty="0">
                <a:solidFill>
                  <a:srgbClr val="9933FF"/>
                </a:solidFill>
              </a:rPr>
              <a:t>Future: </a:t>
            </a:r>
            <a:r>
              <a:rPr lang="de-DE" sz="1750" dirty="0">
                <a:solidFill>
                  <a:srgbClr val="000000"/>
                </a:solidFill>
              </a:rPr>
              <a:t>Optical </a:t>
            </a:r>
            <a:r>
              <a:rPr lang="de-DE" sz="1750" dirty="0" err="1">
                <a:solidFill>
                  <a:srgbClr val="000000"/>
                </a:solidFill>
              </a:rPr>
              <a:t>control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of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phonons</a:t>
            </a:r>
            <a:endParaRPr lang="de-DE" sz="1750" dirty="0">
              <a:solidFill>
                <a:srgbClr val="000000"/>
              </a:solidFill>
            </a:endParaRPr>
          </a:p>
          <a:p>
            <a:r>
              <a:rPr lang="de-DE" sz="1750" dirty="0">
                <a:solidFill>
                  <a:srgbClr val="000000"/>
                </a:solidFill>
              </a:rPr>
              <a:t>	=&gt; </a:t>
            </a:r>
            <a:r>
              <a:rPr lang="de-DE" sz="1750" dirty="0" err="1">
                <a:solidFill>
                  <a:srgbClr val="000000"/>
                </a:solidFill>
              </a:rPr>
              <a:t>femtosecond</a:t>
            </a:r>
            <a:r>
              <a:rPr lang="de-DE" sz="1750" dirty="0">
                <a:solidFill>
                  <a:srgbClr val="000000"/>
                </a:solidFill>
              </a:rPr>
              <a:t> </a:t>
            </a:r>
            <a:r>
              <a:rPr lang="de-DE" sz="1750" dirty="0" err="1">
                <a:solidFill>
                  <a:srgbClr val="000000"/>
                </a:solidFill>
              </a:rPr>
              <a:t>response</a:t>
            </a:r>
            <a:endParaRPr lang="de-DE" sz="1750" dirty="0">
              <a:solidFill>
                <a:srgbClr val="000000"/>
              </a:solidFill>
            </a:endParaRPr>
          </a:p>
          <a:p>
            <a:endParaRPr lang="de-DE" sz="1000" dirty="0">
              <a:solidFill>
                <a:srgbClr val="000000"/>
              </a:solidFill>
            </a:endParaRPr>
          </a:p>
          <a:p>
            <a:r>
              <a:rPr lang="de-DE" sz="1750" dirty="0">
                <a:solidFill>
                  <a:srgbClr val="000000"/>
                </a:solidFill>
              </a:rPr>
              <a:t>	</a:t>
            </a:r>
            <a:r>
              <a:rPr lang="de-DE" sz="1750" dirty="0">
                <a:solidFill>
                  <a:srgbClr val="C00000"/>
                </a:solidFill>
              </a:rPr>
              <a:t>X-</a:t>
            </a:r>
            <a:r>
              <a:rPr lang="de-DE" sz="1750" dirty="0" err="1">
                <a:solidFill>
                  <a:srgbClr val="C00000"/>
                </a:solidFill>
              </a:rPr>
              <a:t>ray</a:t>
            </a:r>
            <a:r>
              <a:rPr lang="de-DE" sz="1750" dirty="0">
                <a:solidFill>
                  <a:srgbClr val="C00000"/>
                </a:solidFill>
              </a:rPr>
              <a:t> pulse               ?</a:t>
            </a:r>
            <a:endParaRPr lang="en-US" sz="1750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85668" y="2042618"/>
            <a:ext cx="202178" cy="1283688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74752" y="2198221"/>
            <a:ext cx="1145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Avalanche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detector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array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46181" y="3317488"/>
            <a:ext cx="228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7030A0"/>
                </a:solidFill>
                <a:latin typeface="Calibri"/>
              </a:rPr>
              <a:t>57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Fe absorber on</a:t>
            </a:r>
          </a:p>
          <a:p>
            <a:r>
              <a:rPr lang="en-US" b="1" dirty="0" err="1">
                <a:solidFill>
                  <a:srgbClr val="7030A0"/>
                </a:solidFill>
                <a:latin typeface="Calibri"/>
              </a:rPr>
              <a:t>Mössbauer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 drive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23868" y="3503782"/>
            <a:ext cx="2611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7030A0"/>
                </a:solidFill>
                <a:latin typeface="Calibri"/>
              </a:rPr>
              <a:t>57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Fe absorber </a:t>
            </a:r>
          </a:p>
          <a:p>
            <a:r>
              <a:rPr lang="en-US" b="1" dirty="0">
                <a:solidFill>
                  <a:srgbClr val="7030A0"/>
                </a:solidFill>
                <a:latin typeface="Calibri"/>
              </a:rPr>
              <a:t>on piezo drive</a:t>
            </a:r>
          </a:p>
          <a:p>
            <a:r>
              <a:rPr lang="en-US" b="1" dirty="0">
                <a:solidFill>
                  <a:srgbClr val="7030A0"/>
                </a:solidFill>
                <a:latin typeface="Calibri"/>
              </a:rPr>
              <a:t>synched to bunch clock</a:t>
            </a:r>
          </a:p>
        </p:txBody>
      </p:sp>
      <p:sp>
        <p:nvSpPr>
          <p:cNvPr id="38" name="Title 12"/>
          <p:cNvSpPr txBox="1">
            <a:spLocks/>
          </p:cNvSpPr>
          <p:nvPr/>
        </p:nvSpPr>
        <p:spPr bwMode="auto">
          <a:xfrm>
            <a:off x="0" y="-24876"/>
            <a:ext cx="9143999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r>
              <a:rPr lang="en-US" sz="3000" kern="0">
                <a:solidFill>
                  <a:srgbClr val="FFFFFF"/>
                </a:solidFill>
              </a:rPr>
              <a:t>                Resonant Mössbauer "gain" @</a:t>
            </a:r>
            <a:endParaRPr lang="en-US" sz="3000" kern="0" dirty="0">
              <a:solidFill>
                <a:srgbClr val="DD4FFF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6436113" y="-1953"/>
            <a:ext cx="2036274" cy="87345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3300000" rev="0"/>
            </a:camera>
            <a:lightRig rig="threePt" dir="t"/>
          </a:scene3d>
          <a:sp3d prstMaterial="clear">
            <a:bevelT w="254000" h="1270000" prst="angle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pc="300" dirty="0">
                <a:solidFill>
                  <a:srgbClr val="FFFFFF"/>
                </a:solidFill>
              </a:rPr>
              <a:t>ESRF,ID18</a:t>
            </a:r>
          </a:p>
        </p:txBody>
      </p:sp>
      <p:pic>
        <p:nvPicPr>
          <p:cNvPr id="40" name="Picture 136" descr="C:\Users\tpfeifer\Desktop\imag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7" b="14528"/>
          <a:stretch/>
        </p:blipFill>
        <p:spPr bwMode="auto">
          <a:xfrm>
            <a:off x="7891481" y="1"/>
            <a:ext cx="1252519" cy="8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692400" y="842544"/>
            <a:ext cx="6470128" cy="276394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cooperation with groups of </a:t>
            </a:r>
            <a:r>
              <a:rPr lang="de-DE" dirty="0">
                <a:solidFill>
                  <a:srgbClr val="000000"/>
                </a:solidFill>
              </a:rPr>
              <a:t>J. Evers, </a:t>
            </a:r>
            <a:r>
              <a:rPr lang="en-US" dirty="0">
                <a:solidFill>
                  <a:srgbClr val="000000"/>
                </a:solidFill>
              </a:rPr>
              <a:t>R. R</a:t>
            </a:r>
            <a:r>
              <a:rPr lang="de-DE" dirty="0" err="1">
                <a:solidFill>
                  <a:srgbClr val="000000"/>
                </a:solidFill>
              </a:rPr>
              <a:t>öhlsberger</a:t>
            </a:r>
            <a:r>
              <a:rPr lang="de-DE" dirty="0">
                <a:solidFill>
                  <a:srgbClr val="000000"/>
                </a:solidFill>
              </a:rPr>
              <a:t>, R. </a:t>
            </a:r>
            <a:r>
              <a:rPr lang="de-DE" dirty="0" err="1">
                <a:solidFill>
                  <a:srgbClr val="000000"/>
                </a:solidFill>
              </a:rPr>
              <a:t>Rüffer</a:t>
            </a: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569533" y="3843481"/>
            <a:ext cx="3921125" cy="3000375"/>
            <a:chOff x="908427" y="3805381"/>
            <a:chExt cx="3921125" cy="3000375"/>
          </a:xfrm>
        </p:grpSpPr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149080"/>
              <a:ext cx="2661039" cy="2152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333411"/>
                </p:ext>
              </p:extLst>
            </p:nvPr>
          </p:nvGraphicFramePr>
          <p:xfrm>
            <a:off x="908427" y="3805381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590" name="Graph" r:id="rId10" imgW="3920760" imgH="3000960" progId="Origin50.Graph">
                    <p:embed/>
                  </p:oleObj>
                </mc:Choice>
                <mc:Fallback>
                  <p:oleObj name="Graph" r:id="rId10" imgW="3920760" imgH="3000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8427" y="3805381"/>
                          <a:ext cx="3921125" cy="3000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/>
          <p:cNvGrpSpPr/>
          <p:nvPr/>
        </p:nvGrpSpPr>
        <p:grpSpPr>
          <a:xfrm>
            <a:off x="3895799" y="3873748"/>
            <a:ext cx="2339914" cy="1790460"/>
            <a:chOff x="323528" y="476672"/>
            <a:chExt cx="3921125" cy="3000375"/>
          </a:xfrm>
        </p:grpSpPr>
        <p:pic>
          <p:nvPicPr>
            <p:cNvPr id="46" name="Picture 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01"/>
            <a:stretch/>
          </p:blipFill>
          <p:spPr bwMode="auto">
            <a:xfrm>
              <a:off x="1017320" y="821472"/>
              <a:ext cx="2655520" cy="2159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1234160"/>
                </p:ext>
              </p:extLst>
            </p:nvPr>
          </p:nvGraphicFramePr>
          <p:xfrm>
            <a:off x="323528" y="476672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591" name="Graph" r:id="rId13" imgW="3920760" imgH="3000960" progId="Origin50.Graph">
                    <p:embed/>
                  </p:oleObj>
                </mc:Choice>
                <mc:Fallback>
                  <p:oleObj name="Graph" r:id="rId13" imgW="3920760" imgH="3000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3528" y="476672"/>
                          <a:ext cx="3921125" cy="300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8" name="Group 47"/>
          <p:cNvGrpSpPr/>
          <p:nvPr/>
        </p:nvGrpSpPr>
        <p:grpSpPr>
          <a:xfrm>
            <a:off x="3913708" y="5142959"/>
            <a:ext cx="2316200" cy="1772315"/>
            <a:chOff x="4372431" y="644649"/>
            <a:chExt cx="3921125" cy="3000375"/>
          </a:xfrm>
        </p:grpSpPr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7" y="980728"/>
              <a:ext cx="2664296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0013285"/>
                </p:ext>
              </p:extLst>
            </p:nvPr>
          </p:nvGraphicFramePr>
          <p:xfrm>
            <a:off x="4372431" y="644649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592" name="Graph" r:id="rId16" imgW="3920760" imgH="3000960" progId="Origin50.Graph">
                    <p:embed/>
                  </p:oleObj>
                </mc:Choice>
                <mc:Fallback>
                  <p:oleObj name="Graph" r:id="rId16" imgW="3920760" imgH="3000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2431" y="644649"/>
                          <a:ext cx="3921125" cy="3000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Rectangle 1"/>
          <p:cNvSpPr/>
          <p:nvPr/>
        </p:nvSpPr>
        <p:spPr>
          <a:xfrm>
            <a:off x="2112102" y="5634704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0"/>
                </a:gradFill>
              </a:rPr>
              <a:t>shaping</a:t>
            </a:r>
            <a:r>
              <a:rPr lang="de-DE" dirty="0">
                <a:solidFill>
                  <a:srgbClr val="C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371770" y="5975524"/>
            <a:ext cx="2721058" cy="883982"/>
            <a:chOff x="-293855" y="2279041"/>
            <a:chExt cx="2721058" cy="883982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 bwMode="auto">
            <a:xfrm>
              <a:off x="-293855" y="2289566"/>
              <a:ext cx="2036274" cy="87345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300000" rev="0"/>
              </a:camera>
              <a:lightRig rig="threePt" dir="t"/>
            </a:scene3d>
            <a:sp3d prstMaterial="clear">
              <a:bevelT w="254000" h="1270000" prst="angle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500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PETRAIII</a:t>
              </a:r>
            </a:p>
          </p:txBody>
        </p:sp>
        <p:pic>
          <p:nvPicPr>
            <p:cNvPr id="53" name="Picture 2" descr="C:\Users\tpfeifer\Desktop\PETRAIII_HAlle_eng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435" y="2279041"/>
              <a:ext cx="1234768" cy="870373"/>
            </a:xfrm>
            <a:prstGeom prst="rect">
              <a:avLst/>
            </a:prstGeom>
            <a:grpFill/>
            <a:extLst/>
          </p:spPr>
        </p:pic>
      </p:grpSp>
      <p:sp>
        <p:nvSpPr>
          <p:cNvPr id="4" name="TextBox 3"/>
          <p:cNvSpPr txBox="1"/>
          <p:nvPr/>
        </p:nvSpPr>
        <p:spPr>
          <a:xfrm>
            <a:off x="466030" y="6237312"/>
            <a:ext cx="158569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0" dirty="0">
                <a:latin typeface="+mj-lt"/>
              </a:rPr>
              <a:t>Experiment@</a:t>
            </a:r>
            <a:endParaRPr lang="de-DE" b="0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0" y="836712"/>
            <a:ext cx="2771800" cy="288032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z="1700" dirty="0" err="1">
                <a:solidFill>
                  <a:srgbClr val="FFFFFF"/>
                </a:solidFill>
              </a:rPr>
              <a:t>Heeg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i="1" dirty="0">
                <a:solidFill>
                  <a:srgbClr val="FFFFFF"/>
                </a:solidFill>
              </a:rPr>
              <a:t>et al. </a:t>
            </a:r>
            <a:r>
              <a:rPr lang="en-US" sz="1700" dirty="0">
                <a:solidFill>
                  <a:srgbClr val="FFFFFF"/>
                </a:solidFill>
              </a:rPr>
              <a:t>Science (2017)</a:t>
            </a:r>
            <a:endParaRPr lang="de-DE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2"/>
          <p:cNvSpPr/>
          <p:nvPr/>
        </p:nvSpPr>
        <p:spPr bwMode="auto">
          <a:xfrm>
            <a:off x="3250667" y="2509295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16632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600" dirty="0" err="1">
                <a:solidFill>
                  <a:srgbClr val="FFFFFF"/>
                </a:solidFill>
              </a:rPr>
              <a:t>Towards</a:t>
            </a:r>
            <a:r>
              <a:rPr lang="de-DE" sz="3600" dirty="0">
                <a:solidFill>
                  <a:srgbClr val="FFFFFF"/>
                </a:solidFill>
              </a:rPr>
              <a:t> x-</a:t>
            </a:r>
            <a:r>
              <a:rPr lang="de-DE" sz="3600" dirty="0" err="1">
                <a:solidFill>
                  <a:srgbClr val="FFFFFF"/>
                </a:solidFill>
              </a:rPr>
              <a:t>ray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  <a:r>
              <a:rPr lang="de-DE" sz="3600" dirty="0" err="1">
                <a:solidFill>
                  <a:srgbClr val="FFFFFF"/>
                </a:solidFill>
              </a:rPr>
              <a:t>frequency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  <a:r>
              <a:rPr lang="de-DE" sz="3600" dirty="0" err="1">
                <a:solidFill>
                  <a:srgbClr val="FFFFFF"/>
                </a:solidFill>
              </a:rPr>
              <a:t>combs</a:t>
            </a:r>
            <a:endParaRPr lang="de-DE" sz="3600" dirty="0">
              <a:solidFill>
                <a:srgbClr val="FFFFFF"/>
              </a:solidFill>
            </a:endParaRPr>
          </a:p>
        </p:txBody>
      </p:sp>
      <p:sp>
        <p:nvSpPr>
          <p:cNvPr id="10" name="Oval 2"/>
          <p:cNvSpPr/>
          <p:nvPr/>
        </p:nvSpPr>
        <p:spPr bwMode="auto">
          <a:xfrm>
            <a:off x="3488617" y="2732098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455821"/>
              </p:ext>
            </p:extLst>
          </p:nvPr>
        </p:nvGraphicFramePr>
        <p:xfrm>
          <a:off x="2777844" y="1740210"/>
          <a:ext cx="3841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74" name="Graph" r:id="rId4" imgW="3146755" imgH="2634691" progId="Origin50.Graph">
                  <p:embed/>
                </p:oleObj>
              </mc:Choice>
              <mc:Fallback>
                <p:oleObj name="Graph" r:id="rId4" imgW="3146755" imgH="263469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7844" y="1740210"/>
                        <a:ext cx="384175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16629" y="1379448"/>
            <a:ext cx="15774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</a:rPr>
              <a:t>Atom</a:t>
            </a:r>
          </a:p>
          <a:p>
            <a:pPr algn="ctr"/>
            <a:r>
              <a:rPr lang="de-DE" sz="1600" dirty="0">
                <a:solidFill>
                  <a:srgbClr val="000000"/>
                </a:solidFill>
              </a:rPr>
              <a:t>2-level system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050939" y="1896886"/>
            <a:ext cx="851425" cy="798824"/>
            <a:chOff x="2085739" y="1871486"/>
            <a:chExt cx="851425" cy="798824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2507673" y="2050472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2507673" y="2479964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2729346" y="2050473"/>
              <a:ext cx="0" cy="4294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099591" y="2300978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|0</a:t>
              </a:r>
              <a:r>
                <a:rPr lang="en-US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5739" y="187148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|1</a:t>
              </a:r>
              <a:r>
                <a:rPr lang="en-US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2672871" y="3646765"/>
            <a:ext cx="15774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7030A0"/>
                </a:solidFill>
              </a:rPr>
              <a:t>Delta-</a:t>
            </a:r>
            <a:r>
              <a:rPr lang="de-DE" dirty="0" err="1">
                <a:solidFill>
                  <a:srgbClr val="7030A0"/>
                </a:solidFill>
              </a:rPr>
              <a:t>like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excitation</a:t>
            </a:r>
            <a:endParaRPr lang="de-DE" dirty="0">
              <a:solidFill>
                <a:srgbClr val="7030A0"/>
              </a:solidFill>
            </a:endParaRPr>
          </a:p>
        </p:txBody>
      </p:sp>
      <p:cxnSp>
        <p:nvCxnSpPr>
          <p:cNvPr id="64" name="Gerade Verbindung mit Pfeil 13"/>
          <p:cNvCxnSpPr/>
          <p:nvPr/>
        </p:nvCxnSpPr>
        <p:spPr>
          <a:xfrm>
            <a:off x="3041830" y="2943560"/>
            <a:ext cx="45005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051720" y="2106568"/>
            <a:ext cx="1008112" cy="2192407"/>
            <a:chOff x="1193800" y="2106348"/>
            <a:chExt cx="1008112" cy="2192407"/>
          </a:xfrm>
        </p:grpSpPr>
        <p:pic>
          <p:nvPicPr>
            <p:cNvPr id="57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1193800" y="2106348"/>
              <a:ext cx="893231" cy="162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1311491" y="3652424"/>
              <a:ext cx="89042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rgbClr val="FF0000"/>
                  </a:solidFill>
                </a:rPr>
                <a:t>"kick"</a:t>
              </a:r>
            </a:p>
            <a:p>
              <a:pPr algn="ctr"/>
              <a:r>
                <a:rPr lang="de-DE" dirty="0">
                  <a:solidFill>
                    <a:srgbClr val="FF0000"/>
                  </a:solidFill>
                </a:rPr>
                <a:t>laser</a:t>
              </a:r>
            </a:p>
          </p:txBody>
        </p:sp>
      </p:grpSp>
      <p:cxnSp>
        <p:nvCxnSpPr>
          <p:cNvPr id="65" name="Straight Arrow Connector 64"/>
          <p:cNvCxnSpPr/>
          <p:nvPr/>
        </p:nvCxnSpPr>
        <p:spPr bwMode="auto">
          <a:xfrm flipV="1">
            <a:off x="3897746" y="1955800"/>
            <a:ext cx="0" cy="257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51920" y="1882621"/>
                <a:ext cx="6567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882621"/>
                <a:ext cx="656782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03132" y="1466200"/>
                <a:ext cx="105670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Duration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132" y="1466200"/>
                <a:ext cx="1056700" cy="738664"/>
              </a:xfrm>
              <a:prstGeom prst="rect">
                <a:avLst/>
              </a:prstGeom>
              <a:blipFill rotWithShape="1">
                <a:blip r:embed="rId14"/>
                <a:stretch>
                  <a:fillRect l="-5202" t="-4132" r="-5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2267744" y="1810243"/>
            <a:ext cx="0" cy="898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2785158" y="1816879"/>
            <a:ext cx="0" cy="898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1835696" y="3717032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2760267" y="1988840"/>
            <a:ext cx="23944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2003132" y="1988840"/>
            <a:ext cx="26461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946315" y="4422591"/>
            <a:ext cx="3148066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Using a </a:t>
            </a:r>
            <a:r>
              <a:rPr lang="en-US" sz="2000" b="1" dirty="0">
                <a:solidFill>
                  <a:srgbClr val="FF0000"/>
                </a:solidFill>
              </a:rPr>
              <a:t>pulse train </a:t>
            </a:r>
            <a:r>
              <a:rPr lang="de-DE" sz="2000" dirty="0" err="1">
                <a:solidFill>
                  <a:srgbClr val="000000"/>
                </a:solidFill>
              </a:rPr>
              <a:t>for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periodic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phase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shifting</a:t>
            </a:r>
            <a:r>
              <a:rPr lang="de-DE" sz="2000" dirty="0">
                <a:solidFill>
                  <a:srgbClr val="000000"/>
                </a:solidFill>
              </a:rPr>
              <a:t> ...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>
              <a:tabLst>
                <a:tab pos="625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	... creates a</a:t>
            </a:r>
          </a:p>
          <a:p>
            <a:pPr>
              <a:tabLst>
                <a:tab pos="625475" algn="l"/>
              </a:tabLst>
            </a:pPr>
            <a:r>
              <a:rPr lang="en-US" sz="2000" b="1" dirty="0">
                <a:solidFill>
                  <a:srgbClr val="FF0000"/>
                </a:solidFill>
              </a:rPr>
              <a:t>	</a:t>
            </a:r>
            <a:r>
              <a:rPr lang="en-US" sz="2000" b="1" u="sng" dirty="0">
                <a:solidFill>
                  <a:srgbClr val="FF0000"/>
                </a:solidFill>
              </a:rPr>
              <a:t>frequency comb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>
              <a:tabLst>
                <a:tab pos="625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	precisely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locked to </a:t>
            </a:r>
          </a:p>
          <a:p>
            <a:pPr>
              <a:tabLst>
                <a:tab pos="625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	an atomic transition</a:t>
            </a:r>
          </a:p>
        </p:txBody>
      </p:sp>
      <p:pic>
        <p:nvPicPr>
          <p:cNvPr id="48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13441" r="27904" b="13141"/>
          <a:stretch>
            <a:fillRect/>
          </a:stretch>
        </p:blipFill>
        <p:spPr bwMode="auto">
          <a:xfrm>
            <a:off x="1153716" y="2108473"/>
            <a:ext cx="893231" cy="16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13441" r="27904" b="13141"/>
          <a:stretch>
            <a:fillRect/>
          </a:stretch>
        </p:blipFill>
        <p:spPr bwMode="auto">
          <a:xfrm>
            <a:off x="250960" y="2094922"/>
            <a:ext cx="893231" cy="16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1333419" y="3637240"/>
            <a:ext cx="8904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"kick"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971600" y="3685257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2" name="Text Box 8"/>
          <p:cNvSpPr txBox="1">
            <a:spLocks noChangeArrowheads="1"/>
          </p:cNvSpPr>
          <p:nvPr/>
        </p:nvSpPr>
        <p:spPr bwMode="auto">
          <a:xfrm>
            <a:off x="441219" y="3627715"/>
            <a:ext cx="8904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"kick"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86334" y="3675732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4" name="Text Box 8"/>
          <p:cNvSpPr txBox="1">
            <a:spLocks noChangeArrowheads="1"/>
          </p:cNvSpPr>
          <p:nvPr/>
        </p:nvSpPr>
        <p:spPr bwMode="auto">
          <a:xfrm>
            <a:off x="-206853" y="3678818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+...</a:t>
            </a:r>
          </a:p>
        </p:txBody>
      </p:sp>
      <p:pic>
        <p:nvPicPr>
          <p:cNvPr id="76" name="图片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r="1996"/>
          <a:stretch/>
        </p:blipFill>
        <p:spPr>
          <a:xfrm>
            <a:off x="9252520" y="1585401"/>
            <a:ext cx="3007757" cy="2574406"/>
          </a:xfrm>
          <a:prstGeom prst="rect">
            <a:avLst/>
          </a:prstGeom>
        </p:spPr>
      </p:pic>
      <p:pic>
        <p:nvPicPr>
          <p:cNvPr id="79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91" y="1442366"/>
            <a:ext cx="4735209" cy="2420672"/>
          </a:xfrm>
          <a:prstGeom prst="rect">
            <a:avLst/>
          </a:prstGeom>
        </p:spPr>
      </p:pic>
      <p:pic>
        <p:nvPicPr>
          <p:cNvPr id="80" name="图片 1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7" r="50630" b="10519"/>
          <a:stretch/>
        </p:blipFill>
        <p:spPr>
          <a:xfrm>
            <a:off x="4644008" y="3761440"/>
            <a:ext cx="3904397" cy="2960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956376" y="2943560"/>
            <a:ext cx="482774" cy="27589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7637437" y="6204124"/>
            <a:ext cx="482774" cy="39322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50302" y="4641011"/>
            <a:ext cx="698740" cy="4313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1153716" y="747252"/>
            <a:ext cx="799028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de-DE" sz="1600" dirty="0" err="1">
                <a:solidFill>
                  <a:srgbClr val="000000"/>
                </a:solidFill>
                <a:latin typeface="Calibri" pitchFamily="34" charset="0"/>
              </a:rPr>
              <a:t>Cooperation</a:t>
            </a:r>
            <a:r>
              <a:rPr lang="de-DE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de-DE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pitchFamily="34" charset="0"/>
              </a:rPr>
              <a:t>group</a:t>
            </a:r>
            <a:r>
              <a:rPr lang="de-DE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latin typeface="Calibri" pitchFamily="34" charset="0"/>
              </a:rPr>
              <a:t> C. H. Keitel (MPIK): </a:t>
            </a:r>
            <a:r>
              <a:rPr lang="de-DE" sz="1600" dirty="0" err="1">
                <a:solidFill>
                  <a:srgbClr val="C00000"/>
                </a:solidFill>
                <a:latin typeface="Calibri" pitchFamily="34" charset="0"/>
              </a:rPr>
              <a:t>Cavaletto</a:t>
            </a:r>
            <a:r>
              <a:rPr lang="de-DE" sz="160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de-DE" sz="1600" dirty="0" err="1">
                <a:solidFill>
                  <a:srgbClr val="C00000"/>
                </a:solidFill>
                <a:latin typeface="Calibri" pitchFamily="34" charset="0"/>
              </a:rPr>
              <a:t>Harman</a:t>
            </a:r>
            <a:r>
              <a:rPr lang="de-DE" sz="16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600" i="1" dirty="0">
                <a:solidFill>
                  <a:srgbClr val="C00000"/>
                </a:solidFill>
                <a:latin typeface="Calibri" pitchFamily="34" charset="0"/>
              </a:rPr>
              <a:t>et al., </a:t>
            </a:r>
            <a:r>
              <a:rPr lang="de-DE" sz="1600" dirty="0">
                <a:solidFill>
                  <a:srgbClr val="C00000"/>
                </a:solidFill>
                <a:latin typeface="Calibri" pitchFamily="34" charset="0"/>
              </a:rPr>
              <a:t>Nat. </a:t>
            </a:r>
            <a:r>
              <a:rPr lang="de-DE" sz="1600" dirty="0" err="1">
                <a:solidFill>
                  <a:srgbClr val="C00000"/>
                </a:solidFill>
                <a:latin typeface="Calibri" pitchFamily="34" charset="0"/>
              </a:rPr>
              <a:t>Photonics</a:t>
            </a:r>
            <a:r>
              <a:rPr lang="de-DE" sz="1600" dirty="0">
                <a:solidFill>
                  <a:srgbClr val="C00000"/>
                </a:solidFill>
                <a:latin typeface="Calibri" pitchFamily="34" charset="0"/>
              </a:rPr>
              <a:t> (2014)</a:t>
            </a:r>
          </a:p>
          <a:p>
            <a:pPr algn="r"/>
            <a:r>
              <a:rPr lang="de-DE" sz="1600" dirty="0">
                <a:solidFill>
                  <a:srgbClr val="C00000"/>
                </a:solidFill>
                <a:latin typeface="Calibri" pitchFamily="34" charset="0"/>
              </a:rPr>
              <a:t>Liu, Ott,  </a:t>
            </a:r>
            <a:r>
              <a:rPr lang="de-DE" sz="1600" i="1" dirty="0">
                <a:solidFill>
                  <a:srgbClr val="C00000"/>
                </a:solidFill>
                <a:latin typeface="Calibri" pitchFamily="34" charset="0"/>
              </a:rPr>
              <a:t>et al., </a:t>
            </a:r>
            <a:r>
              <a:rPr lang="de-DE" sz="1600" dirty="0">
                <a:solidFill>
                  <a:srgbClr val="C00000"/>
                </a:solidFill>
                <a:latin typeface="Calibri" pitchFamily="34" charset="0"/>
              </a:rPr>
              <a:t>New. J. Phys. (2014)</a:t>
            </a:r>
          </a:p>
        </p:txBody>
      </p:sp>
    </p:spTree>
    <p:extLst>
      <p:ext uri="{BB962C8B-B14F-4D97-AF65-F5344CB8AC3E}">
        <p14:creationId xmlns:p14="http://schemas.microsoft.com/office/powerpoint/2010/main" val="36032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-24482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FFFFFF"/>
                </a:solidFill>
              </a:rPr>
              <a:t>Towards x-ray precision metrology</a:t>
            </a:r>
          </a:p>
          <a:p>
            <a:pPr algn="ctr"/>
            <a:r>
              <a:rPr lang="de-DE" sz="3200" dirty="0">
                <a:solidFill>
                  <a:srgbClr val="FFFFFF"/>
                </a:solidFill>
              </a:rPr>
              <a:t>of highly-charged ions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9540" y="1164714"/>
            <a:ext cx="3179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Crespo group (MPIK)</a:t>
            </a:r>
          </a:p>
          <a:p>
            <a:r>
              <a:rPr lang="en-US" sz="1100" dirty="0">
                <a:solidFill>
                  <a:srgbClr val="000000"/>
                </a:solidFill>
              </a:rPr>
              <a:t>(image modified from:</a:t>
            </a:r>
          </a:p>
          <a:p>
            <a:r>
              <a:rPr lang="en-US" sz="1100" dirty="0">
                <a:solidFill>
                  <a:srgbClr val="000000"/>
                </a:solidFill>
              </a:rPr>
              <a:t>Bernitt </a:t>
            </a:r>
            <a:r>
              <a:rPr lang="en-US" sz="1100" i="1" dirty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Nature </a:t>
            </a:r>
            <a:r>
              <a:rPr lang="pt-BR" sz="1100" b="1" dirty="0">
                <a:solidFill>
                  <a:srgbClr val="000000"/>
                </a:solidFill>
              </a:rPr>
              <a:t>492</a:t>
            </a:r>
            <a:r>
              <a:rPr lang="pt-BR" sz="1100" dirty="0">
                <a:solidFill>
                  <a:srgbClr val="000000"/>
                </a:solidFill>
              </a:rPr>
              <a:t>, 225 (2012))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Bent Arrow 11"/>
          <p:cNvSpPr/>
          <p:nvPr/>
        </p:nvSpPr>
        <p:spPr bwMode="auto">
          <a:xfrm rot="5400000" flipH="1" flipV="1">
            <a:off x="2666801" y="3553309"/>
            <a:ext cx="1582849" cy="3208051"/>
          </a:xfrm>
          <a:prstGeom prst="bentArrow">
            <a:avLst>
              <a:gd name="adj1" fmla="val 27173"/>
              <a:gd name="adj2" fmla="val 28516"/>
              <a:gd name="adj3" fmla="val 31123"/>
              <a:gd name="adj4" fmla="val 43750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9744" y="1772816"/>
            <a:ext cx="3736288" cy="2593096"/>
            <a:chOff x="865144" y="2564904"/>
            <a:chExt cx="3736288" cy="2593096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144" y="2564904"/>
              <a:ext cx="3736288" cy="259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152" y="3728873"/>
              <a:ext cx="1153536" cy="113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" name="Object 3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985591"/>
              </p:ext>
            </p:extLst>
          </p:nvPr>
        </p:nvGraphicFramePr>
        <p:xfrm>
          <a:off x="4953000" y="4006850"/>
          <a:ext cx="3941763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3" name="Graph" r:id="rId6" imgW="4127040" imgH="3153600" progId="Origin50.Graph">
                  <p:embed/>
                </p:oleObj>
              </mc:Choice>
              <mc:Fallback>
                <p:oleObj name="Graph" r:id="rId6" imgW="4127040" imgH="3153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006850"/>
                        <a:ext cx="3941763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7" r="50630" b="10519"/>
          <a:stretch/>
        </p:blipFill>
        <p:spPr>
          <a:xfrm>
            <a:off x="4644008" y="3761440"/>
            <a:ext cx="3904397" cy="29604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5650302" y="4641011"/>
            <a:ext cx="698740" cy="4313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441720" y="6139132"/>
            <a:ext cx="698740" cy="4313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0017" y="1838124"/>
            <a:ext cx="535274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High-resolution spectroscopy of long-lived</a:t>
            </a:r>
          </a:p>
          <a:p>
            <a:r>
              <a:rPr lang="en-US" b="1" dirty="0">
                <a:solidFill>
                  <a:srgbClr val="000000"/>
                </a:solidFill>
              </a:rPr>
              <a:t>       transitions in highly-charged ions:</a:t>
            </a:r>
          </a:p>
          <a:p>
            <a:endParaRPr lang="en-US" sz="5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   - Precision tests of theories in heavy ions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     (QED, </a:t>
            </a:r>
            <a:r>
              <a:rPr lang="en-US" dirty="0" err="1">
                <a:solidFill>
                  <a:srgbClr val="000000"/>
                </a:solidFill>
              </a:rPr>
              <a:t>nuclear&amp;relativistic-electronic</a:t>
            </a:r>
            <a:r>
              <a:rPr lang="en-US" dirty="0">
                <a:solidFill>
                  <a:srgbClr val="000000"/>
                </a:solidFill>
              </a:rPr>
              <a:t> structure)</a:t>
            </a:r>
          </a:p>
          <a:p>
            <a:endParaRPr lang="en-US" sz="5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   - linking nuclear/electronic x-ray transitions:</a:t>
            </a:r>
          </a:p>
          <a:p>
            <a:r>
              <a:rPr lang="en-US" dirty="0">
                <a:solidFill>
                  <a:srgbClr val="000000"/>
                </a:solidFill>
              </a:rPr>
              <a:t>       variation of coupling "constants"? </a:t>
            </a:r>
          </a:p>
        </p:txBody>
      </p:sp>
    </p:spTree>
    <p:extLst>
      <p:ext uri="{BB962C8B-B14F-4D97-AF65-F5344CB8AC3E}">
        <p14:creationId xmlns:p14="http://schemas.microsoft.com/office/powerpoint/2010/main" val="2351327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3" name="Picture 3" descr="C:\Users\tpfeifer\Desktop\89516567.jpg"/>
          <p:cNvPicPr>
            <a:picLocks noChangeAspect="1" noChangeArrowheads="1"/>
          </p:cNvPicPr>
          <p:nvPr/>
        </p:nvPicPr>
        <p:blipFill>
          <a:blip r:embed="rId3" cstate="print"/>
          <a:srcRect t="27301" b="13548"/>
          <a:stretch>
            <a:fillRect/>
          </a:stretch>
        </p:blipFill>
        <p:spPr bwMode="auto">
          <a:xfrm>
            <a:off x="4143375" y="1174750"/>
            <a:ext cx="12858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61" name="Picture 1" descr="C:\Users\tpfeifer\Desktop\800px-WMAP_20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0" y="1000125"/>
            <a:ext cx="20002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dirty="0"/>
              <a:t>time scales in science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7050"/>
            <a:ext cx="914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5400000">
            <a:off x="8323263" y="2749550"/>
            <a:ext cx="357188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38988" y="1928813"/>
            <a:ext cx="1978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cs typeface="Arial" charset="0"/>
              </a:rPr>
              <a:t>age of the universe</a:t>
            </a:r>
            <a:br>
              <a:rPr lang="en-US">
                <a:solidFill>
                  <a:prstClr val="white"/>
                </a:solidFill>
                <a:cs typeface="Arial" charset="0"/>
              </a:rPr>
            </a:br>
            <a:r>
              <a:rPr lang="en-US">
                <a:solidFill>
                  <a:prstClr val="white"/>
                </a:solidFill>
                <a:cs typeface="Arial" charset="0"/>
              </a:rPr>
              <a:t>14 billion years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4608513" y="2749550"/>
            <a:ext cx="357188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6250" y="2214563"/>
            <a:ext cx="1020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cs typeface="Arial" charset="0"/>
              </a:rPr>
              <a:t>1 second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198563" y="2749550"/>
            <a:ext cx="357188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8463" y="1643063"/>
            <a:ext cx="2024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>shortest man-made</a:t>
            </a:r>
            <a:br>
              <a:rPr lang="de-DE" dirty="0">
                <a:solidFill>
                  <a:prstClr val="white"/>
                </a:solidFill>
                <a:cs typeface="Arial" charset="0"/>
              </a:rPr>
            </a:br>
            <a:r>
              <a:rPr lang="de-DE" dirty="0">
                <a:solidFill>
                  <a:prstClr val="white"/>
                </a:solidFill>
                <a:cs typeface="Arial" charset="0"/>
              </a:rPr>
              <a:t>flash/pulse of light</a:t>
            </a:r>
            <a:br>
              <a:rPr lang="de-DE" dirty="0">
                <a:solidFill>
                  <a:prstClr val="white"/>
                </a:solidFill>
                <a:cs typeface="Arial" charset="0"/>
              </a:rPr>
            </a:br>
            <a:r>
              <a:rPr lang="de-DE" dirty="0">
                <a:solidFill>
                  <a:prstClr val="white"/>
                </a:solidFill>
                <a:cs typeface="Arial" charset="0"/>
              </a:rPr>
              <a:t>~</a:t>
            </a:r>
            <a:r>
              <a:rPr lang="en-US" dirty="0">
                <a:solidFill>
                  <a:prstClr val="white"/>
                </a:solidFill>
                <a:cs typeface="Arial" charset="0"/>
              </a:rPr>
              <a:t>50 </a:t>
            </a:r>
            <a:r>
              <a:rPr lang="en-US" dirty="0" err="1">
                <a:solidFill>
                  <a:prstClr val="white"/>
                </a:solidFill>
                <a:cs typeface="Arial" charset="0"/>
              </a:rPr>
              <a:t>attoseconds</a:t>
            </a: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9125" y="4283075"/>
            <a:ext cx="2390775" cy="6461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2D050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>human/biological</a:t>
            </a:r>
            <a:br>
              <a:rPr lang="en-US" dirty="0">
                <a:solidFill>
                  <a:prstClr val="white"/>
                </a:solidFill>
                <a:cs typeface="Arial" charset="0"/>
              </a:rPr>
            </a:br>
            <a:r>
              <a:rPr lang="en-US" dirty="0">
                <a:solidFill>
                  <a:prstClr val="white"/>
                </a:solidFill>
                <a:cs typeface="Arial" charset="0"/>
              </a:rPr>
              <a:t>timescale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5938" y="5000625"/>
            <a:ext cx="2714625" cy="6461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prstClr val="white"/>
                </a:solidFill>
                <a:cs typeface="Arial" charset="0"/>
              </a:rPr>
              <a:t>molecular</a:t>
            </a:r>
            <a:br>
              <a:rPr lang="de-DE" dirty="0">
                <a:solidFill>
                  <a:prstClr val="white"/>
                </a:solidFill>
                <a:cs typeface="Arial" charset="0"/>
              </a:rPr>
            </a:br>
            <a:r>
              <a:rPr lang="de-DE" dirty="0">
                <a:solidFill>
                  <a:prstClr val="white"/>
                </a:solidFill>
                <a:cs typeface="Arial" charset="0"/>
              </a:rPr>
              <a:t>timescale</a:t>
            </a: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286250"/>
            <a:ext cx="2574925" cy="6461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0070C0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>electronic</a:t>
            </a:r>
          </a:p>
          <a:p>
            <a:pPr algn="ctr">
              <a:defRPr/>
            </a:pPr>
            <a:r>
              <a:rPr lang="de-DE" dirty="0">
                <a:solidFill>
                  <a:prstClr val="white"/>
                </a:solidFill>
                <a:cs typeface="Arial" charset="0"/>
              </a:rPr>
              <a:t>timescale</a:t>
            </a: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7875" y="5015136"/>
            <a:ext cx="2786063" cy="6461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C00000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>geological/astronomical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>timescale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785813" y="5000625"/>
            <a:ext cx="1857376" cy="6461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7030A0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/>
          <a:lstStyle/>
          <a:p>
            <a:pPr algn="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71438" y="5499100"/>
            <a:ext cx="785812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2643188" y="5003800"/>
            <a:ext cx="457200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cs typeface="Arial" charset="0"/>
              </a:rPr>
              <a:t>nuclear/atomic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  <a:cs typeface="Arial" charset="0"/>
              </a:rPr>
              <a:t>timescale</a:t>
            </a: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-409575" y="4857751"/>
            <a:ext cx="357187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385888" y="3111500"/>
            <a:ext cx="1501775" cy="3548063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2584450" y="3121025"/>
            <a:ext cx="1957388" cy="3051175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9163" y="5803900"/>
            <a:ext cx="1042987" cy="369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cameras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19225" y="6240463"/>
            <a:ext cx="1457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cs typeface="Arial" charset="0"/>
              </a:rPr>
              <a:t>laser pulses</a:t>
            </a:r>
          </a:p>
        </p:txBody>
      </p:sp>
      <p:graphicFrame>
        <p:nvGraphicFramePr>
          <p:cNvPr id="604162" name="Object 2"/>
          <p:cNvGraphicFramePr>
            <a:graphicFrameLocks noChangeAspect="1"/>
          </p:cNvGraphicFramePr>
          <p:nvPr/>
        </p:nvGraphicFramePr>
        <p:xfrm>
          <a:off x="928688" y="642938"/>
          <a:ext cx="1038225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61" name="Graph" r:id="rId6" imgW="3146400" imgH="2635200" progId="Origin50.Graph">
                  <p:embed/>
                </p:oleObj>
              </mc:Choice>
              <mc:Fallback>
                <p:oleObj name="Graph" r:id="rId6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642938"/>
                        <a:ext cx="1038225" cy="133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47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11092"/>
          <a:stretch/>
        </p:blipFill>
        <p:spPr bwMode="auto">
          <a:xfrm>
            <a:off x="-2659064" y="847725"/>
            <a:ext cx="11839576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			     Ultra  </a:t>
            </a:r>
            <a:r>
              <a:rPr lang="en-US" b="1" dirty="0">
                <a:solidFill>
                  <a:srgbClr val="FFC000"/>
                </a:solidFill>
              </a:rPr>
              <a:t>s  l  o  w</a:t>
            </a:r>
            <a:r>
              <a:rPr lang="en-US" dirty="0"/>
              <a:t>  dynamics…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3450423" cy="210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2097" y="5816297"/>
            <a:ext cx="346691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de-DE" sz="1600" dirty="0" err="1">
                <a:solidFill>
                  <a:prstClr val="white"/>
                </a:solidFill>
              </a:rPr>
              <a:t>Godun</a:t>
            </a:r>
            <a:r>
              <a:rPr lang="de-DE" sz="1600" dirty="0">
                <a:solidFill>
                  <a:prstClr val="white"/>
                </a:solidFill>
              </a:rPr>
              <a:t> </a:t>
            </a:r>
            <a:r>
              <a:rPr lang="de-DE" sz="1600" i="1" dirty="0">
                <a:solidFill>
                  <a:prstClr val="white"/>
                </a:solidFill>
              </a:rPr>
              <a:t>et al. </a:t>
            </a:r>
            <a:r>
              <a:rPr lang="de-DE" sz="1600" dirty="0">
                <a:solidFill>
                  <a:prstClr val="white"/>
                </a:solidFill>
              </a:rPr>
              <a:t>PRL </a:t>
            </a:r>
            <a:r>
              <a:rPr lang="de-DE" sz="1600" b="1" dirty="0">
                <a:solidFill>
                  <a:prstClr val="white"/>
                </a:solidFill>
              </a:rPr>
              <a:t>113</a:t>
            </a:r>
            <a:r>
              <a:rPr lang="de-DE" sz="1600" dirty="0">
                <a:solidFill>
                  <a:prstClr val="white"/>
                </a:solidFill>
              </a:rPr>
              <a:t>, 210801 (2014)</a:t>
            </a:r>
          </a:p>
          <a:p>
            <a:pPr>
              <a:defRPr/>
            </a:pPr>
            <a:r>
              <a:rPr lang="en-US" sz="1600" dirty="0" err="1">
                <a:solidFill>
                  <a:prstClr val="white"/>
                </a:solidFill>
              </a:rPr>
              <a:t>Huntemann</a:t>
            </a:r>
            <a:r>
              <a:rPr lang="en-US" sz="1600" dirty="0">
                <a:solidFill>
                  <a:prstClr val="white"/>
                </a:solidFill>
              </a:rPr>
              <a:t> et al. PRL </a:t>
            </a:r>
            <a:r>
              <a:rPr lang="de-DE" sz="1600" b="1" dirty="0">
                <a:solidFill>
                  <a:prstClr val="white"/>
                </a:solidFill>
              </a:rPr>
              <a:t>113</a:t>
            </a:r>
            <a:r>
              <a:rPr lang="de-DE" sz="1600" dirty="0">
                <a:solidFill>
                  <a:prstClr val="white"/>
                </a:solidFill>
              </a:rPr>
              <a:t>, 210802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47569" y="1556792"/>
                <a:ext cx="3916137" cy="1498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prstClr val="white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The Fine structure  constant:</a:t>
                </a:r>
              </a:p>
              <a:p>
                <a:pPr>
                  <a:defRPr/>
                </a:pPr>
                <a:endParaRPr lang="en-US" sz="2400" i="1" dirty="0">
                  <a:solidFill>
                    <a:prstClr val="white"/>
                  </a:solidFill>
                  <a:latin typeface="Cambria Math"/>
                  <a:ea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137.035999139(31)</m:t>
                          </m:r>
                        </m:den>
                      </m:f>
                    </m:oMath>
                  </m:oMathPara>
                </a14:m>
                <a:endParaRPr lang="de-DE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569" y="1556792"/>
                <a:ext cx="3916137" cy="1498039"/>
              </a:xfrm>
              <a:prstGeom prst="rect">
                <a:avLst/>
              </a:prstGeom>
              <a:blipFill rotWithShape="1">
                <a:blip r:embed="rId4"/>
                <a:stretch>
                  <a:fillRect l="-4829" t="-5691" r="-40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665216" y="1808465"/>
                <a:ext cx="576064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de-DE" sz="2400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4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        fundamental</a:t>
                </a:r>
                <a:r>
                  <a:rPr lang="de-DE" sz="24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  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constant </a:t>
                </a:r>
                <a:r>
                  <a:rPr lang="en-US" sz="36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?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16" y="1808465"/>
                <a:ext cx="576064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884368" y="2387605"/>
                <a:ext cx="13224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8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acc>
                      <m:r>
                        <a:rPr lang="de-DE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68" y="2387605"/>
                <a:ext cx="1322478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99" y="3718331"/>
            <a:ext cx="3292676" cy="20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5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-0.47865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10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99926" y="44624"/>
            <a:ext cx="8564562" cy="109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3C969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dirty="0">
                <a:noFill/>
                <a:latin typeface="Calibri"/>
              </a:rPr>
              <a:t>The </a:t>
            </a:r>
            <a:r>
              <a:rPr lang="de-DE" altLang="de-DE" sz="3600" dirty="0" err="1">
                <a:noFill/>
                <a:latin typeface="Calibri"/>
              </a:rPr>
              <a:t>highly</a:t>
            </a:r>
            <a:r>
              <a:rPr lang="de-DE" altLang="de-DE" sz="3600" dirty="0">
                <a:noFill/>
                <a:latin typeface="Calibri"/>
              </a:rPr>
              <a:t> </a:t>
            </a:r>
            <a:r>
              <a:rPr lang="de-DE" altLang="de-DE" sz="3600" dirty="0" err="1">
                <a:noFill/>
                <a:latin typeface="Calibri"/>
              </a:rPr>
              <a:t>charged</a:t>
            </a:r>
            <a:r>
              <a:rPr lang="de-DE" altLang="de-DE" sz="3600" dirty="0">
                <a:noFill/>
                <a:latin typeface="Calibri"/>
              </a:rPr>
              <a:t> </a:t>
            </a:r>
            <a:r>
              <a:rPr lang="de-DE" altLang="de-DE" sz="3600" dirty="0" err="1">
                <a:noFill/>
                <a:latin typeface="Calibri"/>
              </a:rPr>
              <a:t>ion</a:t>
            </a:r>
            <a:r>
              <a:rPr lang="de-DE" altLang="de-DE" sz="3600" dirty="0">
                <a:noFill/>
                <a:latin typeface="Calibri"/>
              </a:rPr>
              <a:t> (HCI) </a:t>
            </a:r>
            <a:r>
              <a:rPr lang="de-DE" altLang="de-DE" sz="3600" dirty="0" err="1">
                <a:noFill/>
                <a:latin typeface="Calibri"/>
              </a:rPr>
              <a:t>advantage</a:t>
            </a:r>
            <a:r>
              <a:rPr lang="de-DE" altLang="de-DE" sz="3600" dirty="0">
                <a:noFill/>
                <a:latin typeface="Calibri"/>
              </a:rPr>
              <a:t>: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b="1" i="1" dirty="0">
                <a:noFill/>
                <a:latin typeface="Calibri"/>
              </a:rPr>
              <a:t>Enhanced</a:t>
            </a:r>
            <a:r>
              <a:rPr lang="de-DE" altLang="de-DE" sz="3600" dirty="0">
                <a:noFill/>
                <a:latin typeface="Calibri"/>
              </a:rPr>
              <a:t> </a:t>
            </a:r>
            <a:r>
              <a:rPr lang="de-DE" altLang="de-DE" sz="3600" dirty="0" err="1">
                <a:solidFill>
                  <a:srgbClr val="FFFFFF"/>
                </a:solidFill>
                <a:latin typeface="Calibri"/>
              </a:rPr>
              <a:t>sensitivity</a:t>
            </a:r>
            <a:r>
              <a:rPr lang="de-DE" altLang="de-DE" sz="36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altLang="de-DE" sz="3600" dirty="0" err="1">
                <a:solidFill>
                  <a:srgbClr val="FFFFFF"/>
                </a:solidFill>
                <a:latin typeface="Calibri"/>
              </a:rPr>
              <a:t>to</a:t>
            </a:r>
            <a:r>
              <a:rPr lang="de-DE" altLang="de-DE" sz="36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altLang="de-DE" sz="3600" dirty="0">
                <a:solidFill>
                  <a:srgbClr val="FFFFFF"/>
                </a:solidFill>
                <a:latin typeface="Calibri"/>
                <a:sym typeface="Symbol" pitchFamily="18" charset="2"/>
              </a:rPr>
              <a:t> </a:t>
            </a:r>
            <a:r>
              <a:rPr lang="de-DE" altLang="de-DE" sz="3600" dirty="0" err="1">
                <a:solidFill>
                  <a:srgbClr val="FFFFFF"/>
                </a:solidFill>
                <a:latin typeface="Calibri"/>
                <a:sym typeface="Symbol" pitchFamily="18" charset="2"/>
              </a:rPr>
              <a:t>variation</a:t>
            </a:r>
            <a:endParaRPr lang="de-DE" altLang="de-DE" sz="3600" dirty="0">
              <a:solidFill>
                <a:srgbClr val="FFFFFF"/>
              </a:solidFill>
              <a:latin typeface="Calibri"/>
              <a:sym typeface="Symbol" pitchFamily="18" charset="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07511" y="2841943"/>
            <a:ext cx="958852" cy="584775"/>
            <a:chOff x="1787611" y="2018161"/>
            <a:chExt cx="958852" cy="584775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flipV="1">
              <a:off x="2534680" y="2204864"/>
              <a:ext cx="0" cy="257466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787611" y="2018161"/>
                  <a:ext cx="958852" cy="5847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 kern="0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3200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611" y="2018161"/>
                  <a:ext cx="958852" cy="58477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Oval 31"/>
          <p:cNvSpPr/>
          <p:nvPr/>
        </p:nvSpPr>
        <p:spPr bwMode="auto">
          <a:xfrm>
            <a:off x="2916532" y="4011927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600016" y="4167973"/>
            <a:ext cx="945475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494691" y="3803089"/>
            <a:ext cx="71365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cs typeface="Arial"/>
              </a:rPr>
              <a:t>|0</a:t>
            </a:r>
            <a:r>
              <a:rPr lang="en-US" sz="3600" dirty="0">
                <a:solidFill>
                  <a:prstClr val="white"/>
                </a:solidFill>
                <a:latin typeface="Arial"/>
                <a:cs typeface="Arial"/>
                <a:sym typeface="Symbol"/>
              </a:rPr>
              <a:t></a:t>
            </a:r>
            <a:endParaRPr lang="en-US" sz="3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00016" y="2857612"/>
            <a:ext cx="1603237" cy="1497256"/>
            <a:chOff x="2526678" y="2707167"/>
            <a:chExt cx="1603237" cy="1497256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26678" y="3072051"/>
              <a:ext cx="94547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3014665" y="3072054"/>
              <a:ext cx="0" cy="1132369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3416259" y="2707167"/>
              <a:ext cx="7136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</a:rPr>
                <a:t>|1</a:t>
              </a: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  <a:sym typeface="Symbol"/>
                </a:rPr>
                <a:t></a:t>
              </a:r>
              <a:endParaRPr lang="en-US" sz="3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499992" y="2850654"/>
            <a:ext cx="968342" cy="584775"/>
            <a:chOff x="1787611" y="2018161"/>
            <a:chExt cx="968342" cy="584775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 flipV="1">
              <a:off x="2534680" y="2204864"/>
              <a:ext cx="0" cy="257466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1787611" y="2018161"/>
                  <a:ext cx="968342" cy="5847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 kern="0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3200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611" y="2018161"/>
                  <a:ext cx="968342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Oval 59"/>
          <p:cNvSpPr/>
          <p:nvPr/>
        </p:nvSpPr>
        <p:spPr bwMode="auto">
          <a:xfrm>
            <a:off x="5656449" y="4011927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5339933" y="4167973"/>
            <a:ext cx="945475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6234608" y="3803089"/>
            <a:ext cx="71365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cs typeface="Arial"/>
              </a:rPr>
              <a:t>|0</a:t>
            </a:r>
            <a:r>
              <a:rPr lang="en-US" sz="3600" dirty="0">
                <a:solidFill>
                  <a:prstClr val="white"/>
                </a:solidFill>
                <a:latin typeface="Arial"/>
                <a:cs typeface="Arial"/>
                <a:sym typeface="Symbol"/>
              </a:rPr>
              <a:t></a:t>
            </a:r>
            <a:endParaRPr lang="en-US" sz="3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9933" y="2857612"/>
            <a:ext cx="1603237" cy="1497256"/>
            <a:chOff x="5266595" y="2707167"/>
            <a:chExt cx="1603237" cy="1497256"/>
          </a:xfrm>
        </p:grpSpPr>
        <p:cxnSp>
          <p:nvCxnSpPr>
            <p:cNvPr id="61" name="Straight Connector 60"/>
            <p:cNvCxnSpPr/>
            <p:nvPr/>
          </p:nvCxnSpPr>
          <p:spPr bwMode="auto">
            <a:xfrm>
              <a:off x="5266595" y="3072051"/>
              <a:ext cx="94547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V="1">
              <a:off x="5754582" y="3072054"/>
              <a:ext cx="0" cy="1132369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6156176" y="2707167"/>
              <a:ext cx="7136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</a:rPr>
                <a:t>|2</a:t>
              </a: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  <a:sym typeface="Symbol"/>
                </a:rPr>
                <a:t></a:t>
              </a:r>
              <a:endParaRPr lang="en-US" sz="3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600016" y="4176599"/>
            <a:ext cx="945475" cy="5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355182" y="4172761"/>
            <a:ext cx="945475" cy="5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2600016" y="4748825"/>
            <a:ext cx="3700641" cy="4788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4354169" y="4604809"/>
            <a:ext cx="291645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275342" y="4908326"/>
                <a:ext cx="395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342" y="4908326"/>
                <a:ext cx="3958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231" r="-7692"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964885" y="4875504"/>
                <a:ext cx="11740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de-DE" sz="2800" dirty="0">
                    <a:solidFill>
                      <a:prstClr val="white"/>
                    </a:solidFill>
                  </a:rPr>
                  <a:t>(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DE" sz="2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sSub>
                          <m:sSubPr>
                            <m:ctrlPr>
                              <a:rPr lang="de-DE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box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</a:rPr>
                      <m:t>+</m:t>
                    </m:r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85" y="4875504"/>
                <a:ext cx="1174039" cy="430887"/>
              </a:xfrm>
              <a:prstGeom prst="rect">
                <a:avLst/>
              </a:prstGeom>
              <a:blipFill rotWithShape="1">
                <a:blip r:embed="rId5"/>
                <a:stretch>
                  <a:fillRect l="-18135" t="-24286" b="-5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708418" y="4875504"/>
                <a:ext cx="12958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(</m:t>
                      </m:r>
                      <m:box>
                        <m:boxPr>
                          <m:ctrlPr>
                            <a:rPr lang="de-DE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sSub>
                            <m:sSubPr>
                              <m:ctrlPr>
                                <a:rPr lang="de-DE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box>
                      <m:r>
                        <a:rPr lang="en-US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418" y="4875504"/>
                <a:ext cx="1295868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Connector 74"/>
          <p:cNvCxnSpPr/>
          <p:nvPr/>
        </p:nvCxnSpPr>
        <p:spPr>
          <a:xfrm>
            <a:off x="3419872" y="4552968"/>
            <a:ext cx="0" cy="4214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499992" y="4527432"/>
            <a:ext cx="0" cy="4214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580112" y="4538080"/>
            <a:ext cx="0" cy="4214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6238073" y="4320862"/>
                <a:ext cx="50905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de-DE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a:rPr lang="de-DE" sz="5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box>
                    </m:oMath>
                  </m:oMathPara>
                </a14:m>
                <a:endParaRPr lang="de-DE" sz="5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073" y="4320862"/>
                <a:ext cx="509050" cy="830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7072" y="1268760"/>
            <a:ext cx="498095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0055" y="1053683"/>
            <a:ext cx="2613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de-DE" sz="2000" dirty="0" err="1">
                <a:solidFill>
                  <a:prstClr val="white"/>
                </a:solidFill>
              </a:rPr>
              <a:t>Dzuba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  <a:r>
              <a:rPr lang="de-DE" sz="2000" dirty="0" err="1">
                <a:solidFill>
                  <a:prstClr val="white"/>
                </a:solidFill>
              </a:rPr>
              <a:t>Flambaum</a:t>
            </a:r>
            <a:r>
              <a:rPr lang="de-DE" sz="2000" dirty="0">
                <a:solidFill>
                  <a:prstClr val="white"/>
                </a:solidFill>
              </a:rPr>
              <a:t>, Webb</a:t>
            </a:r>
          </a:p>
          <a:p>
            <a:pPr>
              <a:defRPr/>
            </a:pPr>
            <a:r>
              <a:rPr lang="en-US" sz="2000" dirty="0">
                <a:solidFill>
                  <a:prstClr val="white"/>
                </a:solidFill>
              </a:rPr>
              <a:t>PRL 82, 888 (1999)</a:t>
            </a:r>
            <a:endParaRPr lang="de-DE" sz="20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2519492" y="1036137"/>
                <a:ext cx="5559342" cy="105118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kern="0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l-GR" sz="2800" i="1" kern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 kern="0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i="1" kern="0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i="1" kern="0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  <m:sSup>
                        <m:sSupPr>
                          <m:ctrlP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800" i="1" kern="0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𝑍</m:t>
                          </m:r>
                          <m:r>
                            <a:rPr lang="en-US" sz="2800" i="1" kern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+1/2</m:t>
                              </m:r>
                            </m:den>
                          </m:f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( 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kern="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492" y="1036137"/>
                <a:ext cx="5559342" cy="10511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0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7.40741E-7 L -2.5E-6 0.030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3.7037E-6 L -1.38889E-6 -0.0284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-4.44444E-6 L 0.11042 -4.4444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2ElectronIntelCodec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83.0552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63900" y="3517900"/>
            <a:ext cx="2895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324" name="Picture 28" descr="GiantMagnetoResista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5325" y="4067175"/>
            <a:ext cx="1609725" cy="2293938"/>
          </a:xfrm>
          <a:prstGeom prst="rect">
            <a:avLst/>
          </a:prstGeom>
          <a:noFill/>
        </p:spPr>
      </p:pic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2644775" y="3352800"/>
            <a:ext cx="3846513" cy="3562350"/>
            <a:chOff x="1666" y="2076"/>
            <a:chExt cx="2423" cy="2244"/>
          </a:xfrm>
        </p:grpSpPr>
        <p:sp>
          <p:nvSpPr>
            <p:cNvPr id="311333" name="Text Box 37"/>
            <p:cNvSpPr txBox="1">
              <a:spLocks noChangeArrowheads="1"/>
            </p:cNvSpPr>
            <p:nvPr/>
          </p:nvSpPr>
          <p:spPr bwMode="auto">
            <a:xfrm>
              <a:off x="2700" y="4089"/>
              <a:ext cx="93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location      1</a:t>
              </a:r>
            </a:p>
          </p:txBody>
        </p:sp>
        <p:sp>
          <p:nvSpPr>
            <p:cNvPr id="311372" name="Oval 76"/>
            <p:cNvSpPr>
              <a:spLocks noChangeArrowheads="1"/>
            </p:cNvSpPr>
            <p:nvPr/>
          </p:nvSpPr>
          <p:spPr bwMode="auto">
            <a:xfrm>
              <a:off x="3291" y="4110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1331" name="Line 35"/>
            <p:cNvSpPr>
              <a:spLocks noChangeShapeType="1"/>
            </p:cNvSpPr>
            <p:nvPr/>
          </p:nvSpPr>
          <p:spPr bwMode="auto">
            <a:xfrm flipV="1">
              <a:off x="1905" y="4070"/>
              <a:ext cx="218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1332" name="Line 36"/>
            <p:cNvSpPr>
              <a:spLocks noChangeShapeType="1"/>
            </p:cNvSpPr>
            <p:nvPr/>
          </p:nvSpPr>
          <p:spPr bwMode="auto">
            <a:xfrm flipH="1" flipV="1">
              <a:off x="1956" y="2076"/>
              <a:ext cx="6" cy="2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1334" name="Text Box 38"/>
            <p:cNvSpPr txBox="1">
              <a:spLocks noChangeArrowheads="1"/>
            </p:cNvSpPr>
            <p:nvPr/>
          </p:nvSpPr>
          <p:spPr bwMode="auto">
            <a:xfrm rot="16200000">
              <a:off x="1316" y="2756"/>
              <a:ext cx="93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location      2</a:t>
              </a:r>
            </a:p>
          </p:txBody>
        </p:sp>
        <p:sp>
          <p:nvSpPr>
            <p:cNvPr id="311373" name="Oval 77"/>
            <p:cNvSpPr>
              <a:spLocks noChangeArrowheads="1"/>
            </p:cNvSpPr>
            <p:nvPr/>
          </p:nvSpPr>
          <p:spPr bwMode="auto">
            <a:xfrm rot="16200000">
              <a:off x="1686" y="2582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pic>
        <p:nvPicPr>
          <p:cNvPr id="311326" name="Picture 30" descr="Bi-22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5538" y="4067175"/>
            <a:ext cx="1714500" cy="2293938"/>
          </a:xfrm>
          <a:prstGeom prst="rect">
            <a:avLst/>
          </a:prstGeom>
          <a:noFill/>
        </p:spPr>
      </p:pic>
      <p:sp>
        <p:nvSpPr>
          <p:cNvPr id="311341" name="Text Box 45"/>
          <p:cNvSpPr txBox="1">
            <a:spLocks noChangeArrowheads="1"/>
          </p:cNvSpPr>
          <p:nvPr/>
        </p:nvSpPr>
        <p:spPr bwMode="auto">
          <a:xfrm>
            <a:off x="4876800" y="5347302"/>
            <a:ext cx="42672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fundamental role in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chemical reactions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excitation transfer, e</a:t>
            </a:r>
            <a:r>
              <a:rPr lang="en-US" sz="2400" b="1" baseline="30000" dirty="0">
                <a:solidFill>
                  <a:srgbClr val="333399"/>
                </a:solidFill>
              </a:rPr>
              <a:t>-</a:t>
            </a:r>
            <a:r>
              <a:rPr lang="en-US" b="1" dirty="0">
                <a:solidFill>
                  <a:srgbClr val="333399"/>
                </a:solidFill>
              </a:rPr>
              <a:t> transport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energy conversion, radiation damage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333399"/>
              </a:solidFill>
            </a:endParaRPr>
          </a:p>
        </p:txBody>
      </p:sp>
      <p:sp>
        <p:nvSpPr>
          <p:cNvPr id="311370" name="Rectangle 74"/>
          <p:cNvSpPr>
            <a:spLocks noChangeArrowheads="1"/>
          </p:cNvSpPr>
          <p:nvPr/>
        </p:nvSpPr>
        <p:spPr bwMode="auto">
          <a:xfrm>
            <a:off x="5519497" y="6285883"/>
            <a:ext cx="3187771" cy="531813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008000">
                  <a:alpha val="89000"/>
                </a:srgbClr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importance 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many branches of science</a:t>
            </a:r>
          </a:p>
        </p:txBody>
      </p:sp>
      <p:sp>
        <p:nvSpPr>
          <p:cNvPr id="311329" name="Text Box 33"/>
          <p:cNvSpPr txBox="1">
            <a:spLocks noChangeArrowheads="1"/>
          </p:cNvSpPr>
          <p:nvPr/>
        </p:nvSpPr>
        <p:spPr bwMode="auto">
          <a:xfrm>
            <a:off x="5851232" y="6372225"/>
            <a:ext cx="18473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325" name="Text Box 29"/>
          <p:cNvSpPr txBox="1">
            <a:spLocks noChangeArrowheads="1"/>
          </p:cNvSpPr>
          <p:nvPr/>
        </p:nvSpPr>
        <p:spPr bwMode="auto">
          <a:xfrm>
            <a:off x="2128838" y="6858000"/>
            <a:ext cx="1289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Sept. 2007</a:t>
            </a:r>
          </a:p>
        </p:txBody>
      </p:sp>
      <p:sp>
        <p:nvSpPr>
          <p:cNvPr id="311327" name="Text Box 31"/>
          <p:cNvSpPr txBox="1">
            <a:spLocks noChangeArrowheads="1"/>
          </p:cNvSpPr>
          <p:nvPr/>
        </p:nvSpPr>
        <p:spPr bwMode="auto">
          <a:xfrm>
            <a:off x="1665288" y="3751263"/>
            <a:ext cx="22891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Giant </a:t>
            </a:r>
            <a:r>
              <a:rPr lang="en-US" sz="1400" b="1" dirty="0" err="1">
                <a:solidFill>
                  <a:srgbClr val="000000"/>
                </a:solidFill>
              </a:rPr>
              <a:t>Magnetoresistance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11328" name="Text Box 32"/>
          <p:cNvSpPr txBox="1">
            <a:spLocks noChangeArrowheads="1"/>
          </p:cNvSpPr>
          <p:nvPr/>
        </p:nvSpPr>
        <p:spPr bwMode="auto">
          <a:xfrm>
            <a:off x="4572000" y="3751263"/>
            <a:ext cx="23717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High T</a:t>
            </a:r>
            <a:r>
              <a:rPr lang="en-US" sz="1400" b="1" baseline="-25000">
                <a:solidFill>
                  <a:srgbClr val="000000"/>
                </a:solidFill>
              </a:rPr>
              <a:t>c</a:t>
            </a:r>
            <a:r>
              <a:rPr lang="en-US" sz="1400" b="1">
                <a:solidFill>
                  <a:srgbClr val="000000"/>
                </a:solidFill>
              </a:rPr>
              <a:t> superconductivity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808413" y="4489450"/>
            <a:ext cx="1725612" cy="912813"/>
            <a:chOff x="4428" y="2336"/>
            <a:chExt cx="1087" cy="575"/>
          </a:xfrm>
        </p:grpSpPr>
        <p:sp>
          <p:nvSpPr>
            <p:cNvPr id="311338" name="Oval 42"/>
            <p:cNvSpPr>
              <a:spLocks noChangeArrowheads="1"/>
            </p:cNvSpPr>
            <p:nvPr/>
          </p:nvSpPr>
          <p:spPr bwMode="auto">
            <a:xfrm>
              <a:off x="4694" y="2573"/>
              <a:ext cx="101" cy="10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39" name="Oval 43"/>
            <p:cNvSpPr>
              <a:spLocks noChangeArrowheads="1"/>
            </p:cNvSpPr>
            <p:nvPr/>
          </p:nvSpPr>
          <p:spPr bwMode="auto">
            <a:xfrm>
              <a:off x="5132" y="2578"/>
              <a:ext cx="119" cy="10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40" name="Oval 44"/>
            <p:cNvSpPr>
              <a:spLocks noChangeArrowheads="1"/>
            </p:cNvSpPr>
            <p:nvPr/>
          </p:nvSpPr>
          <p:spPr bwMode="auto">
            <a:xfrm>
              <a:off x="4428" y="2336"/>
              <a:ext cx="1087" cy="575"/>
            </a:xfrm>
            <a:prstGeom prst="ellipse">
              <a:avLst/>
            </a:prstGeom>
            <a:gradFill rotWithShape="1">
              <a:gsLst>
                <a:gs pos="0">
                  <a:srgbClr val="2AA23E">
                    <a:alpha val="70000"/>
                  </a:srgbClr>
                </a:gs>
                <a:gs pos="100000">
                  <a:srgbClr val="2AA23E">
                    <a:alpha val="500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11348" name="Oval 52"/>
          <p:cNvSpPr>
            <a:spLocks noChangeArrowheads="1"/>
          </p:cNvSpPr>
          <p:nvPr/>
        </p:nvSpPr>
        <p:spPr bwMode="auto">
          <a:xfrm>
            <a:off x="4105275" y="1735138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1349" name="Oval 53"/>
          <p:cNvSpPr>
            <a:spLocks noChangeArrowheads="1"/>
          </p:cNvSpPr>
          <p:nvPr/>
        </p:nvSpPr>
        <p:spPr bwMode="auto">
          <a:xfrm>
            <a:off x="4876800" y="174942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652588" y="2098675"/>
            <a:ext cx="5073650" cy="915988"/>
            <a:chOff x="1041" y="1322"/>
            <a:chExt cx="3196" cy="577"/>
          </a:xfrm>
        </p:grpSpPr>
        <p:sp>
          <p:nvSpPr>
            <p:cNvPr id="311356" name="Text Box 60"/>
            <p:cNvSpPr txBox="1">
              <a:spLocks noChangeArrowheads="1"/>
            </p:cNvSpPr>
            <p:nvPr/>
          </p:nvSpPr>
          <p:spPr bwMode="auto">
            <a:xfrm>
              <a:off x="1041" y="1322"/>
              <a:ext cx="1516" cy="5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interaction (Coulomb)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symmetry (Fermions) </a:t>
              </a:r>
            </a:p>
          </p:txBody>
        </p:sp>
        <p:sp>
          <p:nvSpPr>
            <p:cNvPr id="311357" name="Line 61"/>
            <p:cNvSpPr>
              <a:spLocks noChangeShapeType="1"/>
            </p:cNvSpPr>
            <p:nvPr/>
          </p:nvSpPr>
          <p:spPr bwMode="auto">
            <a:xfrm>
              <a:off x="2557" y="1437"/>
              <a:ext cx="744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58" name="Line 62"/>
            <p:cNvSpPr>
              <a:spLocks noChangeShapeType="1"/>
            </p:cNvSpPr>
            <p:nvPr/>
          </p:nvSpPr>
          <p:spPr bwMode="auto">
            <a:xfrm flipV="1">
              <a:off x="2557" y="1627"/>
              <a:ext cx="744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59" name="Text Box 63"/>
            <p:cNvSpPr txBox="1">
              <a:spLocks noChangeArrowheads="1"/>
            </p:cNvSpPr>
            <p:nvPr/>
          </p:nvSpPr>
          <p:spPr bwMode="auto">
            <a:xfrm>
              <a:off x="3417" y="1464"/>
              <a:ext cx="820" cy="231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Correlation</a:t>
              </a:r>
            </a:p>
          </p:txBody>
        </p:sp>
        <p:sp>
          <p:nvSpPr>
            <p:cNvPr id="311360" name="Oval 64"/>
            <p:cNvSpPr>
              <a:spLocks noChangeArrowheads="1"/>
            </p:cNvSpPr>
            <p:nvPr/>
          </p:nvSpPr>
          <p:spPr bwMode="auto">
            <a:xfrm>
              <a:off x="3517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1361" name="Oval 65"/>
            <p:cNvSpPr>
              <a:spLocks noChangeArrowheads="1"/>
            </p:cNvSpPr>
            <p:nvPr/>
          </p:nvSpPr>
          <p:spPr bwMode="auto">
            <a:xfrm>
              <a:off x="3823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5256215" y="2946400"/>
            <a:ext cx="3376614" cy="460375"/>
            <a:chOff x="3311" y="1856"/>
            <a:chExt cx="2127" cy="290"/>
          </a:xfrm>
        </p:grpSpPr>
        <p:sp>
          <p:nvSpPr>
            <p:cNvPr id="311365" name="AutoShape 69"/>
            <p:cNvSpPr>
              <a:spLocks/>
            </p:cNvSpPr>
            <p:nvPr/>
          </p:nvSpPr>
          <p:spPr bwMode="auto">
            <a:xfrm rot="16200000">
              <a:off x="4784" y="1397"/>
              <a:ext cx="140" cy="1064"/>
            </a:xfrm>
            <a:prstGeom prst="leftBrace">
              <a:avLst>
                <a:gd name="adj1" fmla="val 6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66" name="AutoShape 70"/>
            <p:cNvSpPr>
              <a:spLocks/>
            </p:cNvSpPr>
            <p:nvPr/>
          </p:nvSpPr>
          <p:spPr bwMode="auto">
            <a:xfrm rot="16200000">
              <a:off x="3695" y="1545"/>
              <a:ext cx="140" cy="761"/>
            </a:xfrm>
            <a:prstGeom prst="leftBrace">
              <a:avLst>
                <a:gd name="adj1" fmla="val 4529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67" name="Text Box 71"/>
            <p:cNvSpPr txBox="1">
              <a:spLocks noChangeArrowheads="1"/>
            </p:cNvSpPr>
            <p:nvPr/>
          </p:nvSpPr>
          <p:spPr bwMode="auto">
            <a:xfrm>
              <a:off x="3311" y="1913"/>
              <a:ext cx="84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'interacting'</a:t>
              </a:r>
            </a:p>
          </p:txBody>
        </p:sp>
        <p:sp>
          <p:nvSpPr>
            <p:cNvPr id="311368" name="Text Box 72"/>
            <p:cNvSpPr txBox="1">
              <a:spLocks noChangeArrowheads="1"/>
            </p:cNvSpPr>
            <p:nvPr/>
          </p:nvSpPr>
          <p:spPr bwMode="auto">
            <a:xfrm>
              <a:off x="4306" y="1912"/>
              <a:ext cx="113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'non-interacting'</a:t>
              </a:r>
            </a:p>
          </p:txBody>
        </p:sp>
      </p:grp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3203575" y="3549650"/>
            <a:ext cx="3067050" cy="915988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any bonding orbital in matter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typically occupied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by 2 electrons</a:t>
            </a:r>
          </a:p>
        </p:txBody>
      </p:sp>
      <p:sp>
        <p:nvSpPr>
          <p:cNvPr id="311377" name="Freeform 81"/>
          <p:cNvSpPr>
            <a:spLocks/>
          </p:cNvSpPr>
          <p:nvPr/>
        </p:nvSpPr>
        <p:spPr bwMode="auto">
          <a:xfrm>
            <a:off x="4379913" y="1782763"/>
            <a:ext cx="509587" cy="206375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266" y="45"/>
              </a:cxn>
              <a:cxn ang="0">
                <a:pos x="709" y="507"/>
              </a:cxn>
              <a:cxn ang="0">
                <a:pos x="1171" y="58"/>
              </a:cxn>
              <a:cxn ang="0">
                <a:pos x="1627" y="514"/>
              </a:cxn>
              <a:cxn ang="0">
                <a:pos x="2083" y="58"/>
              </a:cxn>
              <a:cxn ang="0">
                <a:pos x="2519" y="501"/>
              </a:cxn>
              <a:cxn ang="0">
                <a:pos x="2981" y="64"/>
              </a:cxn>
              <a:cxn ang="0">
                <a:pos x="3222" y="311"/>
              </a:cxn>
            </a:cxnLst>
            <a:rect l="0" t="0" r="r" b="b"/>
            <a:pathLst>
              <a:path w="3222" h="514">
                <a:moveTo>
                  <a:pt x="0" y="235"/>
                </a:moveTo>
                <a:cubicBezTo>
                  <a:pt x="44" y="202"/>
                  <a:pt x="148" y="0"/>
                  <a:pt x="266" y="45"/>
                </a:cubicBezTo>
                <a:cubicBezTo>
                  <a:pt x="384" y="90"/>
                  <a:pt x="558" y="505"/>
                  <a:pt x="709" y="507"/>
                </a:cubicBezTo>
                <a:cubicBezTo>
                  <a:pt x="860" y="509"/>
                  <a:pt x="1018" y="57"/>
                  <a:pt x="1171" y="58"/>
                </a:cubicBezTo>
                <a:cubicBezTo>
                  <a:pt x="1324" y="59"/>
                  <a:pt x="1475" y="514"/>
                  <a:pt x="1627" y="514"/>
                </a:cubicBezTo>
                <a:cubicBezTo>
                  <a:pt x="1779" y="514"/>
                  <a:pt x="1934" y="60"/>
                  <a:pt x="2083" y="58"/>
                </a:cubicBezTo>
                <a:cubicBezTo>
                  <a:pt x="2232" y="56"/>
                  <a:pt x="2369" y="500"/>
                  <a:pt x="2519" y="501"/>
                </a:cubicBezTo>
                <a:cubicBezTo>
                  <a:pt x="2669" y="502"/>
                  <a:pt x="2864" y="96"/>
                  <a:pt x="2981" y="64"/>
                </a:cubicBezTo>
                <a:cubicBezTo>
                  <a:pt x="3098" y="32"/>
                  <a:pt x="3172" y="260"/>
                  <a:pt x="3222" y="311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1379" name="Oval 83"/>
          <p:cNvSpPr>
            <a:spLocks noChangeArrowheads="1"/>
          </p:cNvSpPr>
          <p:nvPr/>
        </p:nvSpPr>
        <p:spPr bwMode="auto">
          <a:xfrm>
            <a:off x="4341813" y="499427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1380" name="Oval 84"/>
          <p:cNvSpPr>
            <a:spLocks noChangeArrowheads="1"/>
          </p:cNvSpPr>
          <p:nvPr/>
        </p:nvSpPr>
        <p:spPr bwMode="auto">
          <a:xfrm>
            <a:off x="4703763" y="4552950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1381" name="Freeform 85"/>
          <p:cNvSpPr>
            <a:spLocks/>
          </p:cNvSpPr>
          <p:nvPr/>
        </p:nvSpPr>
        <p:spPr bwMode="auto">
          <a:xfrm rot="-3543000">
            <a:off x="4527551" y="4821237"/>
            <a:ext cx="303212" cy="195263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266" y="45"/>
              </a:cxn>
              <a:cxn ang="0">
                <a:pos x="709" y="507"/>
              </a:cxn>
              <a:cxn ang="0">
                <a:pos x="1171" y="58"/>
              </a:cxn>
              <a:cxn ang="0">
                <a:pos x="1627" y="514"/>
              </a:cxn>
              <a:cxn ang="0">
                <a:pos x="2083" y="58"/>
              </a:cxn>
              <a:cxn ang="0">
                <a:pos x="2519" y="501"/>
              </a:cxn>
              <a:cxn ang="0">
                <a:pos x="2981" y="64"/>
              </a:cxn>
              <a:cxn ang="0">
                <a:pos x="3222" y="311"/>
              </a:cxn>
            </a:cxnLst>
            <a:rect l="0" t="0" r="r" b="b"/>
            <a:pathLst>
              <a:path w="3222" h="514">
                <a:moveTo>
                  <a:pt x="0" y="235"/>
                </a:moveTo>
                <a:cubicBezTo>
                  <a:pt x="44" y="202"/>
                  <a:pt x="148" y="0"/>
                  <a:pt x="266" y="45"/>
                </a:cubicBezTo>
                <a:cubicBezTo>
                  <a:pt x="384" y="90"/>
                  <a:pt x="558" y="505"/>
                  <a:pt x="709" y="507"/>
                </a:cubicBezTo>
                <a:cubicBezTo>
                  <a:pt x="860" y="509"/>
                  <a:pt x="1018" y="57"/>
                  <a:pt x="1171" y="58"/>
                </a:cubicBezTo>
                <a:cubicBezTo>
                  <a:pt x="1324" y="59"/>
                  <a:pt x="1475" y="514"/>
                  <a:pt x="1627" y="514"/>
                </a:cubicBezTo>
                <a:cubicBezTo>
                  <a:pt x="1779" y="514"/>
                  <a:pt x="1934" y="60"/>
                  <a:pt x="2083" y="58"/>
                </a:cubicBezTo>
                <a:cubicBezTo>
                  <a:pt x="2232" y="56"/>
                  <a:pt x="2369" y="500"/>
                  <a:pt x="2519" y="501"/>
                </a:cubicBezTo>
                <a:cubicBezTo>
                  <a:pt x="2669" y="502"/>
                  <a:pt x="2864" y="96"/>
                  <a:pt x="2981" y="64"/>
                </a:cubicBezTo>
                <a:cubicBezTo>
                  <a:pt x="3098" y="32"/>
                  <a:pt x="3172" y="260"/>
                  <a:pt x="3222" y="311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1345" name="Rectangle 49"/>
          <p:cNvSpPr>
            <a:spLocks noChangeArrowheads="1"/>
          </p:cNvSpPr>
          <p:nvPr/>
        </p:nvSpPr>
        <p:spPr bwMode="auto">
          <a:xfrm>
            <a:off x="0" y="-1428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4000" dirty="0">
              <a:solidFill>
                <a:srgbClr val="333399"/>
              </a:solidFill>
            </a:endParaRPr>
          </a:p>
        </p:txBody>
      </p:sp>
      <p:sp>
        <p:nvSpPr>
          <p:cNvPr id="56" name="Rectangle 62"/>
          <p:cNvSpPr>
            <a:spLocks noChangeArrowheads="1"/>
          </p:cNvSpPr>
          <p:nvPr/>
        </p:nvSpPr>
        <p:spPr bwMode="auto">
          <a:xfrm>
            <a:off x="506288" y="833829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333399"/>
                </a:solidFill>
              </a:rPr>
              <a:t>Time-</a:t>
            </a:r>
            <a:r>
              <a:rPr lang="de-DE" sz="2800" dirty="0" err="1">
                <a:solidFill>
                  <a:srgbClr val="333399"/>
                </a:solidFill>
              </a:rPr>
              <a:t>dependent</a:t>
            </a:r>
            <a:r>
              <a:rPr lang="de-DE" sz="2800" dirty="0">
                <a:solidFill>
                  <a:srgbClr val="333399"/>
                </a:solidFill>
              </a:rPr>
              <a:t> correlated     lectron dynamics</a:t>
            </a:r>
            <a:r>
              <a:rPr lang="de-DE" sz="3600" dirty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58" name="Oval 63"/>
          <p:cNvSpPr>
            <a:spLocks noChangeArrowheads="1"/>
          </p:cNvSpPr>
          <p:nvPr/>
        </p:nvSpPr>
        <p:spPr bwMode="auto">
          <a:xfrm>
            <a:off x="5476514" y="1253451"/>
            <a:ext cx="333979" cy="33397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32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Why is it important?</a:t>
            </a:r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5219701" y="2640013"/>
            <a:ext cx="3429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>
                <a:solidFill>
                  <a:srgbClr val="000000"/>
                </a:solidFill>
              </a:rPr>
              <a:t>(     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    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) ≠ </a:t>
            </a:r>
            <a:r>
              <a:rPr lang="el-GR" dirty="0">
                <a:solidFill>
                  <a:srgbClr val="000000"/>
                </a:solidFill>
              </a:rPr>
              <a:t>Ψ</a:t>
            </a:r>
            <a:r>
              <a:rPr lang="en-US" dirty="0">
                <a:solidFill>
                  <a:srgbClr val="000000"/>
                </a:solidFill>
              </a:rPr>
              <a:t>(     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) ×</a:t>
            </a:r>
            <a:r>
              <a:rPr lang="el-GR" dirty="0">
                <a:solidFill>
                  <a:srgbClr val="000000"/>
                </a:solidFill>
              </a:rPr>
              <a:t>Ψ</a:t>
            </a:r>
            <a:r>
              <a:rPr lang="en-US" dirty="0">
                <a:solidFill>
                  <a:srgbClr val="000000"/>
                </a:solidFill>
              </a:rPr>
              <a:t> (    </a:t>
            </a:r>
            <a:r>
              <a:rPr lang="en-US" baseline="-25000" dirty="0">
                <a:solidFill>
                  <a:srgbClr val="000000"/>
                </a:solidFill>
              </a:rPr>
              <a:t> 2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054976" y="2698750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51" name="Oval 26"/>
          <p:cNvSpPr>
            <a:spLocks noChangeArrowheads="1"/>
          </p:cNvSpPr>
          <p:nvPr/>
        </p:nvSpPr>
        <p:spPr bwMode="auto">
          <a:xfrm>
            <a:off x="7019926" y="270827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45183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1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1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1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1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1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1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1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8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1682E-6 L -0.20504 -2.21682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-0.20695 -4.07407E-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8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87" dur="2000" fill="hold"/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5" dur="2000" fill="hold"/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7" dur="2000" fill="hold"/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9" dur="2000" fill="hold"/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</p:childTnLst>
        </p:cTn>
      </p:par>
    </p:tnLst>
    <p:bldLst>
      <p:bldP spid="311341" grpId="0"/>
      <p:bldP spid="311370" grpId="0" animBg="1"/>
      <p:bldP spid="311329" grpId="0"/>
      <p:bldP spid="311325" grpId="0"/>
      <p:bldP spid="311327" grpId="0"/>
      <p:bldP spid="311328" grpId="0"/>
      <p:bldP spid="311374" grpId="0" animBg="1"/>
      <p:bldP spid="311374" grpId="1" animBg="1"/>
      <p:bldP spid="311374" grpId="2" animBg="1"/>
      <p:bldP spid="311374" grpId="3" animBg="1"/>
      <p:bldP spid="311379" grpId="0" animBg="1"/>
      <p:bldP spid="311379" grpId="1" animBg="1"/>
      <p:bldP spid="311379" grpId="2" animBg="1"/>
      <p:bldP spid="311379" grpId="3" animBg="1"/>
      <p:bldP spid="311380" grpId="0" animBg="1"/>
      <p:bldP spid="311380" grpId="1" animBg="1"/>
      <p:bldP spid="311380" grpId="2" animBg="1"/>
      <p:bldP spid="311380" grpId="3" animBg="1"/>
      <p:bldP spid="311381" grpId="0" animBg="1"/>
      <p:bldP spid="311381" grpId="1" animBg="1"/>
      <p:bldP spid="311381" grpId="2" animBg="1"/>
      <p:bldP spid="311381" grpId="3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90975" y="2252489"/>
            <a:ext cx="285750" cy="462136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99926" y="44624"/>
            <a:ext cx="8564562" cy="109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3C969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dirty="0">
                <a:solidFill>
                  <a:prstClr val="white"/>
                </a:solidFill>
                <a:latin typeface="Calibri"/>
              </a:rPr>
              <a:t>The </a:t>
            </a:r>
            <a:r>
              <a:rPr lang="de-DE" altLang="de-DE" sz="3600" dirty="0" err="1">
                <a:solidFill>
                  <a:prstClr val="white"/>
                </a:solidFill>
                <a:latin typeface="Calibri"/>
              </a:rPr>
              <a:t>highly</a:t>
            </a:r>
            <a:r>
              <a:rPr lang="de-DE" altLang="de-DE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de-DE" altLang="de-DE" sz="3600" dirty="0" err="1">
                <a:solidFill>
                  <a:prstClr val="white"/>
                </a:solidFill>
                <a:latin typeface="Calibri"/>
              </a:rPr>
              <a:t>charged</a:t>
            </a:r>
            <a:r>
              <a:rPr lang="de-DE" altLang="de-DE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de-DE" altLang="de-DE" sz="3600" dirty="0" err="1">
                <a:solidFill>
                  <a:prstClr val="white"/>
                </a:solidFill>
                <a:latin typeface="Calibri"/>
              </a:rPr>
              <a:t>ion</a:t>
            </a:r>
            <a:r>
              <a:rPr lang="de-DE" altLang="de-DE" sz="3600" dirty="0">
                <a:solidFill>
                  <a:prstClr val="white"/>
                </a:solidFill>
                <a:latin typeface="Calibri"/>
              </a:rPr>
              <a:t> (HCI) </a:t>
            </a:r>
            <a:r>
              <a:rPr lang="de-DE" altLang="de-DE" sz="3600" dirty="0" err="1">
                <a:solidFill>
                  <a:prstClr val="white"/>
                </a:solidFill>
                <a:latin typeface="Calibri"/>
              </a:rPr>
              <a:t>advantage</a:t>
            </a:r>
            <a:r>
              <a:rPr lang="de-DE" altLang="de-DE" sz="360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b="1" i="1" dirty="0">
                <a:solidFill>
                  <a:srgbClr val="FFC000"/>
                </a:solidFill>
                <a:latin typeface="Calibri"/>
              </a:rPr>
              <a:t>Enhanced</a:t>
            </a:r>
            <a:r>
              <a:rPr lang="de-DE" altLang="de-DE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de-DE" altLang="de-DE" sz="3600" dirty="0" err="1">
                <a:solidFill>
                  <a:srgbClr val="FFFFFF"/>
                </a:solidFill>
                <a:latin typeface="Calibri"/>
              </a:rPr>
              <a:t>sensitivity</a:t>
            </a:r>
            <a:r>
              <a:rPr lang="de-DE" altLang="de-DE" sz="36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altLang="de-DE" sz="3600" dirty="0" err="1">
                <a:solidFill>
                  <a:srgbClr val="FFFFFF"/>
                </a:solidFill>
                <a:latin typeface="Calibri"/>
              </a:rPr>
              <a:t>to</a:t>
            </a:r>
            <a:r>
              <a:rPr lang="de-DE" altLang="de-DE" sz="36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altLang="de-DE" sz="3600" dirty="0">
                <a:solidFill>
                  <a:srgbClr val="FFFFFF"/>
                </a:solidFill>
                <a:latin typeface="Calibri"/>
                <a:sym typeface="Symbol" pitchFamily="18" charset="2"/>
              </a:rPr>
              <a:t> </a:t>
            </a:r>
            <a:r>
              <a:rPr lang="de-DE" altLang="de-DE" sz="3600" dirty="0" err="1">
                <a:solidFill>
                  <a:srgbClr val="FFFFFF"/>
                </a:solidFill>
                <a:latin typeface="Calibri"/>
                <a:sym typeface="Symbol" pitchFamily="18" charset="2"/>
              </a:rPr>
              <a:t>variation</a:t>
            </a:r>
            <a:endParaRPr lang="de-DE" altLang="de-DE" sz="3600" dirty="0">
              <a:solidFill>
                <a:srgbClr val="FFFFFF"/>
              </a:solidFill>
              <a:latin typeface="Calibri"/>
              <a:sym typeface="Symbol" pitchFamily="18" charset="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07511" y="2841943"/>
            <a:ext cx="958852" cy="584775"/>
            <a:chOff x="1787611" y="2018161"/>
            <a:chExt cx="958852" cy="584775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flipV="1">
              <a:off x="2534680" y="2204864"/>
              <a:ext cx="0" cy="257466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787611" y="2018161"/>
                  <a:ext cx="958852" cy="5847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 kern="0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3200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611" y="2018161"/>
                  <a:ext cx="958852" cy="58477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Oval 31"/>
          <p:cNvSpPr/>
          <p:nvPr/>
        </p:nvSpPr>
        <p:spPr bwMode="auto">
          <a:xfrm>
            <a:off x="2916532" y="4011927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600016" y="4167973"/>
            <a:ext cx="945475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494691" y="3803089"/>
            <a:ext cx="71365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cs typeface="Arial"/>
              </a:rPr>
              <a:t>|0</a:t>
            </a:r>
            <a:r>
              <a:rPr lang="en-US" sz="3600" dirty="0">
                <a:solidFill>
                  <a:prstClr val="white"/>
                </a:solidFill>
                <a:latin typeface="Arial"/>
                <a:cs typeface="Arial"/>
                <a:sym typeface="Symbol"/>
              </a:rPr>
              <a:t></a:t>
            </a:r>
            <a:endParaRPr lang="en-US" sz="3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00016" y="2857612"/>
            <a:ext cx="1603237" cy="1497256"/>
            <a:chOff x="2526678" y="2707167"/>
            <a:chExt cx="1603237" cy="1497256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26678" y="3072051"/>
              <a:ext cx="94547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3014665" y="3072054"/>
              <a:ext cx="0" cy="1132369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3416259" y="2707167"/>
              <a:ext cx="7136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</a:rPr>
                <a:t>|1</a:t>
              </a: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  <a:sym typeface="Symbol"/>
                </a:rPr>
                <a:t></a:t>
              </a:r>
              <a:endParaRPr lang="en-US" sz="3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499992" y="2850654"/>
            <a:ext cx="968342" cy="584775"/>
            <a:chOff x="1787611" y="2018161"/>
            <a:chExt cx="968342" cy="584775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 flipV="1">
              <a:off x="2534680" y="2204864"/>
              <a:ext cx="0" cy="257466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1787611" y="2018161"/>
                  <a:ext cx="968342" cy="5847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 kern="0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3200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i="1" kern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611" y="2018161"/>
                  <a:ext cx="968342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Oval 59"/>
          <p:cNvSpPr/>
          <p:nvPr/>
        </p:nvSpPr>
        <p:spPr bwMode="auto">
          <a:xfrm>
            <a:off x="5656449" y="4011927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5339933" y="4167973"/>
            <a:ext cx="945475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6234608" y="3803089"/>
            <a:ext cx="71365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cs typeface="Arial"/>
              </a:rPr>
              <a:t>|0</a:t>
            </a:r>
            <a:r>
              <a:rPr lang="en-US" sz="3600" dirty="0">
                <a:solidFill>
                  <a:prstClr val="white"/>
                </a:solidFill>
                <a:latin typeface="Arial"/>
                <a:cs typeface="Arial"/>
                <a:sym typeface="Symbol"/>
              </a:rPr>
              <a:t></a:t>
            </a:r>
            <a:endParaRPr lang="en-US" sz="3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9933" y="2857612"/>
            <a:ext cx="1603237" cy="1497256"/>
            <a:chOff x="5266595" y="2707167"/>
            <a:chExt cx="1603237" cy="1497256"/>
          </a:xfrm>
        </p:grpSpPr>
        <p:cxnSp>
          <p:nvCxnSpPr>
            <p:cNvPr id="61" name="Straight Connector 60"/>
            <p:cNvCxnSpPr/>
            <p:nvPr/>
          </p:nvCxnSpPr>
          <p:spPr bwMode="auto">
            <a:xfrm>
              <a:off x="5266595" y="3072051"/>
              <a:ext cx="94547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V="1">
              <a:off x="5754582" y="3072054"/>
              <a:ext cx="0" cy="1132369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6156176" y="2707167"/>
              <a:ext cx="7136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</a:rPr>
                <a:t>|2</a:t>
              </a:r>
              <a:r>
                <a:rPr lang="en-US" sz="3600" dirty="0">
                  <a:solidFill>
                    <a:prstClr val="white"/>
                  </a:solidFill>
                  <a:latin typeface="Arial"/>
                  <a:cs typeface="Arial"/>
                  <a:sym typeface="Symbol"/>
                </a:rPr>
                <a:t></a:t>
              </a:r>
              <a:endParaRPr lang="en-US" sz="3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600016" y="4176599"/>
            <a:ext cx="945475" cy="5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355182" y="4172761"/>
            <a:ext cx="945475" cy="5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2600016" y="4748825"/>
            <a:ext cx="3700641" cy="4788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4354169" y="4604809"/>
            <a:ext cx="291645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275342" y="4908326"/>
                <a:ext cx="395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342" y="4908326"/>
                <a:ext cx="3958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231" r="-7692"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964885" y="4875504"/>
                <a:ext cx="11740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de-DE" sz="2800" dirty="0">
                    <a:solidFill>
                      <a:prstClr val="white"/>
                    </a:solidFill>
                  </a:rPr>
                  <a:t>(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DE" sz="2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sSub>
                          <m:sSubPr>
                            <m:ctrlPr>
                              <a:rPr lang="de-DE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box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</a:rPr>
                      <m:t>+</m:t>
                    </m:r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85" y="4875504"/>
                <a:ext cx="1174039" cy="430887"/>
              </a:xfrm>
              <a:prstGeom prst="rect">
                <a:avLst/>
              </a:prstGeom>
              <a:blipFill rotWithShape="1">
                <a:blip r:embed="rId5"/>
                <a:stretch>
                  <a:fillRect l="-18135" t="-24286" b="-5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708418" y="4875504"/>
                <a:ext cx="12958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(</m:t>
                      </m:r>
                      <m:box>
                        <m:boxPr>
                          <m:ctrlPr>
                            <a:rPr lang="de-DE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sSub>
                            <m:sSubPr>
                              <m:ctrlPr>
                                <a:rPr lang="de-DE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box>
                      <m:r>
                        <a:rPr lang="en-US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418" y="4875504"/>
                <a:ext cx="1295868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Connector 74"/>
          <p:cNvCxnSpPr/>
          <p:nvPr/>
        </p:nvCxnSpPr>
        <p:spPr>
          <a:xfrm>
            <a:off x="3419872" y="4552968"/>
            <a:ext cx="0" cy="4214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499992" y="4527432"/>
            <a:ext cx="0" cy="4214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580112" y="4538080"/>
            <a:ext cx="0" cy="4214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6238073" y="4320862"/>
                <a:ext cx="50905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de-DE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a:rPr lang="de-DE" sz="5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box>
                    </m:oMath>
                  </m:oMathPara>
                </a14:m>
                <a:endParaRPr lang="de-DE" sz="5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073" y="4320862"/>
                <a:ext cx="509050" cy="830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7072" y="1268760"/>
            <a:ext cx="498095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0055" y="1053683"/>
            <a:ext cx="2613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de-DE" sz="2000" dirty="0" err="1">
                <a:solidFill>
                  <a:prstClr val="white"/>
                </a:solidFill>
              </a:rPr>
              <a:t>Dzuba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  <a:r>
              <a:rPr lang="de-DE" sz="2000" dirty="0" err="1">
                <a:solidFill>
                  <a:prstClr val="white"/>
                </a:solidFill>
              </a:rPr>
              <a:t>Flambaum</a:t>
            </a:r>
            <a:r>
              <a:rPr lang="de-DE" sz="2000" dirty="0">
                <a:solidFill>
                  <a:prstClr val="white"/>
                </a:solidFill>
              </a:rPr>
              <a:t>, Webb</a:t>
            </a:r>
          </a:p>
          <a:p>
            <a:pPr>
              <a:defRPr/>
            </a:pPr>
            <a:r>
              <a:rPr lang="en-US" sz="2000" dirty="0">
                <a:solidFill>
                  <a:prstClr val="white"/>
                </a:solidFill>
              </a:rPr>
              <a:t>PRL 82, 888 (1999)</a:t>
            </a:r>
            <a:endParaRPr lang="de-DE" sz="20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391706" y="2233439"/>
                <a:ext cx="31497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</a:rPr>
                      <m:t>=2 </m:t>
                    </m:r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</a:rPr>
                      <m:t>𝑞</m:t>
                    </m:r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l-GR" sz="2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a:rPr lang="el-GR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2800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𝑐𝑜𝑛𝑠𝑡</m:t>
                    </m:r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de-DE" sz="2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06" y="2233439"/>
                <a:ext cx="3149708" cy="43088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Inhaltsplatzhalter 2"/>
              <p:cNvSpPr txBox="1">
                <a:spLocks/>
              </p:cNvSpPr>
              <p:nvPr/>
            </p:nvSpPr>
            <p:spPr bwMode="auto">
              <a:xfrm>
                <a:off x="6038349" y="2050315"/>
                <a:ext cx="3105651" cy="959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981" tIns="44993" rIns="89981" bIns="44993"/>
              <a:lstStyle>
                <a:lvl1pPr marL="1566863" indent="-1566863" algn="l" defTabSz="41767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6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394075" indent="-1306513" algn="l" defTabSz="41767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2800">
                    <a:solidFill>
                      <a:schemeClr val="tx1"/>
                    </a:solidFill>
                    <a:latin typeface="+mn-lt"/>
                  </a:defRPr>
                </a:lvl2pPr>
                <a:lvl3pPr marL="5221288" indent="-1044575" algn="l" defTabSz="41767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1000">
                    <a:solidFill>
                      <a:schemeClr val="tx1"/>
                    </a:solidFill>
                    <a:latin typeface="+mn-lt"/>
                  </a:defRPr>
                </a:lvl3pPr>
                <a:lvl4pPr marL="7308850" indent="-1044575" algn="l" defTabSz="41767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9100">
                    <a:solidFill>
                      <a:schemeClr val="tx1"/>
                    </a:solidFill>
                    <a:latin typeface="+mn-lt"/>
                  </a:defRPr>
                </a:lvl4pPr>
                <a:lvl5pPr marL="9396413" indent="-1042988" algn="l" defTabSz="41767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+mn-lt"/>
                  </a:defRPr>
                </a:lvl5pPr>
                <a:lvl6pPr marL="9853613" indent="-1042988" algn="l" defTabSz="4176713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+mn-lt"/>
                  </a:defRPr>
                </a:lvl6pPr>
                <a:lvl7pPr marL="10310813" indent="-1042988" algn="l" defTabSz="4176713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+mn-lt"/>
                  </a:defRPr>
                </a:lvl7pPr>
                <a:lvl8pPr marL="10768013" indent="-1042988" algn="l" defTabSz="4176713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+mn-lt"/>
                  </a:defRPr>
                </a:lvl8pPr>
                <a:lvl9pPr marL="11225213" indent="-1042988" algn="l" defTabSz="4176713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450183" lvl="1" indent="0">
                  <a:buFontTx/>
                  <a:buNone/>
                  <a:defRPr/>
                </a:pPr>
                <a:r>
                  <a:rPr lang="de-DE" sz="2100" dirty="0" err="1">
                    <a:solidFill>
                      <a:prstClr val="white"/>
                    </a:solidFill>
                  </a:rPr>
                  <a:t>Hg</a:t>
                </a:r>
                <a:r>
                  <a:rPr lang="de-DE" sz="2100" baseline="30000" dirty="0">
                    <a:solidFill>
                      <a:prstClr val="white"/>
                    </a:solidFill>
                  </a:rPr>
                  <a:t>+  </a:t>
                </a:r>
                <a:r>
                  <a:rPr lang="de-DE" sz="2100" dirty="0">
                    <a:solidFill>
                      <a:prstClr val="whit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white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US" sz="2100" kern="0" dirty="0">
                    <a:solidFill>
                      <a:prstClr val="white"/>
                    </a:solidFill>
                  </a:rPr>
                  <a:t> ~   52 200 cm</a:t>
                </a:r>
                <a:r>
                  <a:rPr lang="en-US" sz="2100" kern="0" baseline="30000" dirty="0">
                    <a:solidFill>
                      <a:prstClr val="white"/>
                    </a:solidFill>
                  </a:rPr>
                  <a:t>-1</a:t>
                </a:r>
                <a:endParaRPr lang="de-DE" sz="2100" dirty="0">
                  <a:solidFill>
                    <a:prstClr val="white"/>
                  </a:solidFill>
                </a:endParaRPr>
              </a:p>
              <a:p>
                <a:pPr marL="450183" lvl="1" indent="0">
                  <a:buFontTx/>
                  <a:buNone/>
                  <a:defRPr/>
                </a:pPr>
                <a:r>
                  <a:rPr lang="de-DE" sz="2100" dirty="0">
                    <a:solidFill>
                      <a:prstClr val="white"/>
                    </a:solidFill>
                  </a:rPr>
                  <a:t>Ir</a:t>
                </a:r>
                <a:r>
                  <a:rPr lang="de-DE" sz="2100" baseline="30000" dirty="0">
                    <a:solidFill>
                      <a:prstClr val="white"/>
                    </a:solidFill>
                  </a:rPr>
                  <a:t>17+</a:t>
                </a:r>
                <a:r>
                  <a:rPr lang="de-DE" sz="2100" dirty="0">
                    <a:solidFill>
                      <a:prstClr val="whit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𝒒</m:t>
                    </m:r>
                  </m:oMath>
                </a14:m>
                <a:r>
                  <a:rPr lang="en-US" sz="2100" b="1" kern="0" dirty="0">
                    <a:solidFill>
                      <a:srgbClr val="FF0000"/>
                    </a:solidFill>
                  </a:rPr>
                  <a:t> ~ 740 000 cm</a:t>
                </a:r>
                <a:r>
                  <a:rPr lang="en-US" sz="2100" b="1" kern="0" baseline="30000" dirty="0">
                    <a:solidFill>
                      <a:srgbClr val="FF0000"/>
                    </a:solidFill>
                  </a:rPr>
                  <a:t>-1</a:t>
                </a:r>
                <a:endParaRPr lang="de-DE" sz="21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8349" y="2050315"/>
                <a:ext cx="3105651" cy="959586"/>
              </a:xfrm>
              <a:prstGeom prst="rect">
                <a:avLst/>
              </a:prstGeom>
              <a:blipFill rotWithShape="1">
                <a:blip r:embed="rId10"/>
                <a:stretch>
                  <a:fillRect t="-37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519492" y="1036137"/>
                <a:ext cx="5559342" cy="105118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kern="0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l-GR" sz="2800" i="1" kern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 kern="0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i="1" kern="0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i="1" kern="0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  <m:sSup>
                        <m:sSupPr>
                          <m:ctrlP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800" b="1" i="1" kern="0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  <m:r>
                            <a:rPr lang="en-US" sz="2800" i="1" kern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r>
                                <a:rPr lang="en-US" sz="2800" i="1" ker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+1/2</m:t>
                              </m:r>
                            </m:den>
                          </m:f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( 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sz="2800" i="1" ker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kern="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492" y="1036137"/>
                <a:ext cx="5559342" cy="105118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7963" y="5386730"/>
            <a:ext cx="8541634" cy="8617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prstClr val="white"/>
                </a:solidFill>
              </a:rPr>
              <a:t>At some point, </a:t>
            </a:r>
          </a:p>
          <a:p>
            <a:pPr algn="ctr"/>
            <a:r>
              <a:rPr lang="de-DE" sz="2800" b="1" dirty="0">
                <a:solidFill>
                  <a:prstClr val="white"/>
                </a:solidFill>
              </a:rPr>
              <a:t>controlled/precision </a:t>
            </a:r>
            <a:r>
              <a:rPr lang="de-DE" sz="2800" b="1" dirty="0"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</a:rPr>
              <a:t>VUV/XUV/xray light</a:t>
            </a:r>
            <a:r>
              <a:rPr lang="de-DE" sz="2800" b="1" dirty="0">
                <a:solidFill>
                  <a:prstClr val="white"/>
                </a:solidFill>
              </a:rPr>
              <a:t> </a:t>
            </a:r>
            <a:r>
              <a:rPr lang="de-DE" sz="2800" dirty="0">
                <a:solidFill>
                  <a:prstClr val="white"/>
                </a:solidFill>
              </a:rPr>
              <a:t>may be helpful…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66" y="6248504"/>
            <a:ext cx="7060202" cy="584775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3200" b="1" i="1" dirty="0">
                <a:solidFill>
                  <a:prstClr val="white"/>
                </a:solidFill>
              </a:rPr>
              <a:t>Can we generate </a:t>
            </a:r>
            <a:r>
              <a:rPr lang="de-DE" sz="3200" b="1" i="1" dirty="0"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</a:rPr>
              <a:t>VUV </a:t>
            </a:r>
            <a:r>
              <a:rPr lang="de-DE" sz="3200" b="1" i="1" dirty="0">
                <a:solidFill>
                  <a:srgbClr val="FFC000"/>
                </a:solidFill>
              </a:rPr>
              <a:t>frequency combs</a:t>
            </a:r>
            <a:r>
              <a:rPr lang="de-DE" sz="3200" b="1" i="1" dirty="0">
                <a:solidFill>
                  <a:prstClr val="white"/>
                </a:solidFill>
              </a:rPr>
              <a:t>?</a:t>
            </a:r>
            <a:endParaRPr lang="en-US" sz="32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30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1.38889E-6 -0.0284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11042 -4.4444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0" grpId="0" animBg="1"/>
      <p:bldP spid="47" grpId="0"/>
      <p:bldP spid="48" grpId="0"/>
      <p:bldP spid="5" grpId="0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9" y="3753036"/>
            <a:ext cx="799143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0" y="888487"/>
            <a:ext cx="3924436" cy="27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1618887"/>
            <a:ext cx="5040560" cy="1630788"/>
          </a:xfrm>
          <a:prstGeom prst="rect">
            <a:avLst/>
          </a:prstGeom>
          <a:noFill/>
        </p:spPr>
        <p:txBody>
          <a:bodyPr wrap="square" lIns="91030" tIns="45508" rIns="91030" bIns="45508" rtlCol="0">
            <a:spAutoFit/>
          </a:bodyPr>
          <a:lstStyle/>
          <a:p>
            <a:pPr marL="455152" defTabSz="910298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Times New Roman" pitchFamily="18" charset="0"/>
              </a:rPr>
              <a:t> Enhancement cavity mounted on high-	stiffness titanium frame on optical table</a:t>
            </a:r>
          </a:p>
          <a:p>
            <a:pPr marL="455152" defTabSz="910298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ea typeface="Cambria Math"/>
                <a:cs typeface="Times New Roman" pitchFamily="18" charset="0"/>
              </a:rPr>
              <a:t> Pump vibrations absorbed through 	mechanical low-pass filter, factor 10 	reduction in amplitude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 of enhancement/HHG cavity</a:t>
            </a:r>
            <a:endParaRPr lang="en-US" dirty="0"/>
          </a:p>
        </p:txBody>
      </p:sp>
    </p:spTree>
    <p:extLst/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>
                <a:solidFill>
                  <a:srgbClr val="EA00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VUV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-Comb-in-a-box (planning: -3 yrs)</a:t>
            </a:r>
            <a:endParaRPr lang="de-D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srgbClr val="FFFFFF"/>
                </a:solidFill>
              </a:rPr>
              <a:t> </a:t>
            </a:r>
            <a:fld id="{3437EE53-3AF5-48C6-8D70-954EF51476FB}" type="slidenum">
              <a:rPr lang="de-DE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r>
              <a:rPr lang="de-DE" altLang="en-US">
                <a:solidFill>
                  <a:srgbClr val="FFFFFF"/>
                </a:solidFill>
              </a:rPr>
              <a:t>/12</a:t>
            </a:r>
            <a:endParaRPr lang="de-DE" alt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6231" y="523875"/>
            <a:ext cx="7751810" cy="6037685"/>
            <a:chOff x="2836888" y="2034073"/>
            <a:chExt cx="4093302" cy="3188167"/>
          </a:xfrm>
        </p:grpSpPr>
        <p:sp>
          <p:nvSpPr>
            <p:cNvPr id="7" name="Parallelogram 5"/>
            <p:cNvSpPr/>
            <p:nvPr/>
          </p:nvSpPr>
          <p:spPr>
            <a:xfrm>
              <a:off x="2836888" y="3330841"/>
              <a:ext cx="4093302" cy="1891399"/>
            </a:xfrm>
            <a:custGeom>
              <a:avLst/>
              <a:gdLst>
                <a:gd name="connsiteX0" fmla="*/ 0 w 1981200"/>
                <a:gd name="connsiteY0" fmla="*/ 914400 h 914400"/>
                <a:gd name="connsiteX1" fmla="*/ 909517 w 1981200"/>
                <a:gd name="connsiteY1" fmla="*/ 0 h 914400"/>
                <a:gd name="connsiteX2" fmla="*/ 1981200 w 1981200"/>
                <a:gd name="connsiteY2" fmla="*/ 0 h 914400"/>
                <a:gd name="connsiteX3" fmla="*/ 1071683 w 1981200"/>
                <a:gd name="connsiteY3" fmla="*/ 914400 h 914400"/>
                <a:gd name="connsiteX4" fmla="*/ 0 w 1981200"/>
                <a:gd name="connsiteY4" fmla="*/ 914400 h 914400"/>
                <a:gd name="connsiteX0" fmla="*/ 0 w 1721023"/>
                <a:gd name="connsiteY0" fmla="*/ 914400 h 914400"/>
                <a:gd name="connsiteX1" fmla="*/ 909517 w 1721023"/>
                <a:gd name="connsiteY1" fmla="*/ 0 h 914400"/>
                <a:gd name="connsiteX2" fmla="*/ 1721023 w 1721023"/>
                <a:gd name="connsiteY2" fmla="*/ 8491 h 914400"/>
                <a:gd name="connsiteX3" fmla="*/ 1071683 w 1721023"/>
                <a:gd name="connsiteY3" fmla="*/ 914400 h 914400"/>
                <a:gd name="connsiteX4" fmla="*/ 0 w 1721023"/>
                <a:gd name="connsiteY4" fmla="*/ 914400 h 914400"/>
                <a:gd name="connsiteX0" fmla="*/ 0 w 1721023"/>
                <a:gd name="connsiteY0" fmla="*/ 905909 h 905909"/>
                <a:gd name="connsiteX1" fmla="*/ 935946 w 1721023"/>
                <a:gd name="connsiteY1" fmla="*/ 85555 h 905909"/>
                <a:gd name="connsiteX2" fmla="*/ 1721023 w 1721023"/>
                <a:gd name="connsiteY2" fmla="*/ 0 h 905909"/>
                <a:gd name="connsiteX3" fmla="*/ 1071683 w 1721023"/>
                <a:gd name="connsiteY3" fmla="*/ 905909 h 905909"/>
                <a:gd name="connsiteX4" fmla="*/ 0 w 1721023"/>
                <a:gd name="connsiteY4" fmla="*/ 905909 h 905909"/>
                <a:gd name="connsiteX0" fmla="*/ 0 w 1721023"/>
                <a:gd name="connsiteY0" fmla="*/ 905909 h 905909"/>
                <a:gd name="connsiteX1" fmla="*/ 935946 w 1721023"/>
                <a:gd name="connsiteY1" fmla="*/ 85555 h 905909"/>
                <a:gd name="connsiteX2" fmla="*/ 1721023 w 1721023"/>
                <a:gd name="connsiteY2" fmla="*/ 0 h 905909"/>
                <a:gd name="connsiteX3" fmla="*/ 906857 w 1721023"/>
                <a:gd name="connsiteY3" fmla="*/ 850127 h 905909"/>
                <a:gd name="connsiteX4" fmla="*/ 0 w 1721023"/>
                <a:gd name="connsiteY4" fmla="*/ 905909 h 905909"/>
                <a:gd name="connsiteX0" fmla="*/ 0 w 1721023"/>
                <a:gd name="connsiteY0" fmla="*/ 905909 h 905909"/>
                <a:gd name="connsiteX1" fmla="*/ 935946 w 1721023"/>
                <a:gd name="connsiteY1" fmla="*/ 85555 h 905909"/>
                <a:gd name="connsiteX2" fmla="*/ 1721023 w 1721023"/>
                <a:gd name="connsiteY2" fmla="*/ 0 h 905909"/>
                <a:gd name="connsiteX3" fmla="*/ 886757 w 1721023"/>
                <a:gd name="connsiteY3" fmla="*/ 861319 h 905909"/>
                <a:gd name="connsiteX4" fmla="*/ 0 w 1721023"/>
                <a:gd name="connsiteY4" fmla="*/ 905909 h 905909"/>
                <a:gd name="connsiteX0" fmla="*/ 0 w 1717337"/>
                <a:gd name="connsiteY0" fmla="*/ 857086 h 861319"/>
                <a:gd name="connsiteX1" fmla="*/ 932260 w 1717337"/>
                <a:gd name="connsiteY1" fmla="*/ 85555 h 861319"/>
                <a:gd name="connsiteX2" fmla="*/ 1717337 w 1717337"/>
                <a:gd name="connsiteY2" fmla="*/ 0 h 861319"/>
                <a:gd name="connsiteX3" fmla="*/ 883071 w 1717337"/>
                <a:gd name="connsiteY3" fmla="*/ 861319 h 861319"/>
                <a:gd name="connsiteX4" fmla="*/ 0 w 1717337"/>
                <a:gd name="connsiteY4" fmla="*/ 857086 h 861319"/>
                <a:gd name="connsiteX0" fmla="*/ 0 w 1724425"/>
                <a:gd name="connsiteY0" fmla="*/ 880239 h 880240"/>
                <a:gd name="connsiteX1" fmla="*/ 939348 w 1724425"/>
                <a:gd name="connsiteY1" fmla="*/ 85555 h 880240"/>
                <a:gd name="connsiteX2" fmla="*/ 1724425 w 1724425"/>
                <a:gd name="connsiteY2" fmla="*/ 0 h 880240"/>
                <a:gd name="connsiteX3" fmla="*/ 890159 w 1724425"/>
                <a:gd name="connsiteY3" fmla="*/ 861319 h 880240"/>
                <a:gd name="connsiteX4" fmla="*/ 0 w 1724425"/>
                <a:gd name="connsiteY4" fmla="*/ 880239 h 880240"/>
                <a:gd name="connsiteX0" fmla="*/ 0 w 1685930"/>
                <a:gd name="connsiteY0" fmla="*/ 1094042 h 1094043"/>
                <a:gd name="connsiteX1" fmla="*/ 900853 w 1685930"/>
                <a:gd name="connsiteY1" fmla="*/ 85555 h 1094043"/>
                <a:gd name="connsiteX2" fmla="*/ 1685930 w 1685930"/>
                <a:gd name="connsiteY2" fmla="*/ 0 h 1094043"/>
                <a:gd name="connsiteX3" fmla="*/ 851664 w 1685930"/>
                <a:gd name="connsiteY3" fmla="*/ 861319 h 1094043"/>
                <a:gd name="connsiteX4" fmla="*/ 0 w 1685930"/>
                <a:gd name="connsiteY4" fmla="*/ 1094042 h 1094043"/>
                <a:gd name="connsiteX0" fmla="*/ 0 w 1685930"/>
                <a:gd name="connsiteY0" fmla="*/ 1300109 h 1300109"/>
                <a:gd name="connsiteX1" fmla="*/ 772060 w 1685930"/>
                <a:gd name="connsiteY1" fmla="*/ 0 h 1300109"/>
                <a:gd name="connsiteX2" fmla="*/ 1685930 w 1685930"/>
                <a:gd name="connsiteY2" fmla="*/ 206067 h 1300109"/>
                <a:gd name="connsiteX3" fmla="*/ 851664 w 1685930"/>
                <a:gd name="connsiteY3" fmla="*/ 1067386 h 1300109"/>
                <a:gd name="connsiteX4" fmla="*/ 0 w 1685930"/>
                <a:gd name="connsiteY4" fmla="*/ 1300109 h 1300109"/>
                <a:gd name="connsiteX0" fmla="*/ 0 w 1713429"/>
                <a:gd name="connsiteY0" fmla="*/ 1274633 h 1274633"/>
                <a:gd name="connsiteX1" fmla="*/ 799559 w 1713429"/>
                <a:gd name="connsiteY1" fmla="*/ 0 h 1274633"/>
                <a:gd name="connsiteX2" fmla="*/ 1713429 w 1713429"/>
                <a:gd name="connsiteY2" fmla="*/ 206067 h 1274633"/>
                <a:gd name="connsiteX3" fmla="*/ 879163 w 1713429"/>
                <a:gd name="connsiteY3" fmla="*/ 1067386 h 1274633"/>
                <a:gd name="connsiteX4" fmla="*/ 0 w 1713429"/>
                <a:gd name="connsiteY4" fmla="*/ 1274633 h 1274633"/>
                <a:gd name="connsiteX0" fmla="*/ 0 w 1713429"/>
                <a:gd name="connsiteY0" fmla="*/ 1274633 h 1357680"/>
                <a:gd name="connsiteX1" fmla="*/ 799559 w 1713429"/>
                <a:gd name="connsiteY1" fmla="*/ 0 h 1357680"/>
                <a:gd name="connsiteX2" fmla="*/ 1713429 w 1713429"/>
                <a:gd name="connsiteY2" fmla="*/ 206067 h 1357680"/>
                <a:gd name="connsiteX3" fmla="*/ 593886 w 1713429"/>
                <a:gd name="connsiteY3" fmla="*/ 1357681 h 1357680"/>
                <a:gd name="connsiteX4" fmla="*/ 0 w 1713429"/>
                <a:gd name="connsiteY4" fmla="*/ 1274633 h 1357680"/>
                <a:gd name="connsiteX0" fmla="*/ 0 w 1271571"/>
                <a:gd name="connsiteY0" fmla="*/ 1274633 h 1357681"/>
                <a:gd name="connsiteX1" fmla="*/ 799559 w 1271571"/>
                <a:gd name="connsiteY1" fmla="*/ 0 h 1357681"/>
                <a:gd name="connsiteX2" fmla="*/ 1271571 w 1271571"/>
                <a:gd name="connsiteY2" fmla="*/ 42977 h 1357681"/>
                <a:gd name="connsiteX3" fmla="*/ 593886 w 1271571"/>
                <a:gd name="connsiteY3" fmla="*/ 1357681 h 1357681"/>
                <a:gd name="connsiteX4" fmla="*/ 0 w 1271571"/>
                <a:gd name="connsiteY4" fmla="*/ 1274633 h 1357681"/>
                <a:gd name="connsiteX0" fmla="*/ 0 w 1271571"/>
                <a:gd name="connsiteY0" fmla="*/ 1698266 h 1781314"/>
                <a:gd name="connsiteX1" fmla="*/ 964324 w 1271571"/>
                <a:gd name="connsiteY1" fmla="*/ 0 h 1781314"/>
                <a:gd name="connsiteX2" fmla="*/ 1271571 w 1271571"/>
                <a:gd name="connsiteY2" fmla="*/ 466610 h 1781314"/>
                <a:gd name="connsiteX3" fmla="*/ 593886 w 1271571"/>
                <a:gd name="connsiteY3" fmla="*/ 1781314 h 1781314"/>
                <a:gd name="connsiteX4" fmla="*/ 0 w 1271571"/>
                <a:gd name="connsiteY4" fmla="*/ 1698266 h 1781314"/>
                <a:gd name="connsiteX0" fmla="*/ 0 w 1364641"/>
                <a:gd name="connsiteY0" fmla="*/ 1698266 h 1781314"/>
                <a:gd name="connsiteX1" fmla="*/ 964324 w 1364641"/>
                <a:gd name="connsiteY1" fmla="*/ 0 h 1781314"/>
                <a:gd name="connsiteX2" fmla="*/ 1364641 w 1364641"/>
                <a:gd name="connsiteY2" fmla="*/ 28887 h 1781314"/>
                <a:gd name="connsiteX3" fmla="*/ 593886 w 1364641"/>
                <a:gd name="connsiteY3" fmla="*/ 1781314 h 1781314"/>
                <a:gd name="connsiteX4" fmla="*/ 0 w 1364641"/>
                <a:gd name="connsiteY4" fmla="*/ 1698266 h 1781314"/>
                <a:gd name="connsiteX0" fmla="*/ 0 w 1414832"/>
                <a:gd name="connsiteY0" fmla="*/ 1698266 h 1781314"/>
                <a:gd name="connsiteX1" fmla="*/ 964324 w 1414832"/>
                <a:gd name="connsiteY1" fmla="*/ 0 h 1781314"/>
                <a:gd name="connsiteX2" fmla="*/ 1414832 w 1414832"/>
                <a:gd name="connsiteY2" fmla="*/ 33993 h 1781314"/>
                <a:gd name="connsiteX3" fmla="*/ 593886 w 1414832"/>
                <a:gd name="connsiteY3" fmla="*/ 1781314 h 1781314"/>
                <a:gd name="connsiteX4" fmla="*/ 0 w 1414832"/>
                <a:gd name="connsiteY4" fmla="*/ 1698266 h 1781314"/>
                <a:gd name="connsiteX0" fmla="*/ 0 w 1488859"/>
                <a:gd name="connsiteY0" fmla="*/ 1695328 h 1781314"/>
                <a:gd name="connsiteX1" fmla="*/ 1038351 w 1488859"/>
                <a:gd name="connsiteY1" fmla="*/ 0 h 1781314"/>
                <a:gd name="connsiteX2" fmla="*/ 1488859 w 1488859"/>
                <a:gd name="connsiteY2" fmla="*/ 33993 h 1781314"/>
                <a:gd name="connsiteX3" fmla="*/ 667913 w 1488859"/>
                <a:gd name="connsiteY3" fmla="*/ 1781314 h 1781314"/>
                <a:gd name="connsiteX4" fmla="*/ 0 w 1488859"/>
                <a:gd name="connsiteY4" fmla="*/ 1695328 h 1781314"/>
                <a:gd name="connsiteX0" fmla="*/ 0 w 1488859"/>
                <a:gd name="connsiteY0" fmla="*/ 1661335 h 1747321"/>
                <a:gd name="connsiteX1" fmla="*/ 1069252 w 1488859"/>
                <a:gd name="connsiteY1" fmla="*/ 17152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1488859"/>
                <a:gd name="connsiteY0" fmla="*/ 1661335 h 1747321"/>
                <a:gd name="connsiteX1" fmla="*/ 1099011 w 1488859"/>
                <a:gd name="connsiteY1" fmla="*/ 50102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1488859"/>
                <a:gd name="connsiteY0" fmla="*/ 1661335 h 1747321"/>
                <a:gd name="connsiteX1" fmla="*/ 1070465 w 1488859"/>
                <a:gd name="connsiteY1" fmla="*/ 16727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1488859"/>
                <a:gd name="connsiteY0" fmla="*/ 1661335 h 1747321"/>
                <a:gd name="connsiteX1" fmla="*/ 1065518 w 1488859"/>
                <a:gd name="connsiteY1" fmla="*/ 8132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2554234"/>
                <a:gd name="connsiteY0" fmla="*/ 1653203 h 1739189"/>
                <a:gd name="connsiteX1" fmla="*/ 1065518 w 2554234"/>
                <a:gd name="connsiteY1" fmla="*/ 0 h 1739189"/>
                <a:gd name="connsiteX2" fmla="*/ 2554234 w 2554234"/>
                <a:gd name="connsiteY2" fmla="*/ 88939 h 1739189"/>
                <a:gd name="connsiteX3" fmla="*/ 667913 w 2554234"/>
                <a:gd name="connsiteY3" fmla="*/ 1739189 h 1739189"/>
                <a:gd name="connsiteX4" fmla="*/ 0 w 2554234"/>
                <a:gd name="connsiteY4" fmla="*/ 1653203 h 1739189"/>
                <a:gd name="connsiteX0" fmla="*/ 0 w 2554234"/>
                <a:gd name="connsiteY0" fmla="*/ 1653203 h 2063572"/>
                <a:gd name="connsiteX1" fmla="*/ 1065518 w 2554234"/>
                <a:gd name="connsiteY1" fmla="*/ 0 h 2063572"/>
                <a:gd name="connsiteX2" fmla="*/ 2554234 w 2554234"/>
                <a:gd name="connsiteY2" fmla="*/ 88939 h 2063572"/>
                <a:gd name="connsiteX3" fmla="*/ 2351248 w 2554234"/>
                <a:gd name="connsiteY3" fmla="*/ 2063572 h 2063572"/>
                <a:gd name="connsiteX4" fmla="*/ 0 w 2554234"/>
                <a:gd name="connsiteY4" fmla="*/ 1653203 h 2063572"/>
                <a:gd name="connsiteX0" fmla="*/ 0 w 2554234"/>
                <a:gd name="connsiteY0" fmla="*/ 1653203 h 1772596"/>
                <a:gd name="connsiteX1" fmla="*/ 1065518 w 2554234"/>
                <a:gd name="connsiteY1" fmla="*/ 0 h 1772596"/>
                <a:gd name="connsiteX2" fmla="*/ 2554234 w 2554234"/>
                <a:gd name="connsiteY2" fmla="*/ 88939 h 1772596"/>
                <a:gd name="connsiteX3" fmla="*/ 743439 w 2554234"/>
                <a:gd name="connsiteY3" fmla="*/ 1772596 h 1772596"/>
                <a:gd name="connsiteX4" fmla="*/ 0 w 2554234"/>
                <a:gd name="connsiteY4" fmla="*/ 1653203 h 1772596"/>
                <a:gd name="connsiteX0" fmla="*/ 0 w 1399251"/>
                <a:gd name="connsiteY0" fmla="*/ 1653203 h 1772596"/>
                <a:gd name="connsiteX1" fmla="*/ 1065518 w 1399251"/>
                <a:gd name="connsiteY1" fmla="*/ 0 h 1772596"/>
                <a:gd name="connsiteX2" fmla="*/ 1399251 w 1399251"/>
                <a:gd name="connsiteY2" fmla="*/ 15067 h 1772596"/>
                <a:gd name="connsiteX3" fmla="*/ 743439 w 1399251"/>
                <a:gd name="connsiteY3" fmla="*/ 1772596 h 1772596"/>
                <a:gd name="connsiteX4" fmla="*/ 0 w 1399251"/>
                <a:gd name="connsiteY4" fmla="*/ 1653203 h 1772596"/>
                <a:gd name="connsiteX0" fmla="*/ 0 w 1410003"/>
                <a:gd name="connsiteY0" fmla="*/ 1653203 h 1772596"/>
                <a:gd name="connsiteX1" fmla="*/ 1065518 w 1410003"/>
                <a:gd name="connsiteY1" fmla="*/ 0 h 1772596"/>
                <a:gd name="connsiteX2" fmla="*/ 1410003 w 1410003"/>
                <a:gd name="connsiteY2" fmla="*/ 19558 h 1772596"/>
                <a:gd name="connsiteX3" fmla="*/ 743439 w 1410003"/>
                <a:gd name="connsiteY3" fmla="*/ 1772596 h 1772596"/>
                <a:gd name="connsiteX4" fmla="*/ 0 w 1410003"/>
                <a:gd name="connsiteY4" fmla="*/ 1653203 h 1772596"/>
                <a:gd name="connsiteX0" fmla="*/ 0 w 1361120"/>
                <a:gd name="connsiteY0" fmla="*/ 1653203 h 1772596"/>
                <a:gd name="connsiteX1" fmla="*/ 1065518 w 1361120"/>
                <a:gd name="connsiteY1" fmla="*/ 0 h 1772596"/>
                <a:gd name="connsiteX2" fmla="*/ 1361120 w 1361120"/>
                <a:gd name="connsiteY2" fmla="*/ 24324 h 1772596"/>
                <a:gd name="connsiteX3" fmla="*/ 743439 w 1361120"/>
                <a:gd name="connsiteY3" fmla="*/ 1772596 h 1772596"/>
                <a:gd name="connsiteX4" fmla="*/ 0 w 1361120"/>
                <a:gd name="connsiteY4" fmla="*/ 1653203 h 1772596"/>
                <a:gd name="connsiteX0" fmla="*/ 0 w 1404032"/>
                <a:gd name="connsiteY0" fmla="*/ 1653203 h 1772596"/>
                <a:gd name="connsiteX1" fmla="*/ 1065518 w 1404032"/>
                <a:gd name="connsiteY1" fmla="*/ 0 h 1772596"/>
                <a:gd name="connsiteX2" fmla="*/ 1404032 w 1404032"/>
                <a:gd name="connsiteY2" fmla="*/ 31987 h 1772596"/>
                <a:gd name="connsiteX3" fmla="*/ 743439 w 1404032"/>
                <a:gd name="connsiteY3" fmla="*/ 1772596 h 1772596"/>
                <a:gd name="connsiteX4" fmla="*/ 0 w 1404032"/>
                <a:gd name="connsiteY4" fmla="*/ 1653203 h 1772596"/>
                <a:gd name="connsiteX0" fmla="*/ 0 w 1376628"/>
                <a:gd name="connsiteY0" fmla="*/ 1653203 h 1772596"/>
                <a:gd name="connsiteX1" fmla="*/ 1065518 w 1376628"/>
                <a:gd name="connsiteY1" fmla="*/ 0 h 1772596"/>
                <a:gd name="connsiteX2" fmla="*/ 1376628 w 1376628"/>
                <a:gd name="connsiteY2" fmla="*/ 16811 h 1772596"/>
                <a:gd name="connsiteX3" fmla="*/ 743439 w 1376628"/>
                <a:gd name="connsiteY3" fmla="*/ 1772596 h 1772596"/>
                <a:gd name="connsiteX4" fmla="*/ 0 w 1376628"/>
                <a:gd name="connsiteY4" fmla="*/ 1653203 h 1772596"/>
                <a:gd name="connsiteX0" fmla="*/ 0 w 1395706"/>
                <a:gd name="connsiteY0" fmla="*/ 1653203 h 1772596"/>
                <a:gd name="connsiteX1" fmla="*/ 1065518 w 1395706"/>
                <a:gd name="connsiteY1" fmla="*/ 0 h 1772596"/>
                <a:gd name="connsiteX2" fmla="*/ 1395706 w 1395706"/>
                <a:gd name="connsiteY2" fmla="*/ 26645 h 1772596"/>
                <a:gd name="connsiteX3" fmla="*/ 743439 w 1395706"/>
                <a:gd name="connsiteY3" fmla="*/ 1772596 h 1772596"/>
                <a:gd name="connsiteX4" fmla="*/ 0 w 1395706"/>
                <a:gd name="connsiteY4" fmla="*/ 1653203 h 1772596"/>
                <a:gd name="connsiteX0" fmla="*/ 0 w 1395706"/>
                <a:gd name="connsiteY0" fmla="*/ 1653203 h 1753479"/>
                <a:gd name="connsiteX1" fmla="*/ 1065518 w 1395706"/>
                <a:gd name="connsiteY1" fmla="*/ 0 h 1753479"/>
                <a:gd name="connsiteX2" fmla="*/ 1395706 w 1395706"/>
                <a:gd name="connsiteY2" fmla="*/ 26645 h 1753479"/>
                <a:gd name="connsiteX3" fmla="*/ 586013 w 1395706"/>
                <a:gd name="connsiteY3" fmla="*/ 1753480 h 1753479"/>
                <a:gd name="connsiteX4" fmla="*/ 0 w 1395706"/>
                <a:gd name="connsiteY4" fmla="*/ 1653203 h 1753479"/>
                <a:gd name="connsiteX0" fmla="*/ 0 w 1305742"/>
                <a:gd name="connsiteY0" fmla="*/ 1653203 h 1753480"/>
                <a:gd name="connsiteX1" fmla="*/ 1065518 w 1305742"/>
                <a:gd name="connsiteY1" fmla="*/ 0 h 1753480"/>
                <a:gd name="connsiteX2" fmla="*/ 1305742 w 1305742"/>
                <a:gd name="connsiteY2" fmla="*/ 37570 h 1753480"/>
                <a:gd name="connsiteX3" fmla="*/ 586013 w 1305742"/>
                <a:gd name="connsiteY3" fmla="*/ 1753480 h 1753480"/>
                <a:gd name="connsiteX4" fmla="*/ 0 w 1305742"/>
                <a:gd name="connsiteY4" fmla="*/ 1653203 h 1753480"/>
                <a:gd name="connsiteX0" fmla="*/ 0 w 1323249"/>
                <a:gd name="connsiteY0" fmla="*/ 1653203 h 1753480"/>
                <a:gd name="connsiteX1" fmla="*/ 1065518 w 1323249"/>
                <a:gd name="connsiteY1" fmla="*/ 0 h 1753480"/>
                <a:gd name="connsiteX2" fmla="*/ 1323249 w 1323249"/>
                <a:gd name="connsiteY2" fmla="*/ 35556 h 1753480"/>
                <a:gd name="connsiteX3" fmla="*/ 586013 w 1323249"/>
                <a:gd name="connsiteY3" fmla="*/ 1753480 h 1753480"/>
                <a:gd name="connsiteX4" fmla="*/ 0 w 1323249"/>
                <a:gd name="connsiteY4" fmla="*/ 1653203 h 1753480"/>
                <a:gd name="connsiteX0" fmla="*/ 0 w 1323249"/>
                <a:gd name="connsiteY0" fmla="*/ 1653203 h 1757426"/>
                <a:gd name="connsiteX1" fmla="*/ 1065518 w 1323249"/>
                <a:gd name="connsiteY1" fmla="*/ 0 h 1757426"/>
                <a:gd name="connsiteX2" fmla="*/ 1323249 w 1323249"/>
                <a:gd name="connsiteY2" fmla="*/ 35556 h 1757426"/>
                <a:gd name="connsiteX3" fmla="*/ 651285 w 1323249"/>
                <a:gd name="connsiteY3" fmla="*/ 1757426 h 1757426"/>
                <a:gd name="connsiteX4" fmla="*/ 0 w 1323249"/>
                <a:gd name="connsiteY4" fmla="*/ 1653203 h 1757426"/>
                <a:gd name="connsiteX0" fmla="*/ 0 w 1350915"/>
                <a:gd name="connsiteY0" fmla="*/ 1653203 h 1757426"/>
                <a:gd name="connsiteX1" fmla="*/ 1065518 w 1350915"/>
                <a:gd name="connsiteY1" fmla="*/ 0 h 1757426"/>
                <a:gd name="connsiteX2" fmla="*/ 1350915 w 1350915"/>
                <a:gd name="connsiteY2" fmla="*/ 52706 h 1757426"/>
                <a:gd name="connsiteX3" fmla="*/ 651285 w 1350915"/>
                <a:gd name="connsiteY3" fmla="*/ 1757426 h 1757426"/>
                <a:gd name="connsiteX4" fmla="*/ 0 w 1350915"/>
                <a:gd name="connsiteY4" fmla="*/ 1653203 h 1757426"/>
                <a:gd name="connsiteX0" fmla="*/ 0 w 2229629"/>
                <a:gd name="connsiteY0" fmla="*/ 1604247 h 1757426"/>
                <a:gd name="connsiteX1" fmla="*/ 1944232 w 2229629"/>
                <a:gd name="connsiteY1" fmla="*/ 0 h 1757426"/>
                <a:gd name="connsiteX2" fmla="*/ 2229629 w 2229629"/>
                <a:gd name="connsiteY2" fmla="*/ 52706 h 1757426"/>
                <a:gd name="connsiteX3" fmla="*/ 1529999 w 2229629"/>
                <a:gd name="connsiteY3" fmla="*/ 1757426 h 1757426"/>
                <a:gd name="connsiteX4" fmla="*/ 0 w 2229629"/>
                <a:gd name="connsiteY4" fmla="*/ 1604247 h 1757426"/>
                <a:gd name="connsiteX0" fmla="*/ 0 w 2229629"/>
                <a:gd name="connsiteY0" fmla="*/ 1601511 h 1754690"/>
                <a:gd name="connsiteX1" fmla="*/ 1041898 w 2229629"/>
                <a:gd name="connsiteY1" fmla="*/ 0 h 1754690"/>
                <a:gd name="connsiteX2" fmla="*/ 2229629 w 2229629"/>
                <a:gd name="connsiteY2" fmla="*/ 49970 h 1754690"/>
                <a:gd name="connsiteX3" fmla="*/ 1529999 w 2229629"/>
                <a:gd name="connsiteY3" fmla="*/ 1754690 h 1754690"/>
                <a:gd name="connsiteX4" fmla="*/ 0 w 2229629"/>
                <a:gd name="connsiteY4" fmla="*/ 1601511 h 1754690"/>
                <a:gd name="connsiteX0" fmla="*/ 0 w 2332006"/>
                <a:gd name="connsiteY0" fmla="*/ 1796586 h 1796587"/>
                <a:gd name="connsiteX1" fmla="*/ 1144275 w 2332006"/>
                <a:gd name="connsiteY1" fmla="*/ 0 h 1796587"/>
                <a:gd name="connsiteX2" fmla="*/ 2332006 w 2332006"/>
                <a:gd name="connsiteY2" fmla="*/ 49970 h 1796587"/>
                <a:gd name="connsiteX3" fmla="*/ 1632376 w 2332006"/>
                <a:gd name="connsiteY3" fmla="*/ 1754690 h 1796587"/>
                <a:gd name="connsiteX4" fmla="*/ 0 w 2332006"/>
                <a:gd name="connsiteY4" fmla="*/ 1796586 h 1796587"/>
                <a:gd name="connsiteX0" fmla="*/ 0 w 2332006"/>
                <a:gd name="connsiteY0" fmla="*/ 1796586 h 2139845"/>
                <a:gd name="connsiteX1" fmla="*/ 1144275 w 2332006"/>
                <a:gd name="connsiteY1" fmla="*/ 0 h 2139845"/>
                <a:gd name="connsiteX2" fmla="*/ 2332006 w 2332006"/>
                <a:gd name="connsiteY2" fmla="*/ 49970 h 2139845"/>
                <a:gd name="connsiteX3" fmla="*/ 1388872 w 2332006"/>
                <a:gd name="connsiteY3" fmla="*/ 2139844 h 2139845"/>
                <a:gd name="connsiteX4" fmla="*/ 0 w 2332006"/>
                <a:gd name="connsiteY4" fmla="*/ 1796586 h 2139845"/>
                <a:gd name="connsiteX0" fmla="*/ 0 w 2403988"/>
                <a:gd name="connsiteY0" fmla="*/ 1507717 h 2139844"/>
                <a:gd name="connsiteX1" fmla="*/ 1216257 w 2403988"/>
                <a:gd name="connsiteY1" fmla="*/ 0 h 2139844"/>
                <a:gd name="connsiteX2" fmla="*/ 2403988 w 2403988"/>
                <a:gd name="connsiteY2" fmla="*/ 49970 h 2139844"/>
                <a:gd name="connsiteX3" fmla="*/ 1460854 w 2403988"/>
                <a:gd name="connsiteY3" fmla="*/ 2139844 h 2139844"/>
                <a:gd name="connsiteX4" fmla="*/ 0 w 2403988"/>
                <a:gd name="connsiteY4" fmla="*/ 1507717 h 2139844"/>
                <a:gd name="connsiteX0" fmla="*/ 0 w 2403988"/>
                <a:gd name="connsiteY0" fmla="*/ 1457747 h 2089874"/>
                <a:gd name="connsiteX1" fmla="*/ 1269623 w 2403988"/>
                <a:gd name="connsiteY1" fmla="*/ 345963 h 2089874"/>
                <a:gd name="connsiteX2" fmla="*/ 2403988 w 2403988"/>
                <a:gd name="connsiteY2" fmla="*/ 0 h 2089874"/>
                <a:gd name="connsiteX3" fmla="*/ 1460854 w 2403988"/>
                <a:gd name="connsiteY3" fmla="*/ 2089874 h 2089874"/>
                <a:gd name="connsiteX4" fmla="*/ 0 w 2403988"/>
                <a:gd name="connsiteY4" fmla="*/ 1457747 h 2089874"/>
                <a:gd name="connsiteX0" fmla="*/ 0 w 2340694"/>
                <a:gd name="connsiteY0" fmla="*/ 1111784 h 1743911"/>
                <a:gd name="connsiteX1" fmla="*/ 1269623 w 2340694"/>
                <a:gd name="connsiteY1" fmla="*/ 0 h 1743911"/>
                <a:gd name="connsiteX2" fmla="*/ 2340694 w 2340694"/>
                <a:gd name="connsiteY2" fmla="*/ 165115 h 1743911"/>
                <a:gd name="connsiteX3" fmla="*/ 1460854 w 2340694"/>
                <a:gd name="connsiteY3" fmla="*/ 1743911 h 1743911"/>
                <a:gd name="connsiteX4" fmla="*/ 0 w 2340694"/>
                <a:gd name="connsiteY4" fmla="*/ 1111784 h 1743911"/>
                <a:gd name="connsiteX0" fmla="*/ 0 w 2340694"/>
                <a:gd name="connsiteY0" fmla="*/ 1220868 h 1852995"/>
                <a:gd name="connsiteX1" fmla="*/ 1344086 w 2340694"/>
                <a:gd name="connsiteY1" fmla="*/ 0 h 1852995"/>
                <a:gd name="connsiteX2" fmla="*/ 2340694 w 2340694"/>
                <a:gd name="connsiteY2" fmla="*/ 274199 h 1852995"/>
                <a:gd name="connsiteX3" fmla="*/ 1460854 w 2340694"/>
                <a:gd name="connsiteY3" fmla="*/ 1852995 h 1852995"/>
                <a:gd name="connsiteX4" fmla="*/ 0 w 2340694"/>
                <a:gd name="connsiteY4" fmla="*/ 1220868 h 1852995"/>
                <a:gd name="connsiteX0" fmla="*/ 0 w 2375444"/>
                <a:gd name="connsiteY0" fmla="*/ 1220868 h 1852995"/>
                <a:gd name="connsiteX1" fmla="*/ 1344086 w 2375444"/>
                <a:gd name="connsiteY1" fmla="*/ 0 h 1852995"/>
                <a:gd name="connsiteX2" fmla="*/ 2375444 w 2375444"/>
                <a:gd name="connsiteY2" fmla="*/ 326721 h 1852995"/>
                <a:gd name="connsiteX3" fmla="*/ 1460854 w 2375444"/>
                <a:gd name="connsiteY3" fmla="*/ 1852995 h 1852995"/>
                <a:gd name="connsiteX4" fmla="*/ 0 w 2375444"/>
                <a:gd name="connsiteY4" fmla="*/ 1220868 h 1852995"/>
                <a:gd name="connsiteX0" fmla="*/ 0 w 2375444"/>
                <a:gd name="connsiteY0" fmla="*/ 1220868 h 1907536"/>
                <a:gd name="connsiteX1" fmla="*/ 1344086 w 2375444"/>
                <a:gd name="connsiteY1" fmla="*/ 0 h 1907536"/>
                <a:gd name="connsiteX2" fmla="*/ 2375444 w 2375444"/>
                <a:gd name="connsiteY2" fmla="*/ 326721 h 1907536"/>
                <a:gd name="connsiteX3" fmla="*/ 1118321 w 2375444"/>
                <a:gd name="connsiteY3" fmla="*/ 1907536 h 1907536"/>
                <a:gd name="connsiteX4" fmla="*/ 0 w 2375444"/>
                <a:gd name="connsiteY4" fmla="*/ 1220868 h 1907536"/>
                <a:gd name="connsiteX0" fmla="*/ 0 w 2375444"/>
                <a:gd name="connsiteY0" fmla="*/ 1220868 h 1846934"/>
                <a:gd name="connsiteX1" fmla="*/ 1344086 w 2375444"/>
                <a:gd name="connsiteY1" fmla="*/ 0 h 1846934"/>
                <a:gd name="connsiteX2" fmla="*/ 2375444 w 2375444"/>
                <a:gd name="connsiteY2" fmla="*/ 326721 h 1846934"/>
                <a:gd name="connsiteX3" fmla="*/ 1083571 w 2375444"/>
                <a:gd name="connsiteY3" fmla="*/ 1846934 h 1846934"/>
                <a:gd name="connsiteX4" fmla="*/ 0 w 2375444"/>
                <a:gd name="connsiteY4" fmla="*/ 1220868 h 1846934"/>
                <a:gd name="connsiteX0" fmla="*/ 0 w 2375444"/>
                <a:gd name="connsiteY0" fmla="*/ 1220868 h 1897435"/>
                <a:gd name="connsiteX1" fmla="*/ 1344086 w 2375444"/>
                <a:gd name="connsiteY1" fmla="*/ 0 h 1897435"/>
                <a:gd name="connsiteX2" fmla="*/ 2375444 w 2375444"/>
                <a:gd name="connsiteY2" fmla="*/ 326721 h 1897435"/>
                <a:gd name="connsiteX3" fmla="*/ 1300758 w 2375444"/>
                <a:gd name="connsiteY3" fmla="*/ 1897435 h 1897435"/>
                <a:gd name="connsiteX4" fmla="*/ 0 w 2375444"/>
                <a:gd name="connsiteY4" fmla="*/ 1220868 h 1897435"/>
                <a:gd name="connsiteX0" fmla="*/ 0 w 2375444"/>
                <a:gd name="connsiteY0" fmla="*/ 1220868 h 1818653"/>
                <a:gd name="connsiteX1" fmla="*/ 1344086 w 2375444"/>
                <a:gd name="connsiteY1" fmla="*/ 0 h 1818653"/>
                <a:gd name="connsiteX2" fmla="*/ 2375444 w 2375444"/>
                <a:gd name="connsiteY2" fmla="*/ 326721 h 1818653"/>
                <a:gd name="connsiteX3" fmla="*/ 1082331 w 2375444"/>
                <a:gd name="connsiteY3" fmla="*/ 1818653 h 1818653"/>
                <a:gd name="connsiteX4" fmla="*/ 0 w 2375444"/>
                <a:gd name="connsiteY4" fmla="*/ 1220868 h 1818653"/>
                <a:gd name="connsiteX0" fmla="*/ 0 w 2375444"/>
                <a:gd name="connsiteY0" fmla="*/ 1220868 h 1800473"/>
                <a:gd name="connsiteX1" fmla="*/ 1344086 w 2375444"/>
                <a:gd name="connsiteY1" fmla="*/ 0 h 1800473"/>
                <a:gd name="connsiteX2" fmla="*/ 2375444 w 2375444"/>
                <a:gd name="connsiteY2" fmla="*/ 326721 h 1800473"/>
                <a:gd name="connsiteX3" fmla="*/ 1036412 w 2375444"/>
                <a:gd name="connsiteY3" fmla="*/ 1800473 h 1800473"/>
                <a:gd name="connsiteX4" fmla="*/ 0 w 2375444"/>
                <a:gd name="connsiteY4" fmla="*/ 1220868 h 1800473"/>
                <a:gd name="connsiteX0" fmla="*/ 0 w 2375444"/>
                <a:gd name="connsiteY0" fmla="*/ 1220868 h 1887335"/>
                <a:gd name="connsiteX1" fmla="*/ 1344086 w 2375444"/>
                <a:gd name="connsiteY1" fmla="*/ 0 h 1887335"/>
                <a:gd name="connsiteX2" fmla="*/ 2375444 w 2375444"/>
                <a:gd name="connsiteY2" fmla="*/ 326721 h 1887335"/>
                <a:gd name="connsiteX3" fmla="*/ 1114599 w 2375444"/>
                <a:gd name="connsiteY3" fmla="*/ 1887335 h 1887335"/>
                <a:gd name="connsiteX4" fmla="*/ 0 w 2375444"/>
                <a:gd name="connsiteY4" fmla="*/ 1220868 h 1887335"/>
                <a:gd name="connsiteX0" fmla="*/ 0 w 2375444"/>
                <a:gd name="connsiteY0" fmla="*/ 1220868 h 1766131"/>
                <a:gd name="connsiteX1" fmla="*/ 1344086 w 2375444"/>
                <a:gd name="connsiteY1" fmla="*/ 0 h 1766131"/>
                <a:gd name="connsiteX2" fmla="*/ 2375444 w 2375444"/>
                <a:gd name="connsiteY2" fmla="*/ 326721 h 1766131"/>
                <a:gd name="connsiteX3" fmla="*/ 981806 w 2375444"/>
                <a:gd name="connsiteY3" fmla="*/ 1766131 h 1766131"/>
                <a:gd name="connsiteX4" fmla="*/ 0 w 2375444"/>
                <a:gd name="connsiteY4" fmla="*/ 1220868 h 1766131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943333 w 2375444"/>
                <a:gd name="connsiteY3" fmla="*/ 1725730 h 1725730"/>
                <a:gd name="connsiteX4" fmla="*/ 0 w 2375444"/>
                <a:gd name="connsiteY4" fmla="*/ 1220868 h 1725730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1660930 w 2375444"/>
                <a:gd name="connsiteY3" fmla="*/ 904994 h 1725730"/>
                <a:gd name="connsiteX4" fmla="*/ 943333 w 2375444"/>
                <a:gd name="connsiteY4" fmla="*/ 1725730 h 1725730"/>
                <a:gd name="connsiteX5" fmla="*/ 0 w 2375444"/>
                <a:gd name="connsiteY5" fmla="*/ 1220868 h 1725730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1660930 w 2375444"/>
                <a:gd name="connsiteY3" fmla="*/ 904994 h 1725730"/>
                <a:gd name="connsiteX4" fmla="*/ 943333 w 2375444"/>
                <a:gd name="connsiteY4" fmla="*/ 1725730 h 1725730"/>
                <a:gd name="connsiteX5" fmla="*/ 0 w 2375444"/>
                <a:gd name="connsiteY5" fmla="*/ 1220868 h 1725730"/>
                <a:gd name="connsiteX0" fmla="*/ 0 w 2389147"/>
                <a:gd name="connsiteY0" fmla="*/ 1220868 h 1725730"/>
                <a:gd name="connsiteX1" fmla="*/ 1344086 w 2389147"/>
                <a:gd name="connsiteY1" fmla="*/ 0 h 1725730"/>
                <a:gd name="connsiteX2" fmla="*/ 2375444 w 2389147"/>
                <a:gd name="connsiteY2" fmla="*/ 326721 h 1725730"/>
                <a:gd name="connsiteX3" fmla="*/ 1932723 w 2389147"/>
                <a:gd name="connsiteY3" fmla="*/ 999938 h 1725730"/>
                <a:gd name="connsiteX4" fmla="*/ 1660930 w 2389147"/>
                <a:gd name="connsiteY4" fmla="*/ 904994 h 1725730"/>
                <a:gd name="connsiteX5" fmla="*/ 943333 w 2389147"/>
                <a:gd name="connsiteY5" fmla="*/ 1725730 h 1725730"/>
                <a:gd name="connsiteX6" fmla="*/ 0 w 2389147"/>
                <a:gd name="connsiteY6" fmla="*/ 1220868 h 1725730"/>
                <a:gd name="connsiteX0" fmla="*/ 0 w 2389147"/>
                <a:gd name="connsiteY0" fmla="*/ 1220868 h 1725730"/>
                <a:gd name="connsiteX1" fmla="*/ 1344086 w 2389147"/>
                <a:gd name="connsiteY1" fmla="*/ 0 h 1725730"/>
                <a:gd name="connsiteX2" fmla="*/ 2375444 w 2389147"/>
                <a:gd name="connsiteY2" fmla="*/ 326721 h 1725730"/>
                <a:gd name="connsiteX3" fmla="*/ 1932723 w 2389147"/>
                <a:gd name="connsiteY3" fmla="*/ 999938 h 1725730"/>
                <a:gd name="connsiteX4" fmla="*/ 1660930 w 2389147"/>
                <a:gd name="connsiteY4" fmla="*/ 904994 h 1725730"/>
                <a:gd name="connsiteX5" fmla="*/ 943333 w 2389147"/>
                <a:gd name="connsiteY5" fmla="*/ 1725730 h 1725730"/>
                <a:gd name="connsiteX6" fmla="*/ 0 w 2389147"/>
                <a:gd name="connsiteY6" fmla="*/ 1220868 h 1725730"/>
                <a:gd name="connsiteX0" fmla="*/ 0 w 2389147"/>
                <a:gd name="connsiteY0" fmla="*/ 1220868 h 1725730"/>
                <a:gd name="connsiteX1" fmla="*/ 1344086 w 2389147"/>
                <a:gd name="connsiteY1" fmla="*/ 0 h 1725730"/>
                <a:gd name="connsiteX2" fmla="*/ 2375444 w 2389147"/>
                <a:gd name="connsiteY2" fmla="*/ 326721 h 1725730"/>
                <a:gd name="connsiteX3" fmla="*/ 1932723 w 2389147"/>
                <a:gd name="connsiteY3" fmla="*/ 999938 h 1725730"/>
                <a:gd name="connsiteX4" fmla="*/ 1660930 w 2389147"/>
                <a:gd name="connsiteY4" fmla="*/ 904994 h 1725730"/>
                <a:gd name="connsiteX5" fmla="*/ 943333 w 2389147"/>
                <a:gd name="connsiteY5" fmla="*/ 1725730 h 1725730"/>
                <a:gd name="connsiteX6" fmla="*/ 0 w 2389147"/>
                <a:gd name="connsiteY6" fmla="*/ 1220868 h 1725730"/>
                <a:gd name="connsiteX0" fmla="*/ 0 w 2388271"/>
                <a:gd name="connsiteY0" fmla="*/ 1220868 h 1725730"/>
                <a:gd name="connsiteX1" fmla="*/ 1344086 w 2388271"/>
                <a:gd name="connsiteY1" fmla="*/ 0 h 1725730"/>
                <a:gd name="connsiteX2" fmla="*/ 2375444 w 2388271"/>
                <a:gd name="connsiteY2" fmla="*/ 326721 h 1725730"/>
                <a:gd name="connsiteX3" fmla="*/ 1899215 w 2388271"/>
                <a:gd name="connsiteY3" fmla="*/ 999938 h 1725730"/>
                <a:gd name="connsiteX4" fmla="*/ 1660930 w 2388271"/>
                <a:gd name="connsiteY4" fmla="*/ 904994 h 1725730"/>
                <a:gd name="connsiteX5" fmla="*/ 943333 w 2388271"/>
                <a:gd name="connsiteY5" fmla="*/ 1725730 h 1725730"/>
                <a:gd name="connsiteX6" fmla="*/ 0 w 2388271"/>
                <a:gd name="connsiteY6" fmla="*/ 1220868 h 1725730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1899215 w 2375444"/>
                <a:gd name="connsiteY3" fmla="*/ 999938 h 1725730"/>
                <a:gd name="connsiteX4" fmla="*/ 1660930 w 2375444"/>
                <a:gd name="connsiteY4" fmla="*/ 904994 h 1725730"/>
                <a:gd name="connsiteX5" fmla="*/ 943333 w 2375444"/>
                <a:gd name="connsiteY5" fmla="*/ 1725730 h 1725730"/>
                <a:gd name="connsiteX6" fmla="*/ 0 w 2375444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999938 h 1725730"/>
                <a:gd name="connsiteX4" fmla="*/ 1660930 w 2382890"/>
                <a:gd name="connsiteY4" fmla="*/ 904994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60930 w 2382890"/>
                <a:gd name="connsiteY4" fmla="*/ 904994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43556 w 2382890"/>
                <a:gd name="connsiteY4" fmla="*/ 955496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81840 w 2382890"/>
                <a:gd name="connsiteY3" fmla="*/ 1094880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916590 w 2382890"/>
                <a:gd name="connsiteY3" fmla="*/ 1050439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916590 w 2382890"/>
                <a:gd name="connsiteY3" fmla="*/ 1050439 h 1725730"/>
                <a:gd name="connsiteX4" fmla="*/ 1657208 w 2382890"/>
                <a:gd name="connsiteY4" fmla="*/ 95347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432287"/>
                <a:gd name="connsiteY0" fmla="*/ 1185552 h 1725730"/>
                <a:gd name="connsiteX1" fmla="*/ 1393483 w 2432287"/>
                <a:gd name="connsiteY1" fmla="*/ 0 h 1725730"/>
                <a:gd name="connsiteX2" fmla="*/ 2432287 w 2432287"/>
                <a:gd name="connsiteY2" fmla="*/ 338841 h 1725730"/>
                <a:gd name="connsiteX3" fmla="*/ 1965987 w 2432287"/>
                <a:gd name="connsiteY3" fmla="*/ 1050439 h 1725730"/>
                <a:gd name="connsiteX4" fmla="*/ 1706605 w 2432287"/>
                <a:gd name="connsiteY4" fmla="*/ 953477 h 1725730"/>
                <a:gd name="connsiteX5" fmla="*/ 992730 w 2432287"/>
                <a:gd name="connsiteY5" fmla="*/ 1725730 h 1725730"/>
                <a:gd name="connsiteX6" fmla="*/ 0 w 2432287"/>
                <a:gd name="connsiteY6" fmla="*/ 1185552 h 1725730"/>
                <a:gd name="connsiteX0" fmla="*/ 0 w 2449386"/>
                <a:gd name="connsiteY0" fmla="*/ 1169366 h 1725730"/>
                <a:gd name="connsiteX1" fmla="*/ 1410582 w 2449386"/>
                <a:gd name="connsiteY1" fmla="*/ 0 h 1725730"/>
                <a:gd name="connsiteX2" fmla="*/ 2449386 w 2449386"/>
                <a:gd name="connsiteY2" fmla="*/ 338841 h 1725730"/>
                <a:gd name="connsiteX3" fmla="*/ 1983086 w 2449386"/>
                <a:gd name="connsiteY3" fmla="*/ 1050439 h 1725730"/>
                <a:gd name="connsiteX4" fmla="*/ 1723704 w 2449386"/>
                <a:gd name="connsiteY4" fmla="*/ 953477 h 1725730"/>
                <a:gd name="connsiteX5" fmla="*/ 1009829 w 2449386"/>
                <a:gd name="connsiteY5" fmla="*/ 1725730 h 1725730"/>
                <a:gd name="connsiteX6" fmla="*/ 0 w 2449386"/>
                <a:gd name="connsiteY6" fmla="*/ 1169366 h 1725730"/>
                <a:gd name="connsiteX0" fmla="*/ 0 w 2449386"/>
                <a:gd name="connsiteY0" fmla="*/ 1196835 h 1753199"/>
                <a:gd name="connsiteX1" fmla="*/ 1390317 w 2449386"/>
                <a:gd name="connsiteY1" fmla="*/ 0 h 1753199"/>
                <a:gd name="connsiteX2" fmla="*/ 2449386 w 2449386"/>
                <a:gd name="connsiteY2" fmla="*/ 366310 h 1753199"/>
                <a:gd name="connsiteX3" fmla="*/ 1983086 w 2449386"/>
                <a:gd name="connsiteY3" fmla="*/ 1077908 h 1753199"/>
                <a:gd name="connsiteX4" fmla="*/ 1723704 w 2449386"/>
                <a:gd name="connsiteY4" fmla="*/ 980946 h 1753199"/>
                <a:gd name="connsiteX5" fmla="*/ 1009829 w 2449386"/>
                <a:gd name="connsiteY5" fmla="*/ 1753199 h 1753199"/>
                <a:gd name="connsiteX6" fmla="*/ 0 w 2449386"/>
                <a:gd name="connsiteY6" fmla="*/ 1196835 h 175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9386" h="1753199">
                  <a:moveTo>
                    <a:pt x="0" y="1196835"/>
                  </a:moveTo>
                  <a:lnTo>
                    <a:pt x="1390317" y="0"/>
                  </a:lnTo>
                  <a:lnTo>
                    <a:pt x="2449386" y="366310"/>
                  </a:lnTo>
                  <a:cubicBezTo>
                    <a:pt x="2351197" y="527243"/>
                    <a:pt x="2082314" y="922948"/>
                    <a:pt x="1983086" y="1077908"/>
                  </a:cubicBezTo>
                  <a:cubicBezTo>
                    <a:pt x="1821805" y="1012681"/>
                    <a:pt x="1903287" y="1042123"/>
                    <a:pt x="1723704" y="980946"/>
                  </a:cubicBezTo>
                  <a:lnTo>
                    <a:pt x="1009829" y="1753199"/>
                  </a:lnTo>
                  <a:lnTo>
                    <a:pt x="0" y="1196835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ctr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1"/>
            <p:cNvSpPr/>
            <p:nvPr/>
          </p:nvSpPr>
          <p:spPr>
            <a:xfrm>
              <a:off x="3160413" y="2206028"/>
              <a:ext cx="2986134" cy="2703968"/>
            </a:xfrm>
            <a:custGeom>
              <a:avLst/>
              <a:gdLst>
                <a:gd name="connsiteX0" fmla="*/ 0 w 1066800"/>
                <a:gd name="connsiteY0" fmla="*/ 0 h 1219200"/>
                <a:gd name="connsiteX1" fmla="*/ 1066800 w 1066800"/>
                <a:gd name="connsiteY1" fmla="*/ 0 h 1219200"/>
                <a:gd name="connsiteX2" fmla="*/ 1066800 w 1066800"/>
                <a:gd name="connsiteY2" fmla="*/ 1219200 h 1219200"/>
                <a:gd name="connsiteX3" fmla="*/ 0 w 1066800"/>
                <a:gd name="connsiteY3" fmla="*/ 1219200 h 1219200"/>
                <a:gd name="connsiteX4" fmla="*/ 0 w 1066800"/>
                <a:gd name="connsiteY4" fmla="*/ 0 h 1219200"/>
                <a:gd name="connsiteX0" fmla="*/ 0 w 1628115"/>
                <a:gd name="connsiteY0" fmla="*/ 0 h 1282574"/>
                <a:gd name="connsiteX1" fmla="*/ 1628115 w 1628115"/>
                <a:gd name="connsiteY1" fmla="*/ 63374 h 1282574"/>
                <a:gd name="connsiteX2" fmla="*/ 1628115 w 1628115"/>
                <a:gd name="connsiteY2" fmla="*/ 1282574 h 1282574"/>
                <a:gd name="connsiteX3" fmla="*/ 561315 w 1628115"/>
                <a:gd name="connsiteY3" fmla="*/ 1282574 h 1282574"/>
                <a:gd name="connsiteX4" fmla="*/ 0 w 1628115"/>
                <a:gd name="connsiteY4" fmla="*/ 0 h 1282574"/>
                <a:gd name="connsiteX0" fmla="*/ 0 w 1691489"/>
                <a:gd name="connsiteY0" fmla="*/ 479834 h 1762408"/>
                <a:gd name="connsiteX1" fmla="*/ 1691489 w 1691489"/>
                <a:gd name="connsiteY1" fmla="*/ 0 h 1762408"/>
                <a:gd name="connsiteX2" fmla="*/ 1628115 w 1691489"/>
                <a:gd name="connsiteY2" fmla="*/ 1762408 h 1762408"/>
                <a:gd name="connsiteX3" fmla="*/ 561315 w 1691489"/>
                <a:gd name="connsiteY3" fmla="*/ 1762408 h 1762408"/>
                <a:gd name="connsiteX4" fmla="*/ 0 w 1691489"/>
                <a:gd name="connsiteY4" fmla="*/ 479834 h 1762408"/>
                <a:gd name="connsiteX0" fmla="*/ 0 w 2986134"/>
                <a:gd name="connsiteY0" fmla="*/ 479834 h 1762408"/>
                <a:gd name="connsiteX1" fmla="*/ 1691489 w 2986134"/>
                <a:gd name="connsiteY1" fmla="*/ 0 h 1762408"/>
                <a:gd name="connsiteX2" fmla="*/ 2986134 w 2986134"/>
                <a:gd name="connsiteY2" fmla="*/ 159944 h 1762408"/>
                <a:gd name="connsiteX3" fmla="*/ 561315 w 2986134"/>
                <a:gd name="connsiteY3" fmla="*/ 1762408 h 1762408"/>
                <a:gd name="connsiteX4" fmla="*/ 0 w 2986134"/>
                <a:gd name="connsiteY4" fmla="*/ 479834 h 1762408"/>
                <a:gd name="connsiteX0" fmla="*/ 0 w 3020108"/>
                <a:gd name="connsiteY0" fmla="*/ 479834 h 1786550"/>
                <a:gd name="connsiteX1" fmla="*/ 1691489 w 3020108"/>
                <a:gd name="connsiteY1" fmla="*/ 0 h 1786550"/>
                <a:gd name="connsiteX2" fmla="*/ 2986134 w 3020108"/>
                <a:gd name="connsiteY2" fmla="*/ 159944 h 1786550"/>
                <a:gd name="connsiteX3" fmla="*/ 2896355 w 3020108"/>
                <a:gd name="connsiteY3" fmla="*/ 1786550 h 1786550"/>
                <a:gd name="connsiteX4" fmla="*/ 561315 w 3020108"/>
                <a:gd name="connsiteY4" fmla="*/ 1762408 h 1786550"/>
                <a:gd name="connsiteX5" fmla="*/ 0 w 3020108"/>
                <a:gd name="connsiteY5" fmla="*/ 479834 h 1786550"/>
                <a:gd name="connsiteX0" fmla="*/ 0 w 2986134"/>
                <a:gd name="connsiteY0" fmla="*/ 479834 h 1786550"/>
                <a:gd name="connsiteX1" fmla="*/ 1691489 w 2986134"/>
                <a:gd name="connsiteY1" fmla="*/ 0 h 1786550"/>
                <a:gd name="connsiteX2" fmla="*/ 2986134 w 2986134"/>
                <a:gd name="connsiteY2" fmla="*/ 159944 h 1786550"/>
                <a:gd name="connsiteX3" fmla="*/ 2896355 w 2986134"/>
                <a:gd name="connsiteY3" fmla="*/ 1786550 h 1786550"/>
                <a:gd name="connsiteX4" fmla="*/ 561315 w 2986134"/>
                <a:gd name="connsiteY4" fmla="*/ 1762408 h 1786550"/>
                <a:gd name="connsiteX5" fmla="*/ 0 w 2986134"/>
                <a:gd name="connsiteY5" fmla="*/ 479834 h 1786550"/>
                <a:gd name="connsiteX0" fmla="*/ 0 w 2986134"/>
                <a:gd name="connsiteY0" fmla="*/ 479834 h 1786550"/>
                <a:gd name="connsiteX1" fmla="*/ 1691489 w 2986134"/>
                <a:gd name="connsiteY1" fmla="*/ 0 h 1786550"/>
                <a:gd name="connsiteX2" fmla="*/ 2986134 w 2986134"/>
                <a:gd name="connsiteY2" fmla="*/ 159944 h 1786550"/>
                <a:gd name="connsiteX3" fmla="*/ 2896355 w 2986134"/>
                <a:gd name="connsiteY3" fmla="*/ 1786550 h 1786550"/>
                <a:gd name="connsiteX4" fmla="*/ 561315 w 2986134"/>
                <a:gd name="connsiteY4" fmla="*/ 1762408 h 1786550"/>
                <a:gd name="connsiteX5" fmla="*/ 0 w 2986134"/>
                <a:gd name="connsiteY5" fmla="*/ 479834 h 1786550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96355 w 2986134"/>
                <a:gd name="connsiteY3" fmla="*/ 1786550 h 2703968"/>
                <a:gd name="connsiteX4" fmla="*/ 1385180 w 2986134"/>
                <a:gd name="connsiteY4" fmla="*/ 2703968 h 2703968"/>
                <a:gd name="connsiteX5" fmla="*/ 0 w 2986134"/>
                <a:gd name="connsiteY5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0 w 2986134"/>
                <a:gd name="connsiteY5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26407 w 2986134"/>
                <a:gd name="connsiteY5" fmla="*/ 2212063 h 2703968"/>
                <a:gd name="connsiteX6" fmla="*/ 0 w 2986134"/>
                <a:gd name="connsiteY6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26407 w 2986134"/>
                <a:gd name="connsiteY5" fmla="*/ 2212063 h 2703968"/>
                <a:gd name="connsiteX6" fmla="*/ 0 w 2986134"/>
                <a:gd name="connsiteY6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26407 w 2986134"/>
                <a:gd name="connsiteY5" fmla="*/ 2212063 h 2703968"/>
                <a:gd name="connsiteX6" fmla="*/ 0 w 2986134"/>
                <a:gd name="connsiteY6" fmla="*/ 479834 h 27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134" h="2703968">
                  <a:moveTo>
                    <a:pt x="0" y="479834"/>
                  </a:moveTo>
                  <a:lnTo>
                    <a:pt x="1691489" y="0"/>
                  </a:lnTo>
                  <a:lnTo>
                    <a:pt x="2986134" y="159944"/>
                  </a:lnTo>
                  <a:cubicBezTo>
                    <a:pt x="2932065" y="1079373"/>
                    <a:pt x="2914210" y="1138725"/>
                    <a:pt x="2869194" y="1759390"/>
                  </a:cubicBezTo>
                  <a:lnTo>
                    <a:pt x="1385180" y="2703968"/>
                  </a:lnTo>
                  <a:cubicBezTo>
                    <a:pt x="630474" y="2425323"/>
                    <a:pt x="744900" y="2481655"/>
                    <a:pt x="26407" y="2212063"/>
                  </a:cubicBezTo>
                  <a:lnTo>
                    <a:pt x="0" y="479834"/>
                  </a:lnTo>
                  <a:close/>
                </a:path>
              </a:pathLst>
            </a:custGeom>
            <a:solidFill>
              <a:schemeClr val="bg1">
                <a:lumMod val="7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" name="Picture 2" descr="\\Samba1\ebit_daq\xuser_data\XUV spectroscopy\Solidworks\perspective 5 rend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2" t="25040" r="16310" b="10601"/>
            <a:stretch/>
          </p:blipFill>
          <p:spPr bwMode="auto">
            <a:xfrm>
              <a:off x="3069771" y="2034073"/>
              <a:ext cx="3648270" cy="287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760791" y="5517545"/>
            <a:ext cx="6096541" cy="923330"/>
          </a:xfrm>
          <a:prstGeom prst="rect">
            <a:avLst/>
          </a:prstGeom>
          <a:solidFill>
            <a:srgbClr val="8E008E"/>
          </a:solidFill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HHG-comb enhancement cavity on stabilized optical table</a:t>
            </a:r>
          </a:p>
          <a:p>
            <a:r>
              <a:rPr lang="en-US" dirty="0">
                <a:solidFill>
                  <a:srgbClr val="FFFFFF"/>
                </a:solidFill>
              </a:rPr>
              <a:t>mechanically decoupled from vacuum system</a:t>
            </a:r>
          </a:p>
          <a:p>
            <a:r>
              <a:rPr lang="en-US" dirty="0">
                <a:solidFill>
                  <a:srgbClr val="FFFFFF"/>
                </a:solidFill>
              </a:rPr>
              <a:t>(under construction)</a:t>
            </a:r>
            <a:endParaRPr lang="de-DE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600575" y="3657600"/>
            <a:ext cx="0" cy="19412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E008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52400" y="4818677"/>
            <a:ext cx="3371851" cy="646331"/>
          </a:xfrm>
          <a:prstGeom prst="rect">
            <a:avLst/>
          </a:prstGeom>
          <a:solidFill>
            <a:srgbClr val="0000A8"/>
          </a:solidFill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Comb-Laser (in operation)</a:t>
            </a:r>
          </a:p>
          <a:p>
            <a:r>
              <a:rPr lang="en-US" dirty="0">
                <a:solidFill>
                  <a:srgbClr val="FFFFFF"/>
                </a:solidFill>
              </a:rPr>
              <a:t>+ Amplifier (under construction)</a:t>
            </a:r>
            <a:endParaRPr lang="de-DE" dirty="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000375" y="4029075"/>
            <a:ext cx="0" cy="789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1" name="Group 50"/>
          <p:cNvGrpSpPr/>
          <p:nvPr/>
        </p:nvGrpSpPr>
        <p:grpSpPr>
          <a:xfrm>
            <a:off x="5142042" y="863124"/>
            <a:ext cx="3925758" cy="4601883"/>
            <a:chOff x="5142042" y="863124"/>
            <a:chExt cx="3925758" cy="4601883"/>
          </a:xfrm>
        </p:grpSpPr>
        <p:sp>
          <p:nvSpPr>
            <p:cNvPr id="21" name="TextBox 20"/>
            <p:cNvSpPr txBox="1"/>
            <p:nvPr/>
          </p:nvSpPr>
          <p:spPr>
            <a:xfrm>
              <a:off x="5246817" y="4920247"/>
              <a:ext cx="3715290" cy="3693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</a:rPr>
                <a:t>CryPTEx</a:t>
              </a:r>
              <a:r>
                <a:rPr lang="en-US" dirty="0">
                  <a:solidFill>
                    <a:srgbClr val="FFFFFF"/>
                  </a:solidFill>
                </a:rPr>
                <a:t> Paul Trap for Ion Crystal</a:t>
              </a:r>
              <a:endParaRPr lang="de-DE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V="1">
              <a:off x="5648325" y="3333750"/>
              <a:ext cx="0" cy="158649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5619750" y="1367423"/>
              <a:ext cx="3256633" cy="3693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HCI deceleration/transfer line</a:t>
              </a:r>
              <a:endParaRPr lang="de-DE" dirty="0">
                <a:solidFill>
                  <a:srgbClr val="FF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48575" y="1824182"/>
              <a:ext cx="1227807" cy="3693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Mini-EBIT</a:t>
              </a:r>
              <a:endParaRPr lang="de-DE" dirty="0">
                <a:solidFill>
                  <a:srgbClr val="FFFFFF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6886575" y="1736755"/>
              <a:ext cx="0" cy="133029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7667625" y="2193514"/>
              <a:ext cx="0" cy="46396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Rounded Rectangle 47"/>
            <p:cNvSpPr/>
            <p:nvPr/>
          </p:nvSpPr>
          <p:spPr bwMode="auto">
            <a:xfrm>
              <a:off x="5142042" y="863124"/>
              <a:ext cx="3925758" cy="4601883"/>
            </a:xfrm>
            <a:prstGeom prst="roundRect">
              <a:avLst>
                <a:gd name="adj" fmla="val 7690"/>
              </a:avLst>
            </a:prstGeom>
            <a:noFill/>
            <a:ln w="28575" cap="flat" cmpd="sng" algn="ctr">
              <a:solidFill>
                <a:srgbClr val="919B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5173960" y="882174"/>
              <a:ext cx="3874790" cy="475724"/>
            </a:xfrm>
            <a:prstGeom prst="roundRect">
              <a:avLst>
                <a:gd name="adj" fmla="val 50000"/>
              </a:avLst>
            </a:prstGeom>
            <a:solidFill>
              <a:srgbClr val="0000A8">
                <a:alpha val="21176"/>
              </a:srgbClr>
            </a:solidFill>
          </p:spPr>
          <p:txBody>
            <a:bodyPr wrap="square" lIns="91104" tIns="45544" rIns="91104" bIns="45544">
              <a:noAutofit/>
            </a:bodyPr>
            <a:lstStyle/>
            <a:p>
              <a:pPr algn="ctr"/>
              <a:r>
                <a:rPr lang="de-DE" sz="1600" dirty="0">
                  <a:solidFill>
                    <a:srgbClr val="FFFFFF"/>
                  </a:solidFill>
                  <a:cs typeface="Times New Roman" pitchFamily="18" charset="0"/>
                </a:rPr>
                <a:t>Lisa </a:t>
              </a:r>
              <a:r>
                <a:rPr lang="de-DE" sz="1600" dirty="0" err="1">
                  <a:solidFill>
                    <a:srgbClr val="FFFFFF"/>
                  </a:solidFill>
                  <a:cs typeface="Times New Roman" pitchFamily="18" charset="0"/>
                </a:rPr>
                <a:t>Schmöger</a:t>
              </a:r>
              <a:r>
                <a:rPr lang="de-DE" sz="1600" dirty="0">
                  <a:solidFill>
                    <a:srgbClr val="FFFFFF"/>
                  </a:solidFill>
                  <a:cs typeface="Times New Roman" pitchFamily="18" charset="0"/>
                </a:rPr>
                <a:t> et al., Science (2015)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52400" y="905758"/>
            <a:ext cx="2749535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Container enclosure for</a:t>
            </a:r>
          </a:p>
          <a:p>
            <a:r>
              <a:rPr lang="en-US" dirty="0">
                <a:solidFill>
                  <a:srgbClr val="FFFFFF"/>
                </a:solidFill>
              </a:rPr>
              <a:t>Temperature stabilization</a:t>
            </a:r>
          </a:p>
          <a:p>
            <a:r>
              <a:rPr lang="en-US" dirty="0">
                <a:solidFill>
                  <a:srgbClr val="FFFFFF"/>
                </a:solidFill>
              </a:rPr>
              <a:t>Noise isolation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amba1\ebit_daq\xuser_data\Nauta, Janko\Pictures\29-1-2016\DSC_0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3728"/>
          <a:stretch/>
        </p:blipFill>
        <p:spPr bwMode="auto">
          <a:xfrm>
            <a:off x="457200" y="1556792"/>
            <a:ext cx="8260913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EA00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VUV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-Comb-in-a-box</a:t>
            </a:r>
            <a:endParaRPr lang="de-DE" dirty="0"/>
          </a:p>
        </p:txBody>
      </p:sp>
      <p:pic>
        <p:nvPicPr>
          <p:cNvPr id="4" name="Picture 2" descr="\\Samba1\ebit_daq\xuser_data\XUV spectroscopy\Solidworks\perspective 5 rend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2" t="25040" r="16310" b="10601"/>
          <a:stretch/>
        </p:blipFill>
        <p:spPr bwMode="auto">
          <a:xfrm>
            <a:off x="1367260" y="523875"/>
            <a:ext cx="6909018" cy="54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41000" y="4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-0.01945 0.0687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amba1\ebit_daq\xuser_data\Nauta, Janko\Pictures\29-1-2016\DSC_0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3728"/>
          <a:stretch/>
        </p:blipFill>
        <p:spPr bwMode="auto">
          <a:xfrm>
            <a:off x="457200" y="1556792"/>
            <a:ext cx="8260913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3310251" y="991286"/>
            <a:ext cx="2980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EBIT Hall Area</a:t>
            </a:r>
            <a:endParaRPr lang="de-DE" sz="32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EA00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VUV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-Comb-in-a-box</a:t>
            </a:r>
            <a:endParaRPr lang="de-DE" dirty="0"/>
          </a:p>
        </p:txBody>
      </p:sp>
      <p:grpSp>
        <p:nvGrpSpPr>
          <p:cNvPr id="9" name="Group 8"/>
          <p:cNvGrpSpPr/>
          <p:nvPr/>
        </p:nvGrpSpPr>
        <p:grpSpPr>
          <a:xfrm>
            <a:off x="3050307" y="2607911"/>
            <a:ext cx="3168352" cy="2467748"/>
            <a:chOff x="2836888" y="2034073"/>
            <a:chExt cx="4093302" cy="3188167"/>
          </a:xfrm>
        </p:grpSpPr>
        <p:sp>
          <p:nvSpPr>
            <p:cNvPr id="10" name="Parallelogram 5"/>
            <p:cNvSpPr/>
            <p:nvPr/>
          </p:nvSpPr>
          <p:spPr>
            <a:xfrm>
              <a:off x="2836888" y="3330841"/>
              <a:ext cx="4093302" cy="1891399"/>
            </a:xfrm>
            <a:custGeom>
              <a:avLst/>
              <a:gdLst>
                <a:gd name="connsiteX0" fmla="*/ 0 w 1981200"/>
                <a:gd name="connsiteY0" fmla="*/ 914400 h 914400"/>
                <a:gd name="connsiteX1" fmla="*/ 909517 w 1981200"/>
                <a:gd name="connsiteY1" fmla="*/ 0 h 914400"/>
                <a:gd name="connsiteX2" fmla="*/ 1981200 w 1981200"/>
                <a:gd name="connsiteY2" fmla="*/ 0 h 914400"/>
                <a:gd name="connsiteX3" fmla="*/ 1071683 w 1981200"/>
                <a:gd name="connsiteY3" fmla="*/ 914400 h 914400"/>
                <a:gd name="connsiteX4" fmla="*/ 0 w 1981200"/>
                <a:gd name="connsiteY4" fmla="*/ 914400 h 914400"/>
                <a:gd name="connsiteX0" fmla="*/ 0 w 1721023"/>
                <a:gd name="connsiteY0" fmla="*/ 914400 h 914400"/>
                <a:gd name="connsiteX1" fmla="*/ 909517 w 1721023"/>
                <a:gd name="connsiteY1" fmla="*/ 0 h 914400"/>
                <a:gd name="connsiteX2" fmla="*/ 1721023 w 1721023"/>
                <a:gd name="connsiteY2" fmla="*/ 8491 h 914400"/>
                <a:gd name="connsiteX3" fmla="*/ 1071683 w 1721023"/>
                <a:gd name="connsiteY3" fmla="*/ 914400 h 914400"/>
                <a:gd name="connsiteX4" fmla="*/ 0 w 1721023"/>
                <a:gd name="connsiteY4" fmla="*/ 914400 h 914400"/>
                <a:gd name="connsiteX0" fmla="*/ 0 w 1721023"/>
                <a:gd name="connsiteY0" fmla="*/ 905909 h 905909"/>
                <a:gd name="connsiteX1" fmla="*/ 935946 w 1721023"/>
                <a:gd name="connsiteY1" fmla="*/ 85555 h 905909"/>
                <a:gd name="connsiteX2" fmla="*/ 1721023 w 1721023"/>
                <a:gd name="connsiteY2" fmla="*/ 0 h 905909"/>
                <a:gd name="connsiteX3" fmla="*/ 1071683 w 1721023"/>
                <a:gd name="connsiteY3" fmla="*/ 905909 h 905909"/>
                <a:gd name="connsiteX4" fmla="*/ 0 w 1721023"/>
                <a:gd name="connsiteY4" fmla="*/ 905909 h 905909"/>
                <a:gd name="connsiteX0" fmla="*/ 0 w 1721023"/>
                <a:gd name="connsiteY0" fmla="*/ 905909 h 905909"/>
                <a:gd name="connsiteX1" fmla="*/ 935946 w 1721023"/>
                <a:gd name="connsiteY1" fmla="*/ 85555 h 905909"/>
                <a:gd name="connsiteX2" fmla="*/ 1721023 w 1721023"/>
                <a:gd name="connsiteY2" fmla="*/ 0 h 905909"/>
                <a:gd name="connsiteX3" fmla="*/ 906857 w 1721023"/>
                <a:gd name="connsiteY3" fmla="*/ 850127 h 905909"/>
                <a:gd name="connsiteX4" fmla="*/ 0 w 1721023"/>
                <a:gd name="connsiteY4" fmla="*/ 905909 h 905909"/>
                <a:gd name="connsiteX0" fmla="*/ 0 w 1721023"/>
                <a:gd name="connsiteY0" fmla="*/ 905909 h 905909"/>
                <a:gd name="connsiteX1" fmla="*/ 935946 w 1721023"/>
                <a:gd name="connsiteY1" fmla="*/ 85555 h 905909"/>
                <a:gd name="connsiteX2" fmla="*/ 1721023 w 1721023"/>
                <a:gd name="connsiteY2" fmla="*/ 0 h 905909"/>
                <a:gd name="connsiteX3" fmla="*/ 886757 w 1721023"/>
                <a:gd name="connsiteY3" fmla="*/ 861319 h 905909"/>
                <a:gd name="connsiteX4" fmla="*/ 0 w 1721023"/>
                <a:gd name="connsiteY4" fmla="*/ 905909 h 905909"/>
                <a:gd name="connsiteX0" fmla="*/ 0 w 1717337"/>
                <a:gd name="connsiteY0" fmla="*/ 857086 h 861319"/>
                <a:gd name="connsiteX1" fmla="*/ 932260 w 1717337"/>
                <a:gd name="connsiteY1" fmla="*/ 85555 h 861319"/>
                <a:gd name="connsiteX2" fmla="*/ 1717337 w 1717337"/>
                <a:gd name="connsiteY2" fmla="*/ 0 h 861319"/>
                <a:gd name="connsiteX3" fmla="*/ 883071 w 1717337"/>
                <a:gd name="connsiteY3" fmla="*/ 861319 h 861319"/>
                <a:gd name="connsiteX4" fmla="*/ 0 w 1717337"/>
                <a:gd name="connsiteY4" fmla="*/ 857086 h 861319"/>
                <a:gd name="connsiteX0" fmla="*/ 0 w 1724425"/>
                <a:gd name="connsiteY0" fmla="*/ 880239 h 880240"/>
                <a:gd name="connsiteX1" fmla="*/ 939348 w 1724425"/>
                <a:gd name="connsiteY1" fmla="*/ 85555 h 880240"/>
                <a:gd name="connsiteX2" fmla="*/ 1724425 w 1724425"/>
                <a:gd name="connsiteY2" fmla="*/ 0 h 880240"/>
                <a:gd name="connsiteX3" fmla="*/ 890159 w 1724425"/>
                <a:gd name="connsiteY3" fmla="*/ 861319 h 880240"/>
                <a:gd name="connsiteX4" fmla="*/ 0 w 1724425"/>
                <a:gd name="connsiteY4" fmla="*/ 880239 h 880240"/>
                <a:gd name="connsiteX0" fmla="*/ 0 w 1685930"/>
                <a:gd name="connsiteY0" fmla="*/ 1094042 h 1094043"/>
                <a:gd name="connsiteX1" fmla="*/ 900853 w 1685930"/>
                <a:gd name="connsiteY1" fmla="*/ 85555 h 1094043"/>
                <a:gd name="connsiteX2" fmla="*/ 1685930 w 1685930"/>
                <a:gd name="connsiteY2" fmla="*/ 0 h 1094043"/>
                <a:gd name="connsiteX3" fmla="*/ 851664 w 1685930"/>
                <a:gd name="connsiteY3" fmla="*/ 861319 h 1094043"/>
                <a:gd name="connsiteX4" fmla="*/ 0 w 1685930"/>
                <a:gd name="connsiteY4" fmla="*/ 1094042 h 1094043"/>
                <a:gd name="connsiteX0" fmla="*/ 0 w 1685930"/>
                <a:gd name="connsiteY0" fmla="*/ 1300109 h 1300109"/>
                <a:gd name="connsiteX1" fmla="*/ 772060 w 1685930"/>
                <a:gd name="connsiteY1" fmla="*/ 0 h 1300109"/>
                <a:gd name="connsiteX2" fmla="*/ 1685930 w 1685930"/>
                <a:gd name="connsiteY2" fmla="*/ 206067 h 1300109"/>
                <a:gd name="connsiteX3" fmla="*/ 851664 w 1685930"/>
                <a:gd name="connsiteY3" fmla="*/ 1067386 h 1300109"/>
                <a:gd name="connsiteX4" fmla="*/ 0 w 1685930"/>
                <a:gd name="connsiteY4" fmla="*/ 1300109 h 1300109"/>
                <a:gd name="connsiteX0" fmla="*/ 0 w 1713429"/>
                <a:gd name="connsiteY0" fmla="*/ 1274633 h 1274633"/>
                <a:gd name="connsiteX1" fmla="*/ 799559 w 1713429"/>
                <a:gd name="connsiteY1" fmla="*/ 0 h 1274633"/>
                <a:gd name="connsiteX2" fmla="*/ 1713429 w 1713429"/>
                <a:gd name="connsiteY2" fmla="*/ 206067 h 1274633"/>
                <a:gd name="connsiteX3" fmla="*/ 879163 w 1713429"/>
                <a:gd name="connsiteY3" fmla="*/ 1067386 h 1274633"/>
                <a:gd name="connsiteX4" fmla="*/ 0 w 1713429"/>
                <a:gd name="connsiteY4" fmla="*/ 1274633 h 1274633"/>
                <a:gd name="connsiteX0" fmla="*/ 0 w 1713429"/>
                <a:gd name="connsiteY0" fmla="*/ 1274633 h 1357680"/>
                <a:gd name="connsiteX1" fmla="*/ 799559 w 1713429"/>
                <a:gd name="connsiteY1" fmla="*/ 0 h 1357680"/>
                <a:gd name="connsiteX2" fmla="*/ 1713429 w 1713429"/>
                <a:gd name="connsiteY2" fmla="*/ 206067 h 1357680"/>
                <a:gd name="connsiteX3" fmla="*/ 593886 w 1713429"/>
                <a:gd name="connsiteY3" fmla="*/ 1357681 h 1357680"/>
                <a:gd name="connsiteX4" fmla="*/ 0 w 1713429"/>
                <a:gd name="connsiteY4" fmla="*/ 1274633 h 1357680"/>
                <a:gd name="connsiteX0" fmla="*/ 0 w 1271571"/>
                <a:gd name="connsiteY0" fmla="*/ 1274633 h 1357681"/>
                <a:gd name="connsiteX1" fmla="*/ 799559 w 1271571"/>
                <a:gd name="connsiteY1" fmla="*/ 0 h 1357681"/>
                <a:gd name="connsiteX2" fmla="*/ 1271571 w 1271571"/>
                <a:gd name="connsiteY2" fmla="*/ 42977 h 1357681"/>
                <a:gd name="connsiteX3" fmla="*/ 593886 w 1271571"/>
                <a:gd name="connsiteY3" fmla="*/ 1357681 h 1357681"/>
                <a:gd name="connsiteX4" fmla="*/ 0 w 1271571"/>
                <a:gd name="connsiteY4" fmla="*/ 1274633 h 1357681"/>
                <a:gd name="connsiteX0" fmla="*/ 0 w 1271571"/>
                <a:gd name="connsiteY0" fmla="*/ 1698266 h 1781314"/>
                <a:gd name="connsiteX1" fmla="*/ 964324 w 1271571"/>
                <a:gd name="connsiteY1" fmla="*/ 0 h 1781314"/>
                <a:gd name="connsiteX2" fmla="*/ 1271571 w 1271571"/>
                <a:gd name="connsiteY2" fmla="*/ 466610 h 1781314"/>
                <a:gd name="connsiteX3" fmla="*/ 593886 w 1271571"/>
                <a:gd name="connsiteY3" fmla="*/ 1781314 h 1781314"/>
                <a:gd name="connsiteX4" fmla="*/ 0 w 1271571"/>
                <a:gd name="connsiteY4" fmla="*/ 1698266 h 1781314"/>
                <a:gd name="connsiteX0" fmla="*/ 0 w 1364641"/>
                <a:gd name="connsiteY0" fmla="*/ 1698266 h 1781314"/>
                <a:gd name="connsiteX1" fmla="*/ 964324 w 1364641"/>
                <a:gd name="connsiteY1" fmla="*/ 0 h 1781314"/>
                <a:gd name="connsiteX2" fmla="*/ 1364641 w 1364641"/>
                <a:gd name="connsiteY2" fmla="*/ 28887 h 1781314"/>
                <a:gd name="connsiteX3" fmla="*/ 593886 w 1364641"/>
                <a:gd name="connsiteY3" fmla="*/ 1781314 h 1781314"/>
                <a:gd name="connsiteX4" fmla="*/ 0 w 1364641"/>
                <a:gd name="connsiteY4" fmla="*/ 1698266 h 1781314"/>
                <a:gd name="connsiteX0" fmla="*/ 0 w 1414832"/>
                <a:gd name="connsiteY0" fmla="*/ 1698266 h 1781314"/>
                <a:gd name="connsiteX1" fmla="*/ 964324 w 1414832"/>
                <a:gd name="connsiteY1" fmla="*/ 0 h 1781314"/>
                <a:gd name="connsiteX2" fmla="*/ 1414832 w 1414832"/>
                <a:gd name="connsiteY2" fmla="*/ 33993 h 1781314"/>
                <a:gd name="connsiteX3" fmla="*/ 593886 w 1414832"/>
                <a:gd name="connsiteY3" fmla="*/ 1781314 h 1781314"/>
                <a:gd name="connsiteX4" fmla="*/ 0 w 1414832"/>
                <a:gd name="connsiteY4" fmla="*/ 1698266 h 1781314"/>
                <a:gd name="connsiteX0" fmla="*/ 0 w 1488859"/>
                <a:gd name="connsiteY0" fmla="*/ 1695328 h 1781314"/>
                <a:gd name="connsiteX1" fmla="*/ 1038351 w 1488859"/>
                <a:gd name="connsiteY1" fmla="*/ 0 h 1781314"/>
                <a:gd name="connsiteX2" fmla="*/ 1488859 w 1488859"/>
                <a:gd name="connsiteY2" fmla="*/ 33993 h 1781314"/>
                <a:gd name="connsiteX3" fmla="*/ 667913 w 1488859"/>
                <a:gd name="connsiteY3" fmla="*/ 1781314 h 1781314"/>
                <a:gd name="connsiteX4" fmla="*/ 0 w 1488859"/>
                <a:gd name="connsiteY4" fmla="*/ 1695328 h 1781314"/>
                <a:gd name="connsiteX0" fmla="*/ 0 w 1488859"/>
                <a:gd name="connsiteY0" fmla="*/ 1661335 h 1747321"/>
                <a:gd name="connsiteX1" fmla="*/ 1069252 w 1488859"/>
                <a:gd name="connsiteY1" fmla="*/ 17152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1488859"/>
                <a:gd name="connsiteY0" fmla="*/ 1661335 h 1747321"/>
                <a:gd name="connsiteX1" fmla="*/ 1099011 w 1488859"/>
                <a:gd name="connsiteY1" fmla="*/ 50102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1488859"/>
                <a:gd name="connsiteY0" fmla="*/ 1661335 h 1747321"/>
                <a:gd name="connsiteX1" fmla="*/ 1070465 w 1488859"/>
                <a:gd name="connsiteY1" fmla="*/ 16727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1488859"/>
                <a:gd name="connsiteY0" fmla="*/ 1661335 h 1747321"/>
                <a:gd name="connsiteX1" fmla="*/ 1065518 w 1488859"/>
                <a:gd name="connsiteY1" fmla="*/ 8132 h 1747321"/>
                <a:gd name="connsiteX2" fmla="*/ 1488859 w 1488859"/>
                <a:gd name="connsiteY2" fmla="*/ 0 h 1747321"/>
                <a:gd name="connsiteX3" fmla="*/ 667913 w 1488859"/>
                <a:gd name="connsiteY3" fmla="*/ 1747321 h 1747321"/>
                <a:gd name="connsiteX4" fmla="*/ 0 w 1488859"/>
                <a:gd name="connsiteY4" fmla="*/ 1661335 h 1747321"/>
                <a:gd name="connsiteX0" fmla="*/ 0 w 2554234"/>
                <a:gd name="connsiteY0" fmla="*/ 1653203 h 1739189"/>
                <a:gd name="connsiteX1" fmla="*/ 1065518 w 2554234"/>
                <a:gd name="connsiteY1" fmla="*/ 0 h 1739189"/>
                <a:gd name="connsiteX2" fmla="*/ 2554234 w 2554234"/>
                <a:gd name="connsiteY2" fmla="*/ 88939 h 1739189"/>
                <a:gd name="connsiteX3" fmla="*/ 667913 w 2554234"/>
                <a:gd name="connsiteY3" fmla="*/ 1739189 h 1739189"/>
                <a:gd name="connsiteX4" fmla="*/ 0 w 2554234"/>
                <a:gd name="connsiteY4" fmla="*/ 1653203 h 1739189"/>
                <a:gd name="connsiteX0" fmla="*/ 0 w 2554234"/>
                <a:gd name="connsiteY0" fmla="*/ 1653203 h 2063572"/>
                <a:gd name="connsiteX1" fmla="*/ 1065518 w 2554234"/>
                <a:gd name="connsiteY1" fmla="*/ 0 h 2063572"/>
                <a:gd name="connsiteX2" fmla="*/ 2554234 w 2554234"/>
                <a:gd name="connsiteY2" fmla="*/ 88939 h 2063572"/>
                <a:gd name="connsiteX3" fmla="*/ 2351248 w 2554234"/>
                <a:gd name="connsiteY3" fmla="*/ 2063572 h 2063572"/>
                <a:gd name="connsiteX4" fmla="*/ 0 w 2554234"/>
                <a:gd name="connsiteY4" fmla="*/ 1653203 h 2063572"/>
                <a:gd name="connsiteX0" fmla="*/ 0 w 2554234"/>
                <a:gd name="connsiteY0" fmla="*/ 1653203 h 1772596"/>
                <a:gd name="connsiteX1" fmla="*/ 1065518 w 2554234"/>
                <a:gd name="connsiteY1" fmla="*/ 0 h 1772596"/>
                <a:gd name="connsiteX2" fmla="*/ 2554234 w 2554234"/>
                <a:gd name="connsiteY2" fmla="*/ 88939 h 1772596"/>
                <a:gd name="connsiteX3" fmla="*/ 743439 w 2554234"/>
                <a:gd name="connsiteY3" fmla="*/ 1772596 h 1772596"/>
                <a:gd name="connsiteX4" fmla="*/ 0 w 2554234"/>
                <a:gd name="connsiteY4" fmla="*/ 1653203 h 1772596"/>
                <a:gd name="connsiteX0" fmla="*/ 0 w 1399251"/>
                <a:gd name="connsiteY0" fmla="*/ 1653203 h 1772596"/>
                <a:gd name="connsiteX1" fmla="*/ 1065518 w 1399251"/>
                <a:gd name="connsiteY1" fmla="*/ 0 h 1772596"/>
                <a:gd name="connsiteX2" fmla="*/ 1399251 w 1399251"/>
                <a:gd name="connsiteY2" fmla="*/ 15067 h 1772596"/>
                <a:gd name="connsiteX3" fmla="*/ 743439 w 1399251"/>
                <a:gd name="connsiteY3" fmla="*/ 1772596 h 1772596"/>
                <a:gd name="connsiteX4" fmla="*/ 0 w 1399251"/>
                <a:gd name="connsiteY4" fmla="*/ 1653203 h 1772596"/>
                <a:gd name="connsiteX0" fmla="*/ 0 w 1410003"/>
                <a:gd name="connsiteY0" fmla="*/ 1653203 h 1772596"/>
                <a:gd name="connsiteX1" fmla="*/ 1065518 w 1410003"/>
                <a:gd name="connsiteY1" fmla="*/ 0 h 1772596"/>
                <a:gd name="connsiteX2" fmla="*/ 1410003 w 1410003"/>
                <a:gd name="connsiteY2" fmla="*/ 19558 h 1772596"/>
                <a:gd name="connsiteX3" fmla="*/ 743439 w 1410003"/>
                <a:gd name="connsiteY3" fmla="*/ 1772596 h 1772596"/>
                <a:gd name="connsiteX4" fmla="*/ 0 w 1410003"/>
                <a:gd name="connsiteY4" fmla="*/ 1653203 h 1772596"/>
                <a:gd name="connsiteX0" fmla="*/ 0 w 1361120"/>
                <a:gd name="connsiteY0" fmla="*/ 1653203 h 1772596"/>
                <a:gd name="connsiteX1" fmla="*/ 1065518 w 1361120"/>
                <a:gd name="connsiteY1" fmla="*/ 0 h 1772596"/>
                <a:gd name="connsiteX2" fmla="*/ 1361120 w 1361120"/>
                <a:gd name="connsiteY2" fmla="*/ 24324 h 1772596"/>
                <a:gd name="connsiteX3" fmla="*/ 743439 w 1361120"/>
                <a:gd name="connsiteY3" fmla="*/ 1772596 h 1772596"/>
                <a:gd name="connsiteX4" fmla="*/ 0 w 1361120"/>
                <a:gd name="connsiteY4" fmla="*/ 1653203 h 1772596"/>
                <a:gd name="connsiteX0" fmla="*/ 0 w 1404032"/>
                <a:gd name="connsiteY0" fmla="*/ 1653203 h 1772596"/>
                <a:gd name="connsiteX1" fmla="*/ 1065518 w 1404032"/>
                <a:gd name="connsiteY1" fmla="*/ 0 h 1772596"/>
                <a:gd name="connsiteX2" fmla="*/ 1404032 w 1404032"/>
                <a:gd name="connsiteY2" fmla="*/ 31987 h 1772596"/>
                <a:gd name="connsiteX3" fmla="*/ 743439 w 1404032"/>
                <a:gd name="connsiteY3" fmla="*/ 1772596 h 1772596"/>
                <a:gd name="connsiteX4" fmla="*/ 0 w 1404032"/>
                <a:gd name="connsiteY4" fmla="*/ 1653203 h 1772596"/>
                <a:gd name="connsiteX0" fmla="*/ 0 w 1376628"/>
                <a:gd name="connsiteY0" fmla="*/ 1653203 h 1772596"/>
                <a:gd name="connsiteX1" fmla="*/ 1065518 w 1376628"/>
                <a:gd name="connsiteY1" fmla="*/ 0 h 1772596"/>
                <a:gd name="connsiteX2" fmla="*/ 1376628 w 1376628"/>
                <a:gd name="connsiteY2" fmla="*/ 16811 h 1772596"/>
                <a:gd name="connsiteX3" fmla="*/ 743439 w 1376628"/>
                <a:gd name="connsiteY3" fmla="*/ 1772596 h 1772596"/>
                <a:gd name="connsiteX4" fmla="*/ 0 w 1376628"/>
                <a:gd name="connsiteY4" fmla="*/ 1653203 h 1772596"/>
                <a:gd name="connsiteX0" fmla="*/ 0 w 1395706"/>
                <a:gd name="connsiteY0" fmla="*/ 1653203 h 1772596"/>
                <a:gd name="connsiteX1" fmla="*/ 1065518 w 1395706"/>
                <a:gd name="connsiteY1" fmla="*/ 0 h 1772596"/>
                <a:gd name="connsiteX2" fmla="*/ 1395706 w 1395706"/>
                <a:gd name="connsiteY2" fmla="*/ 26645 h 1772596"/>
                <a:gd name="connsiteX3" fmla="*/ 743439 w 1395706"/>
                <a:gd name="connsiteY3" fmla="*/ 1772596 h 1772596"/>
                <a:gd name="connsiteX4" fmla="*/ 0 w 1395706"/>
                <a:gd name="connsiteY4" fmla="*/ 1653203 h 1772596"/>
                <a:gd name="connsiteX0" fmla="*/ 0 w 1395706"/>
                <a:gd name="connsiteY0" fmla="*/ 1653203 h 1753479"/>
                <a:gd name="connsiteX1" fmla="*/ 1065518 w 1395706"/>
                <a:gd name="connsiteY1" fmla="*/ 0 h 1753479"/>
                <a:gd name="connsiteX2" fmla="*/ 1395706 w 1395706"/>
                <a:gd name="connsiteY2" fmla="*/ 26645 h 1753479"/>
                <a:gd name="connsiteX3" fmla="*/ 586013 w 1395706"/>
                <a:gd name="connsiteY3" fmla="*/ 1753480 h 1753479"/>
                <a:gd name="connsiteX4" fmla="*/ 0 w 1395706"/>
                <a:gd name="connsiteY4" fmla="*/ 1653203 h 1753479"/>
                <a:gd name="connsiteX0" fmla="*/ 0 w 1305742"/>
                <a:gd name="connsiteY0" fmla="*/ 1653203 h 1753480"/>
                <a:gd name="connsiteX1" fmla="*/ 1065518 w 1305742"/>
                <a:gd name="connsiteY1" fmla="*/ 0 h 1753480"/>
                <a:gd name="connsiteX2" fmla="*/ 1305742 w 1305742"/>
                <a:gd name="connsiteY2" fmla="*/ 37570 h 1753480"/>
                <a:gd name="connsiteX3" fmla="*/ 586013 w 1305742"/>
                <a:gd name="connsiteY3" fmla="*/ 1753480 h 1753480"/>
                <a:gd name="connsiteX4" fmla="*/ 0 w 1305742"/>
                <a:gd name="connsiteY4" fmla="*/ 1653203 h 1753480"/>
                <a:gd name="connsiteX0" fmla="*/ 0 w 1323249"/>
                <a:gd name="connsiteY0" fmla="*/ 1653203 h 1753480"/>
                <a:gd name="connsiteX1" fmla="*/ 1065518 w 1323249"/>
                <a:gd name="connsiteY1" fmla="*/ 0 h 1753480"/>
                <a:gd name="connsiteX2" fmla="*/ 1323249 w 1323249"/>
                <a:gd name="connsiteY2" fmla="*/ 35556 h 1753480"/>
                <a:gd name="connsiteX3" fmla="*/ 586013 w 1323249"/>
                <a:gd name="connsiteY3" fmla="*/ 1753480 h 1753480"/>
                <a:gd name="connsiteX4" fmla="*/ 0 w 1323249"/>
                <a:gd name="connsiteY4" fmla="*/ 1653203 h 1753480"/>
                <a:gd name="connsiteX0" fmla="*/ 0 w 1323249"/>
                <a:gd name="connsiteY0" fmla="*/ 1653203 h 1757426"/>
                <a:gd name="connsiteX1" fmla="*/ 1065518 w 1323249"/>
                <a:gd name="connsiteY1" fmla="*/ 0 h 1757426"/>
                <a:gd name="connsiteX2" fmla="*/ 1323249 w 1323249"/>
                <a:gd name="connsiteY2" fmla="*/ 35556 h 1757426"/>
                <a:gd name="connsiteX3" fmla="*/ 651285 w 1323249"/>
                <a:gd name="connsiteY3" fmla="*/ 1757426 h 1757426"/>
                <a:gd name="connsiteX4" fmla="*/ 0 w 1323249"/>
                <a:gd name="connsiteY4" fmla="*/ 1653203 h 1757426"/>
                <a:gd name="connsiteX0" fmla="*/ 0 w 1350915"/>
                <a:gd name="connsiteY0" fmla="*/ 1653203 h 1757426"/>
                <a:gd name="connsiteX1" fmla="*/ 1065518 w 1350915"/>
                <a:gd name="connsiteY1" fmla="*/ 0 h 1757426"/>
                <a:gd name="connsiteX2" fmla="*/ 1350915 w 1350915"/>
                <a:gd name="connsiteY2" fmla="*/ 52706 h 1757426"/>
                <a:gd name="connsiteX3" fmla="*/ 651285 w 1350915"/>
                <a:gd name="connsiteY3" fmla="*/ 1757426 h 1757426"/>
                <a:gd name="connsiteX4" fmla="*/ 0 w 1350915"/>
                <a:gd name="connsiteY4" fmla="*/ 1653203 h 1757426"/>
                <a:gd name="connsiteX0" fmla="*/ 0 w 2229629"/>
                <a:gd name="connsiteY0" fmla="*/ 1604247 h 1757426"/>
                <a:gd name="connsiteX1" fmla="*/ 1944232 w 2229629"/>
                <a:gd name="connsiteY1" fmla="*/ 0 h 1757426"/>
                <a:gd name="connsiteX2" fmla="*/ 2229629 w 2229629"/>
                <a:gd name="connsiteY2" fmla="*/ 52706 h 1757426"/>
                <a:gd name="connsiteX3" fmla="*/ 1529999 w 2229629"/>
                <a:gd name="connsiteY3" fmla="*/ 1757426 h 1757426"/>
                <a:gd name="connsiteX4" fmla="*/ 0 w 2229629"/>
                <a:gd name="connsiteY4" fmla="*/ 1604247 h 1757426"/>
                <a:gd name="connsiteX0" fmla="*/ 0 w 2229629"/>
                <a:gd name="connsiteY0" fmla="*/ 1601511 h 1754690"/>
                <a:gd name="connsiteX1" fmla="*/ 1041898 w 2229629"/>
                <a:gd name="connsiteY1" fmla="*/ 0 h 1754690"/>
                <a:gd name="connsiteX2" fmla="*/ 2229629 w 2229629"/>
                <a:gd name="connsiteY2" fmla="*/ 49970 h 1754690"/>
                <a:gd name="connsiteX3" fmla="*/ 1529999 w 2229629"/>
                <a:gd name="connsiteY3" fmla="*/ 1754690 h 1754690"/>
                <a:gd name="connsiteX4" fmla="*/ 0 w 2229629"/>
                <a:gd name="connsiteY4" fmla="*/ 1601511 h 1754690"/>
                <a:gd name="connsiteX0" fmla="*/ 0 w 2332006"/>
                <a:gd name="connsiteY0" fmla="*/ 1796586 h 1796587"/>
                <a:gd name="connsiteX1" fmla="*/ 1144275 w 2332006"/>
                <a:gd name="connsiteY1" fmla="*/ 0 h 1796587"/>
                <a:gd name="connsiteX2" fmla="*/ 2332006 w 2332006"/>
                <a:gd name="connsiteY2" fmla="*/ 49970 h 1796587"/>
                <a:gd name="connsiteX3" fmla="*/ 1632376 w 2332006"/>
                <a:gd name="connsiteY3" fmla="*/ 1754690 h 1796587"/>
                <a:gd name="connsiteX4" fmla="*/ 0 w 2332006"/>
                <a:gd name="connsiteY4" fmla="*/ 1796586 h 1796587"/>
                <a:gd name="connsiteX0" fmla="*/ 0 w 2332006"/>
                <a:gd name="connsiteY0" fmla="*/ 1796586 h 2139845"/>
                <a:gd name="connsiteX1" fmla="*/ 1144275 w 2332006"/>
                <a:gd name="connsiteY1" fmla="*/ 0 h 2139845"/>
                <a:gd name="connsiteX2" fmla="*/ 2332006 w 2332006"/>
                <a:gd name="connsiteY2" fmla="*/ 49970 h 2139845"/>
                <a:gd name="connsiteX3" fmla="*/ 1388872 w 2332006"/>
                <a:gd name="connsiteY3" fmla="*/ 2139844 h 2139845"/>
                <a:gd name="connsiteX4" fmla="*/ 0 w 2332006"/>
                <a:gd name="connsiteY4" fmla="*/ 1796586 h 2139845"/>
                <a:gd name="connsiteX0" fmla="*/ 0 w 2403988"/>
                <a:gd name="connsiteY0" fmla="*/ 1507717 h 2139844"/>
                <a:gd name="connsiteX1" fmla="*/ 1216257 w 2403988"/>
                <a:gd name="connsiteY1" fmla="*/ 0 h 2139844"/>
                <a:gd name="connsiteX2" fmla="*/ 2403988 w 2403988"/>
                <a:gd name="connsiteY2" fmla="*/ 49970 h 2139844"/>
                <a:gd name="connsiteX3" fmla="*/ 1460854 w 2403988"/>
                <a:gd name="connsiteY3" fmla="*/ 2139844 h 2139844"/>
                <a:gd name="connsiteX4" fmla="*/ 0 w 2403988"/>
                <a:gd name="connsiteY4" fmla="*/ 1507717 h 2139844"/>
                <a:gd name="connsiteX0" fmla="*/ 0 w 2403988"/>
                <a:gd name="connsiteY0" fmla="*/ 1457747 h 2089874"/>
                <a:gd name="connsiteX1" fmla="*/ 1269623 w 2403988"/>
                <a:gd name="connsiteY1" fmla="*/ 345963 h 2089874"/>
                <a:gd name="connsiteX2" fmla="*/ 2403988 w 2403988"/>
                <a:gd name="connsiteY2" fmla="*/ 0 h 2089874"/>
                <a:gd name="connsiteX3" fmla="*/ 1460854 w 2403988"/>
                <a:gd name="connsiteY3" fmla="*/ 2089874 h 2089874"/>
                <a:gd name="connsiteX4" fmla="*/ 0 w 2403988"/>
                <a:gd name="connsiteY4" fmla="*/ 1457747 h 2089874"/>
                <a:gd name="connsiteX0" fmla="*/ 0 w 2340694"/>
                <a:gd name="connsiteY0" fmla="*/ 1111784 h 1743911"/>
                <a:gd name="connsiteX1" fmla="*/ 1269623 w 2340694"/>
                <a:gd name="connsiteY1" fmla="*/ 0 h 1743911"/>
                <a:gd name="connsiteX2" fmla="*/ 2340694 w 2340694"/>
                <a:gd name="connsiteY2" fmla="*/ 165115 h 1743911"/>
                <a:gd name="connsiteX3" fmla="*/ 1460854 w 2340694"/>
                <a:gd name="connsiteY3" fmla="*/ 1743911 h 1743911"/>
                <a:gd name="connsiteX4" fmla="*/ 0 w 2340694"/>
                <a:gd name="connsiteY4" fmla="*/ 1111784 h 1743911"/>
                <a:gd name="connsiteX0" fmla="*/ 0 w 2340694"/>
                <a:gd name="connsiteY0" fmla="*/ 1220868 h 1852995"/>
                <a:gd name="connsiteX1" fmla="*/ 1344086 w 2340694"/>
                <a:gd name="connsiteY1" fmla="*/ 0 h 1852995"/>
                <a:gd name="connsiteX2" fmla="*/ 2340694 w 2340694"/>
                <a:gd name="connsiteY2" fmla="*/ 274199 h 1852995"/>
                <a:gd name="connsiteX3" fmla="*/ 1460854 w 2340694"/>
                <a:gd name="connsiteY3" fmla="*/ 1852995 h 1852995"/>
                <a:gd name="connsiteX4" fmla="*/ 0 w 2340694"/>
                <a:gd name="connsiteY4" fmla="*/ 1220868 h 1852995"/>
                <a:gd name="connsiteX0" fmla="*/ 0 w 2375444"/>
                <a:gd name="connsiteY0" fmla="*/ 1220868 h 1852995"/>
                <a:gd name="connsiteX1" fmla="*/ 1344086 w 2375444"/>
                <a:gd name="connsiteY1" fmla="*/ 0 h 1852995"/>
                <a:gd name="connsiteX2" fmla="*/ 2375444 w 2375444"/>
                <a:gd name="connsiteY2" fmla="*/ 326721 h 1852995"/>
                <a:gd name="connsiteX3" fmla="*/ 1460854 w 2375444"/>
                <a:gd name="connsiteY3" fmla="*/ 1852995 h 1852995"/>
                <a:gd name="connsiteX4" fmla="*/ 0 w 2375444"/>
                <a:gd name="connsiteY4" fmla="*/ 1220868 h 1852995"/>
                <a:gd name="connsiteX0" fmla="*/ 0 w 2375444"/>
                <a:gd name="connsiteY0" fmla="*/ 1220868 h 1907536"/>
                <a:gd name="connsiteX1" fmla="*/ 1344086 w 2375444"/>
                <a:gd name="connsiteY1" fmla="*/ 0 h 1907536"/>
                <a:gd name="connsiteX2" fmla="*/ 2375444 w 2375444"/>
                <a:gd name="connsiteY2" fmla="*/ 326721 h 1907536"/>
                <a:gd name="connsiteX3" fmla="*/ 1118321 w 2375444"/>
                <a:gd name="connsiteY3" fmla="*/ 1907536 h 1907536"/>
                <a:gd name="connsiteX4" fmla="*/ 0 w 2375444"/>
                <a:gd name="connsiteY4" fmla="*/ 1220868 h 1907536"/>
                <a:gd name="connsiteX0" fmla="*/ 0 w 2375444"/>
                <a:gd name="connsiteY0" fmla="*/ 1220868 h 1846934"/>
                <a:gd name="connsiteX1" fmla="*/ 1344086 w 2375444"/>
                <a:gd name="connsiteY1" fmla="*/ 0 h 1846934"/>
                <a:gd name="connsiteX2" fmla="*/ 2375444 w 2375444"/>
                <a:gd name="connsiteY2" fmla="*/ 326721 h 1846934"/>
                <a:gd name="connsiteX3" fmla="*/ 1083571 w 2375444"/>
                <a:gd name="connsiteY3" fmla="*/ 1846934 h 1846934"/>
                <a:gd name="connsiteX4" fmla="*/ 0 w 2375444"/>
                <a:gd name="connsiteY4" fmla="*/ 1220868 h 1846934"/>
                <a:gd name="connsiteX0" fmla="*/ 0 w 2375444"/>
                <a:gd name="connsiteY0" fmla="*/ 1220868 h 1897435"/>
                <a:gd name="connsiteX1" fmla="*/ 1344086 w 2375444"/>
                <a:gd name="connsiteY1" fmla="*/ 0 h 1897435"/>
                <a:gd name="connsiteX2" fmla="*/ 2375444 w 2375444"/>
                <a:gd name="connsiteY2" fmla="*/ 326721 h 1897435"/>
                <a:gd name="connsiteX3" fmla="*/ 1300758 w 2375444"/>
                <a:gd name="connsiteY3" fmla="*/ 1897435 h 1897435"/>
                <a:gd name="connsiteX4" fmla="*/ 0 w 2375444"/>
                <a:gd name="connsiteY4" fmla="*/ 1220868 h 1897435"/>
                <a:gd name="connsiteX0" fmla="*/ 0 w 2375444"/>
                <a:gd name="connsiteY0" fmla="*/ 1220868 h 1818653"/>
                <a:gd name="connsiteX1" fmla="*/ 1344086 w 2375444"/>
                <a:gd name="connsiteY1" fmla="*/ 0 h 1818653"/>
                <a:gd name="connsiteX2" fmla="*/ 2375444 w 2375444"/>
                <a:gd name="connsiteY2" fmla="*/ 326721 h 1818653"/>
                <a:gd name="connsiteX3" fmla="*/ 1082331 w 2375444"/>
                <a:gd name="connsiteY3" fmla="*/ 1818653 h 1818653"/>
                <a:gd name="connsiteX4" fmla="*/ 0 w 2375444"/>
                <a:gd name="connsiteY4" fmla="*/ 1220868 h 1818653"/>
                <a:gd name="connsiteX0" fmla="*/ 0 w 2375444"/>
                <a:gd name="connsiteY0" fmla="*/ 1220868 h 1800473"/>
                <a:gd name="connsiteX1" fmla="*/ 1344086 w 2375444"/>
                <a:gd name="connsiteY1" fmla="*/ 0 h 1800473"/>
                <a:gd name="connsiteX2" fmla="*/ 2375444 w 2375444"/>
                <a:gd name="connsiteY2" fmla="*/ 326721 h 1800473"/>
                <a:gd name="connsiteX3" fmla="*/ 1036412 w 2375444"/>
                <a:gd name="connsiteY3" fmla="*/ 1800473 h 1800473"/>
                <a:gd name="connsiteX4" fmla="*/ 0 w 2375444"/>
                <a:gd name="connsiteY4" fmla="*/ 1220868 h 1800473"/>
                <a:gd name="connsiteX0" fmla="*/ 0 w 2375444"/>
                <a:gd name="connsiteY0" fmla="*/ 1220868 h 1887335"/>
                <a:gd name="connsiteX1" fmla="*/ 1344086 w 2375444"/>
                <a:gd name="connsiteY1" fmla="*/ 0 h 1887335"/>
                <a:gd name="connsiteX2" fmla="*/ 2375444 w 2375444"/>
                <a:gd name="connsiteY2" fmla="*/ 326721 h 1887335"/>
                <a:gd name="connsiteX3" fmla="*/ 1114599 w 2375444"/>
                <a:gd name="connsiteY3" fmla="*/ 1887335 h 1887335"/>
                <a:gd name="connsiteX4" fmla="*/ 0 w 2375444"/>
                <a:gd name="connsiteY4" fmla="*/ 1220868 h 1887335"/>
                <a:gd name="connsiteX0" fmla="*/ 0 w 2375444"/>
                <a:gd name="connsiteY0" fmla="*/ 1220868 h 1766131"/>
                <a:gd name="connsiteX1" fmla="*/ 1344086 w 2375444"/>
                <a:gd name="connsiteY1" fmla="*/ 0 h 1766131"/>
                <a:gd name="connsiteX2" fmla="*/ 2375444 w 2375444"/>
                <a:gd name="connsiteY2" fmla="*/ 326721 h 1766131"/>
                <a:gd name="connsiteX3" fmla="*/ 981806 w 2375444"/>
                <a:gd name="connsiteY3" fmla="*/ 1766131 h 1766131"/>
                <a:gd name="connsiteX4" fmla="*/ 0 w 2375444"/>
                <a:gd name="connsiteY4" fmla="*/ 1220868 h 1766131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943333 w 2375444"/>
                <a:gd name="connsiteY3" fmla="*/ 1725730 h 1725730"/>
                <a:gd name="connsiteX4" fmla="*/ 0 w 2375444"/>
                <a:gd name="connsiteY4" fmla="*/ 1220868 h 1725730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1660930 w 2375444"/>
                <a:gd name="connsiteY3" fmla="*/ 904994 h 1725730"/>
                <a:gd name="connsiteX4" fmla="*/ 943333 w 2375444"/>
                <a:gd name="connsiteY4" fmla="*/ 1725730 h 1725730"/>
                <a:gd name="connsiteX5" fmla="*/ 0 w 2375444"/>
                <a:gd name="connsiteY5" fmla="*/ 1220868 h 1725730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1660930 w 2375444"/>
                <a:gd name="connsiteY3" fmla="*/ 904994 h 1725730"/>
                <a:gd name="connsiteX4" fmla="*/ 943333 w 2375444"/>
                <a:gd name="connsiteY4" fmla="*/ 1725730 h 1725730"/>
                <a:gd name="connsiteX5" fmla="*/ 0 w 2375444"/>
                <a:gd name="connsiteY5" fmla="*/ 1220868 h 1725730"/>
                <a:gd name="connsiteX0" fmla="*/ 0 w 2389147"/>
                <a:gd name="connsiteY0" fmla="*/ 1220868 h 1725730"/>
                <a:gd name="connsiteX1" fmla="*/ 1344086 w 2389147"/>
                <a:gd name="connsiteY1" fmla="*/ 0 h 1725730"/>
                <a:gd name="connsiteX2" fmla="*/ 2375444 w 2389147"/>
                <a:gd name="connsiteY2" fmla="*/ 326721 h 1725730"/>
                <a:gd name="connsiteX3" fmla="*/ 1932723 w 2389147"/>
                <a:gd name="connsiteY3" fmla="*/ 999938 h 1725730"/>
                <a:gd name="connsiteX4" fmla="*/ 1660930 w 2389147"/>
                <a:gd name="connsiteY4" fmla="*/ 904994 h 1725730"/>
                <a:gd name="connsiteX5" fmla="*/ 943333 w 2389147"/>
                <a:gd name="connsiteY5" fmla="*/ 1725730 h 1725730"/>
                <a:gd name="connsiteX6" fmla="*/ 0 w 2389147"/>
                <a:gd name="connsiteY6" fmla="*/ 1220868 h 1725730"/>
                <a:gd name="connsiteX0" fmla="*/ 0 w 2389147"/>
                <a:gd name="connsiteY0" fmla="*/ 1220868 h 1725730"/>
                <a:gd name="connsiteX1" fmla="*/ 1344086 w 2389147"/>
                <a:gd name="connsiteY1" fmla="*/ 0 h 1725730"/>
                <a:gd name="connsiteX2" fmla="*/ 2375444 w 2389147"/>
                <a:gd name="connsiteY2" fmla="*/ 326721 h 1725730"/>
                <a:gd name="connsiteX3" fmla="*/ 1932723 w 2389147"/>
                <a:gd name="connsiteY3" fmla="*/ 999938 h 1725730"/>
                <a:gd name="connsiteX4" fmla="*/ 1660930 w 2389147"/>
                <a:gd name="connsiteY4" fmla="*/ 904994 h 1725730"/>
                <a:gd name="connsiteX5" fmla="*/ 943333 w 2389147"/>
                <a:gd name="connsiteY5" fmla="*/ 1725730 h 1725730"/>
                <a:gd name="connsiteX6" fmla="*/ 0 w 2389147"/>
                <a:gd name="connsiteY6" fmla="*/ 1220868 h 1725730"/>
                <a:gd name="connsiteX0" fmla="*/ 0 w 2389147"/>
                <a:gd name="connsiteY0" fmla="*/ 1220868 h 1725730"/>
                <a:gd name="connsiteX1" fmla="*/ 1344086 w 2389147"/>
                <a:gd name="connsiteY1" fmla="*/ 0 h 1725730"/>
                <a:gd name="connsiteX2" fmla="*/ 2375444 w 2389147"/>
                <a:gd name="connsiteY2" fmla="*/ 326721 h 1725730"/>
                <a:gd name="connsiteX3" fmla="*/ 1932723 w 2389147"/>
                <a:gd name="connsiteY3" fmla="*/ 999938 h 1725730"/>
                <a:gd name="connsiteX4" fmla="*/ 1660930 w 2389147"/>
                <a:gd name="connsiteY4" fmla="*/ 904994 h 1725730"/>
                <a:gd name="connsiteX5" fmla="*/ 943333 w 2389147"/>
                <a:gd name="connsiteY5" fmla="*/ 1725730 h 1725730"/>
                <a:gd name="connsiteX6" fmla="*/ 0 w 2389147"/>
                <a:gd name="connsiteY6" fmla="*/ 1220868 h 1725730"/>
                <a:gd name="connsiteX0" fmla="*/ 0 w 2388271"/>
                <a:gd name="connsiteY0" fmla="*/ 1220868 h 1725730"/>
                <a:gd name="connsiteX1" fmla="*/ 1344086 w 2388271"/>
                <a:gd name="connsiteY1" fmla="*/ 0 h 1725730"/>
                <a:gd name="connsiteX2" fmla="*/ 2375444 w 2388271"/>
                <a:gd name="connsiteY2" fmla="*/ 326721 h 1725730"/>
                <a:gd name="connsiteX3" fmla="*/ 1899215 w 2388271"/>
                <a:gd name="connsiteY3" fmla="*/ 999938 h 1725730"/>
                <a:gd name="connsiteX4" fmla="*/ 1660930 w 2388271"/>
                <a:gd name="connsiteY4" fmla="*/ 904994 h 1725730"/>
                <a:gd name="connsiteX5" fmla="*/ 943333 w 2388271"/>
                <a:gd name="connsiteY5" fmla="*/ 1725730 h 1725730"/>
                <a:gd name="connsiteX6" fmla="*/ 0 w 2388271"/>
                <a:gd name="connsiteY6" fmla="*/ 1220868 h 1725730"/>
                <a:gd name="connsiteX0" fmla="*/ 0 w 2375444"/>
                <a:gd name="connsiteY0" fmla="*/ 1220868 h 1725730"/>
                <a:gd name="connsiteX1" fmla="*/ 1344086 w 2375444"/>
                <a:gd name="connsiteY1" fmla="*/ 0 h 1725730"/>
                <a:gd name="connsiteX2" fmla="*/ 2375444 w 2375444"/>
                <a:gd name="connsiteY2" fmla="*/ 326721 h 1725730"/>
                <a:gd name="connsiteX3" fmla="*/ 1899215 w 2375444"/>
                <a:gd name="connsiteY3" fmla="*/ 999938 h 1725730"/>
                <a:gd name="connsiteX4" fmla="*/ 1660930 w 2375444"/>
                <a:gd name="connsiteY4" fmla="*/ 904994 h 1725730"/>
                <a:gd name="connsiteX5" fmla="*/ 943333 w 2375444"/>
                <a:gd name="connsiteY5" fmla="*/ 1725730 h 1725730"/>
                <a:gd name="connsiteX6" fmla="*/ 0 w 2375444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999938 h 1725730"/>
                <a:gd name="connsiteX4" fmla="*/ 1660930 w 2382890"/>
                <a:gd name="connsiteY4" fmla="*/ 904994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60930 w 2382890"/>
                <a:gd name="connsiteY4" fmla="*/ 904994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43556 w 2382890"/>
                <a:gd name="connsiteY4" fmla="*/ 955496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99215 w 2382890"/>
                <a:gd name="connsiteY3" fmla="*/ 1052460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881840 w 2382890"/>
                <a:gd name="connsiteY3" fmla="*/ 1094880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916590 w 2382890"/>
                <a:gd name="connsiteY3" fmla="*/ 1050439 h 1725730"/>
                <a:gd name="connsiteX4" fmla="*/ 1643556 w 2382890"/>
                <a:gd name="connsiteY4" fmla="*/ 99185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382890"/>
                <a:gd name="connsiteY0" fmla="*/ 1220868 h 1725730"/>
                <a:gd name="connsiteX1" fmla="*/ 1344086 w 2382890"/>
                <a:gd name="connsiteY1" fmla="*/ 0 h 1725730"/>
                <a:gd name="connsiteX2" fmla="*/ 2382890 w 2382890"/>
                <a:gd name="connsiteY2" fmla="*/ 338841 h 1725730"/>
                <a:gd name="connsiteX3" fmla="*/ 1916590 w 2382890"/>
                <a:gd name="connsiteY3" fmla="*/ 1050439 h 1725730"/>
                <a:gd name="connsiteX4" fmla="*/ 1657208 w 2382890"/>
                <a:gd name="connsiteY4" fmla="*/ 953477 h 1725730"/>
                <a:gd name="connsiteX5" fmla="*/ 943333 w 2382890"/>
                <a:gd name="connsiteY5" fmla="*/ 1725730 h 1725730"/>
                <a:gd name="connsiteX6" fmla="*/ 0 w 2382890"/>
                <a:gd name="connsiteY6" fmla="*/ 1220868 h 1725730"/>
                <a:gd name="connsiteX0" fmla="*/ 0 w 2432287"/>
                <a:gd name="connsiteY0" fmla="*/ 1185552 h 1725730"/>
                <a:gd name="connsiteX1" fmla="*/ 1393483 w 2432287"/>
                <a:gd name="connsiteY1" fmla="*/ 0 h 1725730"/>
                <a:gd name="connsiteX2" fmla="*/ 2432287 w 2432287"/>
                <a:gd name="connsiteY2" fmla="*/ 338841 h 1725730"/>
                <a:gd name="connsiteX3" fmla="*/ 1965987 w 2432287"/>
                <a:gd name="connsiteY3" fmla="*/ 1050439 h 1725730"/>
                <a:gd name="connsiteX4" fmla="*/ 1706605 w 2432287"/>
                <a:gd name="connsiteY4" fmla="*/ 953477 h 1725730"/>
                <a:gd name="connsiteX5" fmla="*/ 992730 w 2432287"/>
                <a:gd name="connsiteY5" fmla="*/ 1725730 h 1725730"/>
                <a:gd name="connsiteX6" fmla="*/ 0 w 2432287"/>
                <a:gd name="connsiteY6" fmla="*/ 1185552 h 1725730"/>
                <a:gd name="connsiteX0" fmla="*/ 0 w 2449386"/>
                <a:gd name="connsiteY0" fmla="*/ 1169366 h 1725730"/>
                <a:gd name="connsiteX1" fmla="*/ 1410582 w 2449386"/>
                <a:gd name="connsiteY1" fmla="*/ 0 h 1725730"/>
                <a:gd name="connsiteX2" fmla="*/ 2449386 w 2449386"/>
                <a:gd name="connsiteY2" fmla="*/ 338841 h 1725730"/>
                <a:gd name="connsiteX3" fmla="*/ 1983086 w 2449386"/>
                <a:gd name="connsiteY3" fmla="*/ 1050439 h 1725730"/>
                <a:gd name="connsiteX4" fmla="*/ 1723704 w 2449386"/>
                <a:gd name="connsiteY4" fmla="*/ 953477 h 1725730"/>
                <a:gd name="connsiteX5" fmla="*/ 1009829 w 2449386"/>
                <a:gd name="connsiteY5" fmla="*/ 1725730 h 1725730"/>
                <a:gd name="connsiteX6" fmla="*/ 0 w 2449386"/>
                <a:gd name="connsiteY6" fmla="*/ 1169366 h 1725730"/>
                <a:gd name="connsiteX0" fmla="*/ 0 w 2449386"/>
                <a:gd name="connsiteY0" fmla="*/ 1196835 h 1753199"/>
                <a:gd name="connsiteX1" fmla="*/ 1390317 w 2449386"/>
                <a:gd name="connsiteY1" fmla="*/ 0 h 1753199"/>
                <a:gd name="connsiteX2" fmla="*/ 2449386 w 2449386"/>
                <a:gd name="connsiteY2" fmla="*/ 366310 h 1753199"/>
                <a:gd name="connsiteX3" fmla="*/ 1983086 w 2449386"/>
                <a:gd name="connsiteY3" fmla="*/ 1077908 h 1753199"/>
                <a:gd name="connsiteX4" fmla="*/ 1723704 w 2449386"/>
                <a:gd name="connsiteY4" fmla="*/ 980946 h 1753199"/>
                <a:gd name="connsiteX5" fmla="*/ 1009829 w 2449386"/>
                <a:gd name="connsiteY5" fmla="*/ 1753199 h 1753199"/>
                <a:gd name="connsiteX6" fmla="*/ 0 w 2449386"/>
                <a:gd name="connsiteY6" fmla="*/ 1196835 h 175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9386" h="1753199">
                  <a:moveTo>
                    <a:pt x="0" y="1196835"/>
                  </a:moveTo>
                  <a:lnTo>
                    <a:pt x="1390317" y="0"/>
                  </a:lnTo>
                  <a:lnTo>
                    <a:pt x="2449386" y="366310"/>
                  </a:lnTo>
                  <a:cubicBezTo>
                    <a:pt x="2351197" y="527243"/>
                    <a:pt x="2082314" y="922948"/>
                    <a:pt x="1983086" y="1077908"/>
                  </a:cubicBezTo>
                  <a:cubicBezTo>
                    <a:pt x="1821805" y="1012681"/>
                    <a:pt x="1903287" y="1042123"/>
                    <a:pt x="1723704" y="980946"/>
                  </a:cubicBezTo>
                  <a:lnTo>
                    <a:pt x="1009829" y="1753199"/>
                  </a:lnTo>
                  <a:lnTo>
                    <a:pt x="0" y="1196835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ctr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"/>
            <p:cNvSpPr/>
            <p:nvPr/>
          </p:nvSpPr>
          <p:spPr>
            <a:xfrm>
              <a:off x="3160413" y="2206028"/>
              <a:ext cx="2986134" cy="2703968"/>
            </a:xfrm>
            <a:custGeom>
              <a:avLst/>
              <a:gdLst>
                <a:gd name="connsiteX0" fmla="*/ 0 w 1066800"/>
                <a:gd name="connsiteY0" fmla="*/ 0 h 1219200"/>
                <a:gd name="connsiteX1" fmla="*/ 1066800 w 1066800"/>
                <a:gd name="connsiteY1" fmla="*/ 0 h 1219200"/>
                <a:gd name="connsiteX2" fmla="*/ 1066800 w 1066800"/>
                <a:gd name="connsiteY2" fmla="*/ 1219200 h 1219200"/>
                <a:gd name="connsiteX3" fmla="*/ 0 w 1066800"/>
                <a:gd name="connsiteY3" fmla="*/ 1219200 h 1219200"/>
                <a:gd name="connsiteX4" fmla="*/ 0 w 1066800"/>
                <a:gd name="connsiteY4" fmla="*/ 0 h 1219200"/>
                <a:gd name="connsiteX0" fmla="*/ 0 w 1628115"/>
                <a:gd name="connsiteY0" fmla="*/ 0 h 1282574"/>
                <a:gd name="connsiteX1" fmla="*/ 1628115 w 1628115"/>
                <a:gd name="connsiteY1" fmla="*/ 63374 h 1282574"/>
                <a:gd name="connsiteX2" fmla="*/ 1628115 w 1628115"/>
                <a:gd name="connsiteY2" fmla="*/ 1282574 h 1282574"/>
                <a:gd name="connsiteX3" fmla="*/ 561315 w 1628115"/>
                <a:gd name="connsiteY3" fmla="*/ 1282574 h 1282574"/>
                <a:gd name="connsiteX4" fmla="*/ 0 w 1628115"/>
                <a:gd name="connsiteY4" fmla="*/ 0 h 1282574"/>
                <a:gd name="connsiteX0" fmla="*/ 0 w 1691489"/>
                <a:gd name="connsiteY0" fmla="*/ 479834 h 1762408"/>
                <a:gd name="connsiteX1" fmla="*/ 1691489 w 1691489"/>
                <a:gd name="connsiteY1" fmla="*/ 0 h 1762408"/>
                <a:gd name="connsiteX2" fmla="*/ 1628115 w 1691489"/>
                <a:gd name="connsiteY2" fmla="*/ 1762408 h 1762408"/>
                <a:gd name="connsiteX3" fmla="*/ 561315 w 1691489"/>
                <a:gd name="connsiteY3" fmla="*/ 1762408 h 1762408"/>
                <a:gd name="connsiteX4" fmla="*/ 0 w 1691489"/>
                <a:gd name="connsiteY4" fmla="*/ 479834 h 1762408"/>
                <a:gd name="connsiteX0" fmla="*/ 0 w 2986134"/>
                <a:gd name="connsiteY0" fmla="*/ 479834 h 1762408"/>
                <a:gd name="connsiteX1" fmla="*/ 1691489 w 2986134"/>
                <a:gd name="connsiteY1" fmla="*/ 0 h 1762408"/>
                <a:gd name="connsiteX2" fmla="*/ 2986134 w 2986134"/>
                <a:gd name="connsiteY2" fmla="*/ 159944 h 1762408"/>
                <a:gd name="connsiteX3" fmla="*/ 561315 w 2986134"/>
                <a:gd name="connsiteY3" fmla="*/ 1762408 h 1762408"/>
                <a:gd name="connsiteX4" fmla="*/ 0 w 2986134"/>
                <a:gd name="connsiteY4" fmla="*/ 479834 h 1762408"/>
                <a:gd name="connsiteX0" fmla="*/ 0 w 3020108"/>
                <a:gd name="connsiteY0" fmla="*/ 479834 h 1786550"/>
                <a:gd name="connsiteX1" fmla="*/ 1691489 w 3020108"/>
                <a:gd name="connsiteY1" fmla="*/ 0 h 1786550"/>
                <a:gd name="connsiteX2" fmla="*/ 2986134 w 3020108"/>
                <a:gd name="connsiteY2" fmla="*/ 159944 h 1786550"/>
                <a:gd name="connsiteX3" fmla="*/ 2896355 w 3020108"/>
                <a:gd name="connsiteY3" fmla="*/ 1786550 h 1786550"/>
                <a:gd name="connsiteX4" fmla="*/ 561315 w 3020108"/>
                <a:gd name="connsiteY4" fmla="*/ 1762408 h 1786550"/>
                <a:gd name="connsiteX5" fmla="*/ 0 w 3020108"/>
                <a:gd name="connsiteY5" fmla="*/ 479834 h 1786550"/>
                <a:gd name="connsiteX0" fmla="*/ 0 w 2986134"/>
                <a:gd name="connsiteY0" fmla="*/ 479834 h 1786550"/>
                <a:gd name="connsiteX1" fmla="*/ 1691489 w 2986134"/>
                <a:gd name="connsiteY1" fmla="*/ 0 h 1786550"/>
                <a:gd name="connsiteX2" fmla="*/ 2986134 w 2986134"/>
                <a:gd name="connsiteY2" fmla="*/ 159944 h 1786550"/>
                <a:gd name="connsiteX3" fmla="*/ 2896355 w 2986134"/>
                <a:gd name="connsiteY3" fmla="*/ 1786550 h 1786550"/>
                <a:gd name="connsiteX4" fmla="*/ 561315 w 2986134"/>
                <a:gd name="connsiteY4" fmla="*/ 1762408 h 1786550"/>
                <a:gd name="connsiteX5" fmla="*/ 0 w 2986134"/>
                <a:gd name="connsiteY5" fmla="*/ 479834 h 1786550"/>
                <a:gd name="connsiteX0" fmla="*/ 0 w 2986134"/>
                <a:gd name="connsiteY0" fmla="*/ 479834 h 1786550"/>
                <a:gd name="connsiteX1" fmla="*/ 1691489 w 2986134"/>
                <a:gd name="connsiteY1" fmla="*/ 0 h 1786550"/>
                <a:gd name="connsiteX2" fmla="*/ 2986134 w 2986134"/>
                <a:gd name="connsiteY2" fmla="*/ 159944 h 1786550"/>
                <a:gd name="connsiteX3" fmla="*/ 2896355 w 2986134"/>
                <a:gd name="connsiteY3" fmla="*/ 1786550 h 1786550"/>
                <a:gd name="connsiteX4" fmla="*/ 561315 w 2986134"/>
                <a:gd name="connsiteY4" fmla="*/ 1762408 h 1786550"/>
                <a:gd name="connsiteX5" fmla="*/ 0 w 2986134"/>
                <a:gd name="connsiteY5" fmla="*/ 479834 h 1786550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96355 w 2986134"/>
                <a:gd name="connsiteY3" fmla="*/ 1786550 h 2703968"/>
                <a:gd name="connsiteX4" fmla="*/ 1385180 w 2986134"/>
                <a:gd name="connsiteY4" fmla="*/ 2703968 h 2703968"/>
                <a:gd name="connsiteX5" fmla="*/ 0 w 2986134"/>
                <a:gd name="connsiteY5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0 w 2986134"/>
                <a:gd name="connsiteY5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26407 w 2986134"/>
                <a:gd name="connsiteY5" fmla="*/ 2212063 h 2703968"/>
                <a:gd name="connsiteX6" fmla="*/ 0 w 2986134"/>
                <a:gd name="connsiteY6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26407 w 2986134"/>
                <a:gd name="connsiteY5" fmla="*/ 2212063 h 2703968"/>
                <a:gd name="connsiteX6" fmla="*/ 0 w 2986134"/>
                <a:gd name="connsiteY6" fmla="*/ 479834 h 2703968"/>
                <a:gd name="connsiteX0" fmla="*/ 0 w 2986134"/>
                <a:gd name="connsiteY0" fmla="*/ 479834 h 2703968"/>
                <a:gd name="connsiteX1" fmla="*/ 1691489 w 2986134"/>
                <a:gd name="connsiteY1" fmla="*/ 0 h 2703968"/>
                <a:gd name="connsiteX2" fmla="*/ 2986134 w 2986134"/>
                <a:gd name="connsiteY2" fmla="*/ 159944 h 2703968"/>
                <a:gd name="connsiteX3" fmla="*/ 2869194 w 2986134"/>
                <a:gd name="connsiteY3" fmla="*/ 1759390 h 2703968"/>
                <a:gd name="connsiteX4" fmla="*/ 1385180 w 2986134"/>
                <a:gd name="connsiteY4" fmla="*/ 2703968 h 2703968"/>
                <a:gd name="connsiteX5" fmla="*/ 26407 w 2986134"/>
                <a:gd name="connsiteY5" fmla="*/ 2212063 h 2703968"/>
                <a:gd name="connsiteX6" fmla="*/ 0 w 2986134"/>
                <a:gd name="connsiteY6" fmla="*/ 479834 h 27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134" h="2703968">
                  <a:moveTo>
                    <a:pt x="0" y="479834"/>
                  </a:moveTo>
                  <a:lnTo>
                    <a:pt x="1691489" y="0"/>
                  </a:lnTo>
                  <a:lnTo>
                    <a:pt x="2986134" y="159944"/>
                  </a:lnTo>
                  <a:cubicBezTo>
                    <a:pt x="2932065" y="1079373"/>
                    <a:pt x="2914210" y="1138725"/>
                    <a:pt x="2869194" y="1759390"/>
                  </a:cubicBezTo>
                  <a:lnTo>
                    <a:pt x="1385180" y="2703968"/>
                  </a:lnTo>
                  <a:cubicBezTo>
                    <a:pt x="630474" y="2425323"/>
                    <a:pt x="744900" y="2481655"/>
                    <a:pt x="26407" y="2212063"/>
                  </a:cubicBezTo>
                  <a:lnTo>
                    <a:pt x="0" y="479834"/>
                  </a:lnTo>
                  <a:close/>
                </a:path>
              </a:pathLst>
            </a:custGeom>
            <a:solidFill>
              <a:schemeClr val="bg1">
                <a:lumMod val="7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2" descr="\\Samba1\ebit_daq\xuser_data\XUV spectroscopy\Solidworks\perspective 5 rend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2" t="25040" r="16310" b="10601"/>
            <a:stretch/>
          </p:blipFill>
          <p:spPr bwMode="auto">
            <a:xfrm>
              <a:off x="3069771" y="2034073"/>
              <a:ext cx="3648270" cy="287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01394"/>
            <a:ext cx="77343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Assembling the cavity vacuum chamber</a:t>
            </a:r>
            <a:endParaRPr lang="en-US" dirty="0"/>
          </a:p>
        </p:txBody>
      </p:sp>
    </p:spTree>
    <p:extLst/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24"/>
          <a:stretch/>
        </p:blipFill>
        <p:spPr bwMode="auto">
          <a:xfrm>
            <a:off x="315337" y="1366440"/>
            <a:ext cx="8459415" cy="48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ea typeface="MS Gothic" pitchFamily="49" charset="-128"/>
              </a:rPr>
              <a:t>Design of the HHG interaction region</a:t>
            </a:r>
            <a:br>
              <a:rPr lang="en-US" dirty="0">
                <a:solidFill>
                  <a:srgbClr val="FFFFFF"/>
                </a:solidFill>
                <a:ea typeface="MS Gothic" pitchFamily="49" charset="-128"/>
              </a:rPr>
            </a:br>
            <a:endParaRPr lang="en-US" dirty="0"/>
          </a:p>
        </p:txBody>
      </p:sp>
    </p:spTree>
    <p:extLst/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08" y="2348880"/>
            <a:ext cx="6789484" cy="350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C:\Users\crespojr\Desktop\2019TRIUMF\combined 4kW in cavity scan 0.2Vpp 1.8 bar Xenon 5s EM 1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02867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82"/>
          <p:cNvSpPr txBox="1"/>
          <p:nvPr/>
        </p:nvSpPr>
        <p:spPr bwMode="auto">
          <a:xfrm>
            <a:off x="297275" y="5941149"/>
            <a:ext cx="86672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25</a:t>
            </a:r>
            <a:r>
              <a:rPr lang="en-US" altLang="en-US" sz="2400" baseline="30000" dirty="0">
                <a:solidFill>
                  <a:srgbClr val="FFFFFF"/>
                </a:solidFill>
                <a:latin typeface="+mj-lt"/>
              </a:rPr>
              <a:t>th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 harmonic observed with high-density jet on fluorescent screen (Janko Nauta, Jan-Hendrik Oelmann, José Crespo </a:t>
            </a:r>
            <a:r>
              <a:rPr lang="en-US" altLang="en-US" sz="2400" i="1" dirty="0">
                <a:solidFill>
                  <a:srgbClr val="FFFFFF"/>
                </a:solidFill>
                <a:latin typeface="+mj-lt"/>
              </a:rPr>
              <a:t>et al. 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)</a:t>
            </a:r>
            <a:endParaRPr lang="en-US" sz="2400" kern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ea typeface="MS Gothic" pitchFamily="49" charset="-128"/>
              </a:rPr>
              <a:t>VUV-comb experimental results</a:t>
            </a:r>
            <a:br>
              <a:rPr lang="en-US" dirty="0">
                <a:solidFill>
                  <a:srgbClr val="FFFFFF"/>
                </a:solidFill>
                <a:ea typeface="MS Gothic" pitchFamily="49" charset="-128"/>
              </a:rPr>
            </a:br>
            <a:endParaRPr lang="en-US" dirty="0"/>
          </a:p>
        </p:txBody>
      </p:sp>
    </p:spTree>
    <p:extLst/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" y="658924"/>
            <a:ext cx="7928745" cy="363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82"/>
          <p:cNvSpPr txBox="1"/>
          <p:nvPr/>
        </p:nvSpPr>
        <p:spPr bwMode="auto">
          <a:xfrm>
            <a:off x="93043" y="6858000"/>
            <a:ext cx="866721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2300" dirty="0">
                <a:solidFill>
                  <a:srgbClr val="FFFFFF"/>
                </a:solidFill>
                <a:latin typeface="+mj-lt"/>
              </a:rPr>
              <a:t>17t</a:t>
            </a:r>
            <a:r>
              <a:rPr lang="en-US" altLang="en-US" sz="2300" baseline="30000" dirty="0">
                <a:solidFill>
                  <a:srgbClr val="FFFFFF"/>
                </a:solidFill>
                <a:latin typeface="+mj-lt"/>
              </a:rPr>
              <a:t>th</a:t>
            </a:r>
            <a:r>
              <a:rPr lang="en-US" altLang="en-US" sz="2300" dirty="0">
                <a:solidFill>
                  <a:srgbClr val="FFFFFF"/>
                </a:solidFill>
                <a:latin typeface="+mj-lt"/>
              </a:rPr>
              <a:t> harmonic observed with high-density jet on fluorescent screen (Janko Nauta, Jan-Hendrik Oelmann et al., José Crespo </a:t>
            </a:r>
            <a:r>
              <a:rPr lang="en-US" altLang="en-US" sz="2300" i="1" dirty="0">
                <a:solidFill>
                  <a:srgbClr val="FFFFFF"/>
                </a:solidFill>
                <a:latin typeface="+mj-lt"/>
              </a:rPr>
              <a:t>et al.</a:t>
            </a:r>
            <a:r>
              <a:rPr lang="en-US" altLang="en-US" sz="2300" dirty="0">
                <a:solidFill>
                  <a:srgbClr val="FFFFFF"/>
                </a:solidFill>
                <a:latin typeface="+mj-lt"/>
              </a:rPr>
              <a:t> )</a:t>
            </a:r>
            <a:endParaRPr lang="en-US" sz="2300" kern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ea typeface="MS Gothic" pitchFamily="49" charset="-128"/>
              </a:rPr>
              <a:t>VUV-comb experimental results</a:t>
            </a:r>
            <a:br>
              <a:rPr lang="en-US" dirty="0">
                <a:solidFill>
                  <a:srgbClr val="FFFFFF"/>
                </a:solidFill>
                <a:ea typeface="MS Gothic" pitchFamily="49" charset="-128"/>
              </a:rPr>
            </a:br>
            <a:endParaRPr lang="en-US" dirty="0"/>
          </a:p>
        </p:txBody>
      </p:sp>
      <p:pic>
        <p:nvPicPr>
          <p:cNvPr id="333826" name="Picture 2" descr="C:\Users\tpfeifer\Desktop\combin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" y="4341813"/>
            <a:ext cx="8957913" cy="25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043" y="2474624"/>
            <a:ext cx="8667213" cy="1867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87524" y="8620"/>
            <a:ext cx="8712968" cy="58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57150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25" tIns="46760" rIns="89925" bIns="467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0298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Eras Medium ITC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Next-step VUV-Spectroscopy of HCIs</a:t>
            </a:r>
            <a:endParaRPr lang="en-US" dirty="0"/>
          </a:p>
        </p:txBody>
      </p:sp>
      <p:pic>
        <p:nvPicPr>
          <p:cNvPr id="24" name="Picture 2" descr="C:\Users\crespojr\Desktop\2019Herrenhausen\schematic overview cryptex I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6" y="2216059"/>
            <a:ext cx="8866312" cy="36724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5" name="Picture 3" descr="C:\Users\e_user\Desktop\Janko XUV project\Cavitydesign\Design 3\cavity design 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t="32228" r="411" b="27055"/>
          <a:stretch/>
        </p:blipFill>
        <p:spPr bwMode="auto">
          <a:xfrm>
            <a:off x="266978" y="852837"/>
            <a:ext cx="4097075" cy="165129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pic>
      <p:sp>
        <p:nvSpPr>
          <p:cNvPr id="26" name="Rechteck 7"/>
          <p:cNvSpPr/>
          <p:nvPr/>
        </p:nvSpPr>
        <p:spPr>
          <a:xfrm>
            <a:off x="4407436" y="799821"/>
            <a:ext cx="4866571" cy="1200256"/>
          </a:xfrm>
          <a:prstGeom prst="rect">
            <a:avLst/>
          </a:prstGeom>
        </p:spPr>
        <p:txBody>
          <a:bodyPr wrap="square" lIns="91366" tIns="45684" rIns="91366" bIns="45684">
            <a:spAutoFit/>
          </a:bodyPr>
          <a:lstStyle/>
          <a:p>
            <a:pPr marL="342624" indent="-342624" defTabSz="91366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de-DE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vacuo</a:t>
            </a: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de-DE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624" indent="-342624" defTabSz="91366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15 µm </a:t>
            </a:r>
            <a:r>
              <a:rPr lang="de-DE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 10</a:t>
            </a:r>
            <a:r>
              <a:rPr lang="de-DE" sz="24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13</a:t>
            </a: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W/cm</a:t>
            </a:r>
            <a:r>
              <a:rPr lang="de-DE" sz="24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endParaRPr lang="de-DE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342624" indent="-342624" defTabSz="91366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100 MHz </a:t>
            </a:r>
            <a:r>
              <a:rPr lang="de-DE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repetition</a:t>
            </a:r>
            <a:r>
              <a:rPr lang="de-D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rate</a:t>
            </a:r>
          </a:p>
        </p:txBody>
      </p:sp>
      <p:cxnSp>
        <p:nvCxnSpPr>
          <p:cNvPr id="27" name="Gerade Verbindung mit Pfeil 8"/>
          <p:cNvCxnSpPr/>
          <p:nvPr/>
        </p:nvCxnSpPr>
        <p:spPr>
          <a:xfrm>
            <a:off x="4364053" y="2504133"/>
            <a:ext cx="3643783" cy="72008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8" name="Rechteck 10"/>
          <p:cNvSpPr/>
          <p:nvPr/>
        </p:nvSpPr>
        <p:spPr>
          <a:xfrm>
            <a:off x="257374" y="4444552"/>
            <a:ext cx="1086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12"/>
          <p:cNvSpPr/>
          <p:nvPr/>
        </p:nvSpPr>
        <p:spPr>
          <a:xfrm>
            <a:off x="2555776" y="3821451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Decceleration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hteck 13"/>
          <p:cNvSpPr/>
          <p:nvPr/>
        </p:nvSpPr>
        <p:spPr>
          <a:xfrm>
            <a:off x="5631572" y="5240437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linear </a:t>
            </a:r>
            <a:r>
              <a:rPr lang="de-DE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hteck 14"/>
          <p:cNvSpPr/>
          <p:nvPr/>
        </p:nvSpPr>
        <p:spPr>
          <a:xfrm>
            <a:off x="7431772" y="3981184"/>
            <a:ext cx="2196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VUV </a:t>
            </a:r>
            <a:r>
              <a:rPr lang="de-DE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34210" r="41283" b="24820"/>
          <a:stretch/>
        </p:blipFill>
        <p:spPr bwMode="auto">
          <a:xfrm>
            <a:off x="244141" y="5022391"/>
            <a:ext cx="4119912" cy="17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eck 8"/>
          <p:cNvSpPr/>
          <p:nvPr/>
        </p:nvSpPr>
        <p:spPr>
          <a:xfrm>
            <a:off x="300494" y="6507140"/>
            <a:ext cx="4356484" cy="36897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lIns="91104" tIns="45544" rIns="91104" bIns="45544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911034"/>
            <a:r>
              <a:rPr lang="de-DE" dirty="0">
                <a:solidFill>
                  <a:srgbClr val="FFFFFF"/>
                </a:solidFill>
                <a:cs typeface="Arial" panose="020B0604020202020204" pitchFamily="34" charset="0"/>
              </a:rPr>
              <a:t>Lisa Schmöger </a:t>
            </a:r>
            <a:r>
              <a:rPr lang="de-DE" i="1" dirty="0">
                <a:solidFill>
                  <a:srgbClr val="FFFFFF"/>
                </a:solidFill>
                <a:cs typeface="Arial" panose="020B0604020202020204" pitchFamily="34" charset="0"/>
              </a:rPr>
              <a:t>et al., </a:t>
            </a:r>
            <a:r>
              <a:rPr lang="de-DE" dirty="0">
                <a:solidFill>
                  <a:srgbClr val="FFFFFF"/>
                </a:solidFill>
                <a:cs typeface="Arial" panose="020B0604020202020204" pitchFamily="34" charset="0"/>
              </a:rPr>
              <a:t>Science (2015)</a:t>
            </a:r>
          </a:p>
        </p:txBody>
      </p:sp>
      <p:sp>
        <p:nvSpPr>
          <p:cNvPr id="10" name="Oval 9"/>
          <p:cNvSpPr/>
          <p:nvPr/>
        </p:nvSpPr>
        <p:spPr>
          <a:xfrm>
            <a:off x="4526603" y="4928591"/>
            <a:ext cx="894945" cy="33422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68163" y="5150239"/>
            <a:ext cx="3694704" cy="1476539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929974" y="5181513"/>
            <a:ext cx="894945" cy="289756"/>
          </a:xfrm>
          <a:prstGeom prst="straightConnector1">
            <a:avLst/>
          </a:prstGeom>
          <a:ln w="38100"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16200000">
            <a:off x="1633257" y="1412776"/>
            <a:ext cx="1560526" cy="4749008"/>
            <a:chOff x="368727" y="908720"/>
            <a:chExt cx="1915454" cy="5829128"/>
          </a:xfrm>
        </p:grpSpPr>
        <p:pic>
          <p:nvPicPr>
            <p:cNvPr id="17613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27" y="908720"/>
              <a:ext cx="1913756" cy="2959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25" y="3778203"/>
              <a:ext cx="1913756" cy="2959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98" y="1472084"/>
            <a:ext cx="456565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electrons speak 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091" y="692696"/>
            <a:ext cx="4798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/>
              <a:t>... and why is it so fast?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2261028" y="-4707904"/>
            <a:ext cx="4536504" cy="4536504"/>
            <a:chOff x="2195736" y="1484784"/>
            <a:chExt cx="4536504" cy="4536504"/>
          </a:xfrm>
        </p:grpSpPr>
        <p:sp>
          <p:nvSpPr>
            <p:cNvPr id="147" name="Oval 146"/>
            <p:cNvSpPr/>
            <p:nvPr/>
          </p:nvSpPr>
          <p:spPr>
            <a:xfrm>
              <a:off x="2195736" y="1484784"/>
              <a:ext cx="4536504" cy="4536504"/>
            </a:xfrm>
            <a:prstGeom prst="ellipse">
              <a:avLst/>
            </a:prstGeom>
            <a:gradFill flip="none" rotWithShape="1">
              <a:gsLst>
                <a:gs pos="47000">
                  <a:srgbClr val="3333FF">
                    <a:alpha val="50000"/>
                  </a:srgbClr>
                </a:gs>
                <a:gs pos="0">
                  <a:srgbClr val="3333FF">
                    <a:alpha val="50000"/>
                  </a:srgbClr>
                </a:gs>
                <a:gs pos="76000">
                  <a:srgbClr val="3333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5128115" y="2295506"/>
              <a:ext cx="485422" cy="485422"/>
            </a:xfrm>
            <a:prstGeom prst="ellipse">
              <a:avLst/>
            </a:prstGeom>
            <a:gradFill flip="none" rotWithShape="1">
              <a:gsLst>
                <a:gs pos="0">
                  <a:srgbClr val="0033CC"/>
                </a:gs>
                <a:gs pos="53000">
                  <a:srgbClr val="0033CC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2400" b="1" baseline="30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-</a:t>
              </a:r>
            </a:p>
          </p:txBody>
        </p:sp>
        <p:grpSp>
          <p:nvGrpSpPr>
            <p:cNvPr id="149" name="Group 80"/>
            <p:cNvGrpSpPr>
              <a:grpSpLocks/>
            </p:cNvGrpSpPr>
            <p:nvPr/>
          </p:nvGrpSpPr>
          <p:grpSpPr bwMode="auto">
            <a:xfrm>
              <a:off x="4283968" y="3645024"/>
              <a:ext cx="346821" cy="352641"/>
              <a:chOff x="914" y="1777"/>
              <a:chExt cx="82" cy="86"/>
            </a:xfrm>
          </p:grpSpPr>
          <p:sp>
            <p:nvSpPr>
              <p:cNvPr id="151" name="Oval 84"/>
              <p:cNvSpPr>
                <a:spLocks noChangeArrowheads="1"/>
              </p:cNvSpPr>
              <p:nvPr/>
            </p:nvSpPr>
            <p:spPr bwMode="auto">
              <a:xfrm>
                <a:off x="916" y="17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Oval 82"/>
              <p:cNvSpPr>
                <a:spLocks noChangeArrowheads="1"/>
              </p:cNvSpPr>
              <p:nvPr/>
            </p:nvSpPr>
            <p:spPr bwMode="auto">
              <a:xfrm>
                <a:off x="948" y="1816"/>
                <a:ext cx="48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83"/>
              <p:cNvSpPr>
                <a:spLocks noChangeArrowheads="1"/>
              </p:cNvSpPr>
              <p:nvPr/>
            </p:nvSpPr>
            <p:spPr bwMode="auto">
              <a:xfrm>
                <a:off x="914" y="181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kern="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154" name="Oval 85"/>
              <p:cNvSpPr>
                <a:spLocks noChangeArrowheads="1"/>
              </p:cNvSpPr>
              <p:nvPr/>
            </p:nvSpPr>
            <p:spPr bwMode="auto">
              <a:xfrm>
                <a:off x="947" y="177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kern="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</p:grpSp>
        <p:cxnSp>
          <p:nvCxnSpPr>
            <p:cNvPr id="150" name="Straight Arrow Connector 149"/>
            <p:cNvCxnSpPr/>
            <p:nvPr/>
          </p:nvCxnSpPr>
          <p:spPr>
            <a:xfrm flipH="1">
              <a:off x="4630789" y="2786743"/>
              <a:ext cx="594354" cy="8582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0" name="Straight Connector 179"/>
          <p:cNvCxnSpPr/>
          <p:nvPr/>
        </p:nvCxnSpPr>
        <p:spPr>
          <a:xfrm>
            <a:off x="6704586" y="5247614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8457237" y="1968258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</a:t>
            </a:r>
            <a:r>
              <a:rPr lang="en-US" sz="2400" dirty="0" err="1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 err="1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182" name="Group 99"/>
          <p:cNvGrpSpPr/>
          <p:nvPr/>
        </p:nvGrpSpPr>
        <p:grpSpPr>
          <a:xfrm>
            <a:off x="6774022" y="2031953"/>
            <a:ext cx="1912288" cy="196080"/>
            <a:chOff x="2083648" y="1504728"/>
            <a:chExt cx="1912288" cy="196080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TextBox 199"/>
          <p:cNvSpPr txBox="1"/>
          <p:nvPr/>
        </p:nvSpPr>
        <p:spPr>
          <a:xfrm>
            <a:off x="8397327" y="5055567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8460432" y="2789963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|2p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6783735" y="302079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>
            <a:off x="6797532" y="2506123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6783735" y="236039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56"/>
          <p:cNvGrpSpPr>
            <a:grpSpLocks/>
          </p:cNvGrpSpPr>
          <p:nvPr/>
        </p:nvGrpSpPr>
        <p:grpSpPr bwMode="auto">
          <a:xfrm flipV="1">
            <a:off x="5284626" y="3968616"/>
            <a:ext cx="1636342" cy="331309"/>
            <a:chOff x="4214810" y="1357298"/>
            <a:chExt cx="4572032" cy="575883"/>
          </a:xfrm>
        </p:grpSpPr>
        <p:grpSp>
          <p:nvGrpSpPr>
            <p:cNvPr id="211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257" name="Freeform 256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Freeform 257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2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255" name="Freeform 254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3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253" name="Freeform 252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Freeform 253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4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251" name="Freeform 250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Freeform 251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5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249" name="Freeform 248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6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247" name="Freeform 246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7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245" name="Freeform 244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Freeform 245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8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243" name="Freeform 242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Freeform 243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9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241" name="Freeform 240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Freeform 241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0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239" name="Freeform 238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Freeform 239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1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237" name="Freeform 236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Freeform 237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2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235" name="Freeform 234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Freeform 235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3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233" name="Freeform 232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Freeform 233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4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231" name="Freeform 230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Freeform 231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5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229" name="Freeform 228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Freeform 229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6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227" name="Freeform 226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cxnSp>
        <p:nvCxnSpPr>
          <p:cNvPr id="260" name="Straight Arrow Connector 259"/>
          <p:cNvCxnSpPr/>
          <p:nvPr/>
        </p:nvCxnSpPr>
        <p:spPr>
          <a:xfrm flipV="1">
            <a:off x="6920968" y="3020795"/>
            <a:ext cx="0" cy="2226819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25000"/>
            <a:lum bright="-40000" contrast="-20000"/>
          </a:blip>
          <a:srcRect l="13233" r="9175" b="21905"/>
          <a:stretch/>
        </p:blipFill>
        <p:spPr>
          <a:xfrm>
            <a:off x="729936" y="1757314"/>
            <a:ext cx="1825840" cy="1118312"/>
          </a:xfrm>
          <a:prstGeom prst="rect">
            <a:avLst/>
          </a:prstGeom>
        </p:spPr>
      </p:pic>
      <p:cxnSp>
        <p:nvCxnSpPr>
          <p:cNvPr id="93" name="Straight Connector 92"/>
          <p:cNvCxnSpPr/>
          <p:nvPr/>
        </p:nvCxnSpPr>
        <p:spPr>
          <a:xfrm>
            <a:off x="685025" y="1566899"/>
            <a:ext cx="0" cy="20108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598054" y="1581499"/>
            <a:ext cx="0" cy="19962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85025" y="3577703"/>
            <a:ext cx="19090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78286" y="3294154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1261" y="2488851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86791" y="1566899"/>
            <a:ext cx="0" cy="2187827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86791" y="3754726"/>
            <a:ext cx="261587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980948" y="3744292"/>
            <a:ext cx="136819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position </a:t>
            </a:r>
            <a:r>
              <a:rPr lang="en-US" i="1" dirty="0">
                <a:solidFill>
                  <a:prstClr val="white"/>
                </a:solidFill>
                <a:sym typeface="Symbol"/>
              </a:rPr>
              <a:t>x</a:t>
            </a: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83797" y="1336533"/>
            <a:ext cx="102832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Energy</a:t>
            </a:r>
          </a:p>
        </p:txBody>
      </p:sp>
      <p:sp>
        <p:nvSpPr>
          <p:cNvPr id="102" name="Freeform 101"/>
          <p:cNvSpPr/>
          <p:nvPr/>
        </p:nvSpPr>
        <p:spPr>
          <a:xfrm>
            <a:off x="685025" y="2975322"/>
            <a:ext cx="1893225" cy="318833"/>
          </a:xfrm>
          <a:custGeom>
            <a:avLst/>
            <a:gdLst>
              <a:gd name="connsiteX0" fmla="*/ 0 w 600501"/>
              <a:gd name="connsiteY0" fmla="*/ 1009941 h 1023589"/>
              <a:gd name="connsiteX1" fmla="*/ 300250 w 600501"/>
              <a:gd name="connsiteY1" fmla="*/ 7 h 1023589"/>
              <a:gd name="connsiteX2" fmla="*/ 600501 w 600501"/>
              <a:gd name="connsiteY2" fmla="*/ 1023589 h 102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501" h="1023589">
                <a:moveTo>
                  <a:pt x="0" y="1009941"/>
                </a:moveTo>
                <a:cubicBezTo>
                  <a:pt x="100083" y="503836"/>
                  <a:pt x="200167" y="-2268"/>
                  <a:pt x="300250" y="7"/>
                </a:cubicBezTo>
                <a:cubicBezTo>
                  <a:pt x="400333" y="2282"/>
                  <a:pt x="523164" y="732437"/>
                  <a:pt x="600501" y="1023589"/>
                </a:cubicBezTo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683568" y="2160911"/>
            <a:ext cx="1901381" cy="652249"/>
            <a:chOff x="6948891" y="3437248"/>
            <a:chExt cx="1524188" cy="522857"/>
          </a:xfrm>
        </p:grpSpPr>
        <p:sp>
          <p:nvSpPr>
            <p:cNvPr id="104" name="Freeform 103"/>
            <p:cNvSpPr/>
            <p:nvPr/>
          </p:nvSpPr>
          <p:spPr>
            <a:xfrm>
              <a:off x="6948891" y="3437248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 flipV="1">
              <a:off x="7710985" y="3697221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0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72895E-6 L -0.22517 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761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</p:childTnLst>
        </p:cTn>
      </p:par>
    </p:tnLst>
    <p:bldLst>
      <p:bldP spid="100" grpId="0"/>
      <p:bldP spid="101" grpId="0"/>
      <p:bldP spid="102" grpId="0" animBg="1"/>
      <p:bldP spid="106" grpId="0"/>
      <p:bldP spid="10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92" name="Picture 16" descr="C:\Users\tpfeifer\Desktop\minerva-MPG-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>
            <a:off x="4757060" y="5439264"/>
            <a:ext cx="2047998" cy="9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895149"/>
            <a:ext cx="9155186" cy="4025143"/>
          </a:xfrm>
          <a:prstGeom prst="rect">
            <a:avLst/>
          </a:prstGeom>
          <a:solidFill>
            <a:srgbClr val="FFC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33338"/>
            <a:ext cx="7772400" cy="871538"/>
          </a:xfrm>
        </p:spPr>
        <p:txBody>
          <a:bodyPr>
            <a:normAutofit/>
          </a:bodyPr>
          <a:lstStyle/>
          <a:p>
            <a:pPr>
              <a:tabLst>
                <a:tab pos="5921375" algn="l"/>
              </a:tabLst>
            </a:pPr>
            <a:r>
              <a:rPr lang="en-GB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5684" y="728663"/>
            <a:ext cx="1659102" cy="25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4" name="Picture 2" descr="C:\Users\tpfeifer\Documents\Research\0 (Project)\6 Resources\Logos\MPG-Logo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07"/>
          <a:stretch/>
        </p:blipFill>
        <p:spPr bwMode="auto">
          <a:xfrm>
            <a:off x="1386111" y="7389349"/>
            <a:ext cx="1547337" cy="1066622"/>
          </a:xfrm>
          <a:prstGeom prst="rect">
            <a:avLst/>
          </a:prstGeom>
          <a:noFill/>
        </p:spPr>
      </p:pic>
      <p:pic>
        <p:nvPicPr>
          <p:cNvPr id="1348610" name="Picture 2" descr="C:\Users\tpfeifer\Desktop\cf6136703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4975" y="5321007"/>
            <a:ext cx="975679" cy="959417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726501" y="6213759"/>
            <a:ext cx="1223351" cy="369304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defTabSz="914116"/>
            <a:r>
              <a:rPr lang="en-US" sz="900" dirty="0">
                <a:solidFill>
                  <a:srgbClr val="000000"/>
                </a:solidFill>
                <a:latin typeface="Berlin Sans FB" pitchFamily="34" charset="0"/>
              </a:rPr>
              <a:t>Heidelberg Center for</a:t>
            </a:r>
          </a:p>
          <a:p>
            <a:pPr defTabSz="914116"/>
            <a:r>
              <a:rPr lang="en-US" sz="900" dirty="0">
                <a:solidFill>
                  <a:srgbClr val="000000"/>
                </a:solidFill>
                <a:latin typeface="Berlin Sans FB" pitchFamily="34" charset="0"/>
              </a:rPr>
              <a:t>Quantum Dynamics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3649" y="4981400"/>
            <a:ext cx="1567649" cy="400081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2000" b="1" dirty="0">
                <a:solidFill>
                  <a:srgbClr val="333399"/>
                </a:solidFill>
              </a:rPr>
              <a:t>Funding:</a:t>
            </a:r>
          </a:p>
        </p:txBody>
      </p:sp>
      <p:pic>
        <p:nvPicPr>
          <p:cNvPr id="2507779" name="Picture 3" descr="C:\Users\tpfeifer\Desktop\image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62"/>
          <a:stretch/>
        </p:blipFill>
        <p:spPr bwMode="auto">
          <a:xfrm>
            <a:off x="6436542" y="5074880"/>
            <a:ext cx="1484820" cy="52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341425" y="5541894"/>
            <a:ext cx="1104471" cy="230804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900" dirty="0">
                <a:solidFill>
                  <a:srgbClr val="333399"/>
                </a:solidFill>
              </a:rPr>
              <a:t>Grant #PF790</a:t>
            </a:r>
          </a:p>
        </p:txBody>
      </p:sp>
      <p:pic>
        <p:nvPicPr>
          <p:cNvPr id="2512902" name="Picture 6" descr="C:\Users\tpfeifer\Desktop\2012 group photos\100B9370 - Kopi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966" r="7579" b="-292"/>
          <a:stretch/>
        </p:blipFill>
        <p:spPr bwMode="auto">
          <a:xfrm>
            <a:off x="9420225" y="1588507"/>
            <a:ext cx="3632918" cy="31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23360" y="5178392"/>
            <a:ext cx="5120640" cy="1679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24258" name="Picture 2" descr="C:\Users\tpfeifer\Desktop\LOGO-ERC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9"/>
          <a:stretch/>
        </p:blipFill>
        <p:spPr bwMode="auto">
          <a:xfrm>
            <a:off x="6174867" y="5800716"/>
            <a:ext cx="1446943" cy="106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194" name="Picture 2" descr="C:\Users\tpfeifer\Desktop\Christian-Web.jpg"/>
          <p:cNvPicPr>
            <a:picLocks noChangeAspect="1" noChangeArrowheads="1"/>
          </p:cNvPicPr>
          <p:nvPr/>
        </p:nvPicPr>
        <p:blipFill>
          <a:blip r:embed="rId10" cstate="print"/>
          <a:srcRect l="9561" t="11265" r="10792" b="14690"/>
          <a:stretch>
            <a:fillRect/>
          </a:stretch>
        </p:blipFill>
        <p:spPr bwMode="auto">
          <a:xfrm>
            <a:off x="-1561902" y="-33338"/>
            <a:ext cx="959127" cy="1188921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-5367468" y="-863276"/>
            <a:ext cx="127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16"/>
            <a:r>
              <a:rPr lang="en-US" sz="1400" b="1" dirty="0">
                <a:solidFill>
                  <a:srgbClr val="000000"/>
                </a:solidFill>
              </a:rPr>
              <a:t>Christian </a:t>
            </a:r>
            <a:r>
              <a:rPr lang="en-US" sz="1400" b="1" dirty="0" err="1">
                <a:solidFill>
                  <a:srgbClr val="000000"/>
                </a:solidFill>
              </a:rPr>
              <a:t>Ott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674289" y="2643059"/>
            <a:ext cx="1536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16"/>
            <a:r>
              <a:rPr lang="en-US" sz="1400" dirty="0">
                <a:solidFill>
                  <a:srgbClr val="000000"/>
                </a:solidFill>
              </a:rPr>
              <a:t>Kristina Meyer</a:t>
            </a:r>
          </a:p>
        </p:txBody>
      </p:sp>
      <p:pic>
        <p:nvPicPr>
          <p:cNvPr id="2415618" name="Picture 2" descr="C:\Users\tpfeifer\Documents\Research\0 (Project)\0 Pictures\0 Group\Kristina Meyer\KristinaWe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1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-1328527" y="1489445"/>
            <a:ext cx="961065" cy="119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898" name="Picture 2" descr="C:\Users\tpfeifer\Documents\Research\0 (Project)\0 Pictures\0 Group\Thomas Ding\ThomasDing-We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7446" y="-510663"/>
            <a:ext cx="952644" cy="118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-4141358" y="-844213"/>
            <a:ext cx="1194440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116">
              <a:lnSpc>
                <a:spcPts val="1000"/>
              </a:lnSpc>
            </a:pPr>
            <a:r>
              <a:rPr lang="de-DE" sz="1400" b="1" dirty="0">
                <a:solidFill>
                  <a:srgbClr val="000000"/>
                </a:solidFill>
              </a:rPr>
              <a:t>Alexander Blättermann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7820" y="951519"/>
            <a:ext cx="5899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</a:rPr>
              <a:t>Quantum </a:t>
            </a:r>
            <a:r>
              <a:rPr lang="de-DE" sz="2400" dirty="0" err="1">
                <a:solidFill>
                  <a:srgbClr val="000000"/>
                </a:solidFill>
              </a:rPr>
              <a:t>Dynamics&amp;Control</a:t>
            </a:r>
            <a:r>
              <a:rPr lang="de-DE" sz="2400" dirty="0">
                <a:solidFill>
                  <a:srgbClr val="000000"/>
                </a:solidFill>
              </a:rPr>
              <a:t> Division @ MPIK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734704" y="5381481"/>
            <a:ext cx="2086993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de-DE" sz="1400" b="1" dirty="0">
                <a:solidFill>
                  <a:srgbClr val="000000"/>
                </a:solidFill>
              </a:rPr>
              <a:t>Robert Moshammer</a:t>
            </a:r>
          </a:p>
          <a:p>
            <a:pPr>
              <a:lnSpc>
                <a:spcPts val="1500"/>
              </a:lnSpc>
            </a:pPr>
            <a:r>
              <a:rPr lang="de-DE" sz="1400" b="1" dirty="0">
                <a:solidFill>
                  <a:srgbClr val="000000"/>
                </a:solidFill>
              </a:rPr>
              <a:t>Claus Dieter Schröter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Nicolas Camus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Patrick </a:t>
            </a:r>
            <a:r>
              <a:rPr lang="en-US" sz="1400" dirty="0" err="1">
                <a:solidFill>
                  <a:srgbClr val="000000"/>
                </a:solidFill>
              </a:rPr>
              <a:t>Fross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Sofia Botsi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Frans </a:t>
            </a:r>
            <a:r>
              <a:rPr lang="de-DE" sz="1400" dirty="0" err="1">
                <a:solidFill>
                  <a:srgbClr val="000000"/>
                </a:solidFill>
              </a:rPr>
              <a:t>Schotsch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1400" dirty="0" err="1">
                <a:solidFill>
                  <a:srgbClr val="000000"/>
                </a:solidFill>
              </a:rPr>
              <a:t>Farshad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Shobeiry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Sven Augustin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Georg Schmid</a:t>
            </a:r>
          </a:p>
          <a:p>
            <a:pPr>
              <a:lnSpc>
                <a:spcPts val="1500"/>
              </a:lnSpc>
            </a:pPr>
            <a:r>
              <a:rPr lang="de-DE" sz="1400" dirty="0" err="1">
                <a:solidFill>
                  <a:srgbClr val="000000"/>
                </a:solidFill>
              </a:rPr>
              <a:t>Yifan</a:t>
            </a:r>
            <a:r>
              <a:rPr lang="de-DE" sz="1400" dirty="0">
                <a:solidFill>
                  <a:srgbClr val="000000"/>
                </a:solidFill>
              </a:rPr>
              <a:t> Liu</a:t>
            </a:r>
          </a:p>
          <a:p>
            <a:pPr>
              <a:lnSpc>
                <a:spcPts val="1500"/>
              </a:lnSpc>
            </a:pPr>
            <a:r>
              <a:rPr lang="en-US" sz="1400" dirty="0" err="1">
                <a:solidFill>
                  <a:srgbClr val="000000"/>
                </a:solidFill>
              </a:rPr>
              <a:t>Severin</a:t>
            </a:r>
            <a:r>
              <a:rPr lang="en-US" sz="1400" dirty="0">
                <a:solidFill>
                  <a:srgbClr val="000000"/>
                </a:solidFill>
              </a:rPr>
              <a:t> Meister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Hannes </a:t>
            </a:r>
            <a:r>
              <a:rPr lang="en-US" sz="1400" dirty="0" err="1">
                <a:solidFill>
                  <a:srgbClr val="000000"/>
                </a:solidFill>
              </a:rPr>
              <a:t>Lindenblatt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Florian Trost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Hemkumar Srinivas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Rajagopalan Subramanian</a:t>
            </a:r>
          </a:p>
        </p:txBody>
      </p:sp>
      <p:sp>
        <p:nvSpPr>
          <p:cNvPr id="68" name="Rectangle 67"/>
          <p:cNvSpPr/>
          <p:nvPr/>
        </p:nvSpPr>
        <p:spPr>
          <a:xfrm>
            <a:off x="9313432" y="5105105"/>
            <a:ext cx="1970755" cy="335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de-DE" sz="1400" b="1" dirty="0">
                <a:solidFill>
                  <a:srgbClr val="000000"/>
                </a:solidFill>
              </a:rPr>
              <a:t>Jose Crespo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Maria Schwarz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Renate </a:t>
            </a:r>
            <a:r>
              <a:rPr lang="de-DE" sz="1400" dirty="0" err="1">
                <a:solidFill>
                  <a:srgbClr val="000000"/>
                </a:solidFill>
              </a:rPr>
              <a:t>Hubele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Sven </a:t>
            </a:r>
            <a:r>
              <a:rPr lang="de-DE" sz="1400" dirty="0" err="1">
                <a:solidFill>
                  <a:srgbClr val="000000"/>
                </a:solidFill>
              </a:rPr>
              <a:t>Bernitt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Lisa </a:t>
            </a:r>
            <a:r>
              <a:rPr lang="de-DE" sz="1400" dirty="0" err="1">
                <a:solidFill>
                  <a:srgbClr val="000000"/>
                </a:solidFill>
              </a:rPr>
              <a:t>Schmöger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 err="1">
                <a:solidFill>
                  <a:srgbClr val="000000"/>
                </a:solidFill>
              </a:rPr>
              <a:t>Andrii</a:t>
            </a:r>
            <a:r>
              <a:rPr lang="en-US" sz="1400" dirty="0">
                <a:solidFill>
                  <a:srgbClr val="000000"/>
                </a:solidFill>
              </a:rPr>
              <a:t> Borodin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Janko Nauta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Jan-Hendrik Oelmann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Peter </a:t>
            </a:r>
            <a:r>
              <a:rPr lang="de-DE" sz="1400" dirty="0" err="1">
                <a:solidFill>
                  <a:srgbClr val="000000"/>
                </a:solidFill>
              </a:rPr>
              <a:t>Micke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Stepan </a:t>
            </a:r>
            <a:r>
              <a:rPr lang="de-DE" sz="1400" dirty="0" err="1">
                <a:solidFill>
                  <a:srgbClr val="000000"/>
                </a:solidFill>
              </a:rPr>
              <a:t>Dobrodey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Michael </a:t>
            </a:r>
            <a:r>
              <a:rPr lang="de-DE" sz="1400" dirty="0" err="1">
                <a:solidFill>
                  <a:srgbClr val="000000"/>
                </a:solidFill>
              </a:rPr>
              <a:t>Blessenohl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Julian Stark</a:t>
            </a:r>
          </a:p>
          <a:p>
            <a:pPr>
              <a:lnSpc>
                <a:spcPts val="1350"/>
              </a:lnSpc>
            </a:pPr>
            <a:endParaRPr lang="de-DE" sz="1400" b="1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b="1" dirty="0">
                <a:solidFill>
                  <a:srgbClr val="000000"/>
                </a:solidFill>
              </a:rPr>
              <a:t>Alexander Dorn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Niels Kurz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 err="1">
                <a:solidFill>
                  <a:srgbClr val="000000"/>
                </a:solidFill>
              </a:rPr>
              <a:t>Xueguang</a:t>
            </a:r>
            <a:r>
              <a:rPr lang="en-US" sz="1400" dirty="0">
                <a:solidFill>
                  <a:srgbClr val="000000"/>
                </a:solidFill>
              </a:rPr>
              <a:t> Ren 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Marvin </a:t>
            </a:r>
            <a:r>
              <a:rPr lang="de-DE" sz="1400" dirty="0" err="1">
                <a:solidFill>
                  <a:srgbClr val="000000"/>
                </a:solidFill>
              </a:rPr>
              <a:t>Weyland</a:t>
            </a:r>
            <a:endParaRPr lang="de-DE" sz="1400" dirty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54953" y="-5390058"/>
          <a:ext cx="18064756" cy="5220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60" name="Graph" r:id="rId14" imgW="3788640" imgH="1293480" progId="Origin50.Graph">
                  <p:embed/>
                </p:oleObj>
              </mc:Choice>
              <mc:Fallback>
                <p:oleObj name="Graph" r:id="rId14" imgW="3788640" imgH="12934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4953" y="-5390058"/>
                        <a:ext cx="18064756" cy="5220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-13974697" y="-3225152"/>
          <a:ext cx="11663088" cy="9806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61" name="Graph" r:id="rId16" imgW="3788640" imgH="3186720" progId="Origin50.Graph">
                  <p:embed/>
                </p:oleObj>
              </mc:Choice>
              <mc:Fallback>
                <p:oleObj name="Graph" r:id="rId16" imgW="3788640" imgH="31867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13974697" y="-3225152"/>
                        <a:ext cx="11663088" cy="9806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4200" name="Picture 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20102" r="17387" b="20126"/>
          <a:stretch/>
        </p:blipFill>
        <p:spPr bwMode="auto">
          <a:xfrm>
            <a:off x="44060" y="-2255417"/>
            <a:ext cx="10203852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627873" y="2853828"/>
            <a:ext cx="187333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Christian Ott</a:t>
            </a:r>
          </a:p>
          <a:p>
            <a:r>
              <a:rPr lang="de-DE" sz="1400" dirty="0">
                <a:solidFill>
                  <a:srgbClr val="000000"/>
                </a:solidFill>
              </a:rPr>
              <a:t>Alexander Blättermann</a:t>
            </a:r>
          </a:p>
          <a:p>
            <a:r>
              <a:rPr lang="de-DE" sz="1400" dirty="0">
                <a:solidFill>
                  <a:srgbClr val="000000"/>
                </a:solidFill>
              </a:rPr>
              <a:t>Andreas Kaldun</a:t>
            </a:r>
          </a:p>
          <a:p>
            <a:r>
              <a:rPr lang="de-DE" sz="1400" dirty="0">
                <a:solidFill>
                  <a:srgbClr val="000000"/>
                </a:solidFill>
              </a:rPr>
              <a:t>Thomas Ding</a:t>
            </a:r>
          </a:p>
          <a:p>
            <a:r>
              <a:rPr lang="de-DE" sz="1400" dirty="0">
                <a:solidFill>
                  <a:srgbClr val="000000"/>
                </a:solidFill>
              </a:rPr>
              <a:t>Veit Stooß</a:t>
            </a:r>
          </a:p>
          <a:p>
            <a:r>
              <a:rPr lang="de-DE" sz="1400" dirty="0">
                <a:solidFill>
                  <a:srgbClr val="000000"/>
                </a:solidFill>
              </a:rPr>
              <a:t>Kristina Meyer</a:t>
            </a:r>
          </a:p>
          <a:p>
            <a:r>
              <a:rPr lang="de-DE" sz="1400" dirty="0">
                <a:solidFill>
                  <a:srgbClr val="000000"/>
                </a:solidFill>
              </a:rPr>
              <a:t>Martin Laux</a:t>
            </a:r>
          </a:p>
          <a:p>
            <a:r>
              <a:rPr lang="de-DE" sz="1400" dirty="0" err="1">
                <a:solidFill>
                  <a:srgbClr val="000000"/>
                </a:solidFill>
              </a:rPr>
              <a:t>Yonghao</a:t>
            </a:r>
            <a:r>
              <a:rPr lang="de-DE" sz="1400" dirty="0">
                <a:solidFill>
                  <a:srgbClr val="000000"/>
                </a:solidFill>
              </a:rPr>
              <a:t> Mi</a:t>
            </a:r>
          </a:p>
          <a:p>
            <a:r>
              <a:rPr lang="de-DE" sz="1400" dirty="0">
                <a:solidFill>
                  <a:srgbClr val="000000"/>
                </a:solidFill>
              </a:rPr>
              <a:t>Marc Rebholz</a:t>
            </a:r>
          </a:p>
          <a:p>
            <a:r>
              <a:rPr lang="de-DE" sz="1400" dirty="0">
                <a:solidFill>
                  <a:srgbClr val="000000"/>
                </a:solidFill>
              </a:rPr>
              <a:t>Max Hartmann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Paul </a:t>
            </a:r>
            <a:r>
              <a:rPr lang="en-US" sz="1400" dirty="0" err="1">
                <a:solidFill>
                  <a:srgbClr val="000000"/>
                </a:solidFill>
              </a:rPr>
              <a:t>Birk</a:t>
            </a:r>
            <a:endParaRPr lang="de-DE" sz="1400" dirty="0">
              <a:solidFill>
                <a:srgbClr val="000000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Lennart Aufleger</a:t>
            </a:r>
          </a:p>
          <a:p>
            <a:r>
              <a:rPr lang="de-DE" sz="1400" dirty="0">
                <a:solidFill>
                  <a:srgbClr val="000000"/>
                </a:solidFill>
              </a:rPr>
              <a:t>Stephan </a:t>
            </a:r>
            <a:r>
              <a:rPr lang="de-DE" sz="1400" dirty="0" err="1">
                <a:solidFill>
                  <a:srgbClr val="000000"/>
                </a:solidFill>
              </a:rPr>
              <a:t>Görttler</a:t>
            </a:r>
            <a:endParaRPr lang="de-DE" sz="1400" dirty="0">
              <a:solidFill>
                <a:srgbClr val="000000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Gergana Borisova</a:t>
            </a:r>
          </a:p>
        </p:txBody>
      </p:sp>
      <p:pic>
        <p:nvPicPr>
          <p:cNvPr id="41" name="Picture 3" descr="C:\Users\tpfeifer\Documents\Research\0 (Project)\0 Pictures\0 Group\Alexander Blaettermann\AlexanderBlaettermann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5319" y="-2018354"/>
            <a:ext cx="957855" cy="11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-3037464" y="-855278"/>
            <a:ext cx="1663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0000"/>
                </a:solidFill>
              </a:rPr>
              <a:t>Andreas </a:t>
            </a:r>
            <a:r>
              <a:rPr lang="de-DE" sz="1400" b="1" dirty="0" err="1">
                <a:solidFill>
                  <a:srgbClr val="000000"/>
                </a:solidFill>
              </a:rPr>
              <a:t>Kaldun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-1561902" y="6177181"/>
            <a:ext cx="11944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116"/>
            <a:r>
              <a:rPr lang="de-DE" sz="1400" dirty="0">
                <a:solidFill>
                  <a:srgbClr val="000000"/>
                </a:solidFill>
              </a:rPr>
              <a:t>Paul Birk</a:t>
            </a:r>
          </a:p>
        </p:txBody>
      </p:sp>
      <p:pic>
        <p:nvPicPr>
          <p:cNvPr id="49" name="Picture 2" descr="C:\Users\tpfeifer\Documents\Research\0\1 Pictures\0 Group\Stephan Goerttler, Paul Birk, Gergana Borisova, Max Hartmann, Milian Kaiser\Paul Birk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677" y="4948136"/>
            <a:ext cx="962215" cy="11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2026" y="635694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X-</a:t>
            </a:r>
            <a:r>
              <a:rPr lang="de-DE" dirty="0" err="1">
                <a:solidFill>
                  <a:srgbClr val="000000"/>
                </a:solidFill>
              </a:rPr>
              <a:t>MuSiC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2" name="Picture 2" descr="C:\Users\tpfeifer\Documents\Research\0 (Project)\0 Pictures\0 Group\Andreas Kaldun\AndreasKaldun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-2835367" y="-2018354"/>
            <a:ext cx="957855" cy="1190888"/>
          </a:xfrm>
          <a:prstGeom prst="rect">
            <a:avLst/>
          </a:prstGeom>
          <a:noFill/>
        </p:spPr>
      </p:pic>
      <p:pic>
        <p:nvPicPr>
          <p:cNvPr id="50" name="Picture 2" descr="C:\Users\tpfeifer\Desktop\Kirsten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"/>
          <a:stretch/>
        </p:blipFill>
        <p:spPr bwMode="auto">
          <a:xfrm>
            <a:off x="-1269162" y="3332463"/>
            <a:ext cx="901700" cy="1193082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-3005721" y="643742"/>
            <a:ext cx="13198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116"/>
            <a:r>
              <a:rPr lang="de-DE" sz="1400" b="1" dirty="0">
                <a:solidFill>
                  <a:srgbClr val="000000"/>
                </a:solidFill>
              </a:rPr>
              <a:t>Veit Stooß</a:t>
            </a:r>
          </a:p>
        </p:txBody>
      </p:sp>
      <p:sp>
        <p:nvSpPr>
          <p:cNvPr id="48" name="Rectangle 47"/>
          <p:cNvSpPr/>
          <p:nvPr/>
        </p:nvSpPr>
        <p:spPr>
          <a:xfrm>
            <a:off x="-20146" y="4398686"/>
            <a:ext cx="5063795" cy="24622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B7E1FB"/>
              </a:gs>
              <a:gs pos="86000">
                <a:schemeClr val="bg1"/>
              </a:gs>
              <a:gs pos="100000">
                <a:schemeClr val="bg1"/>
              </a:gs>
            </a:gsLst>
            <a:lin ang="18900000" scaled="1"/>
            <a:tileRect/>
          </a:gradFill>
        </p:spPr>
        <p:txBody>
          <a:bodyPr wrap="square" tIns="0">
            <a:noAutofit/>
          </a:bodyPr>
          <a:lstStyle/>
          <a:p>
            <a:pPr eaLnBrk="0" hangingPunct="0">
              <a:lnSpc>
                <a:spcPts val="2500"/>
              </a:lnSpc>
              <a:spcBef>
                <a:spcPts val="600"/>
              </a:spcBef>
            </a:pPr>
            <a:r>
              <a:rPr lang="de-DE" b="1" u="sng" dirty="0">
                <a:solidFill>
                  <a:srgbClr val="2D2D8A"/>
                </a:solidFill>
              </a:rPr>
              <a:t>Main Cooperators</a:t>
            </a:r>
            <a:r>
              <a:rPr lang="de-DE" b="1" dirty="0">
                <a:solidFill>
                  <a:srgbClr val="2D2D8A"/>
                </a:solidFill>
              </a:rPr>
              <a:t>: Thanks to … and many more !</a:t>
            </a:r>
            <a:endParaRPr lang="de-DE" sz="2400" b="1" dirty="0">
              <a:solidFill>
                <a:srgbClr val="2D2D8A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C. Keitel, J. Evers, Z. Harman, S. Cavaletto  </a:t>
            </a:r>
            <a:r>
              <a:rPr lang="de-DE" sz="1200" dirty="0">
                <a:solidFill>
                  <a:srgbClr val="000000"/>
                </a:solidFill>
              </a:rPr>
              <a:t>and groups (MPIK): </a:t>
            </a:r>
            <a:r>
              <a:rPr lang="de-DE" sz="1200" dirty="0">
                <a:solidFill>
                  <a:srgbClr val="C00000"/>
                </a:solidFill>
              </a:rPr>
              <a:t>Fano </a:t>
            </a:r>
            <a:r>
              <a:rPr lang="de-DE" sz="1200" dirty="0" err="1">
                <a:solidFill>
                  <a:srgbClr val="C00000"/>
                </a:solidFill>
              </a:rPr>
              <a:t>physics</a:t>
            </a:r>
            <a:endParaRPr lang="de-DE" sz="12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C. Greene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de-DE" sz="1200" dirty="0" err="1">
                <a:solidFill>
                  <a:srgbClr val="000000"/>
                </a:solidFill>
              </a:rPr>
              <a:t>Purdue</a:t>
            </a:r>
            <a:r>
              <a:rPr lang="de-DE" sz="1200" dirty="0">
                <a:solidFill>
                  <a:srgbClr val="000000"/>
                </a:solidFill>
              </a:rPr>
              <a:t> Univ., USA): </a:t>
            </a:r>
            <a:r>
              <a:rPr lang="de-DE" sz="1200" dirty="0" err="1">
                <a:solidFill>
                  <a:srgbClr val="C00000"/>
                </a:solidFill>
              </a:rPr>
              <a:t>Fano</a:t>
            </a:r>
            <a:r>
              <a:rPr lang="de-DE" sz="1200" dirty="0">
                <a:solidFill>
                  <a:srgbClr val="C00000"/>
                </a:solidFill>
              </a:rPr>
              <a:t> </a:t>
            </a:r>
            <a:r>
              <a:rPr lang="de-DE" sz="1200" dirty="0" err="1">
                <a:solidFill>
                  <a:srgbClr val="C00000"/>
                </a:solidFill>
              </a:rPr>
              <a:t>physics</a:t>
            </a:r>
            <a:endParaRPr lang="de-DE" sz="12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L. Argenti, F. Mart</a:t>
            </a:r>
            <a:r>
              <a:rPr lang="de-DE" sz="1200" b="1" dirty="0">
                <a:solidFill>
                  <a:srgbClr val="000000"/>
                </a:solidFill>
              </a:rPr>
              <a:t>ín</a:t>
            </a:r>
            <a:r>
              <a:rPr lang="en-US" sz="1200" dirty="0">
                <a:solidFill>
                  <a:srgbClr val="000000"/>
                </a:solidFill>
              </a:rPr>
              <a:t> (Univ. A. Madrid, Spain): </a:t>
            </a:r>
            <a:r>
              <a:rPr lang="en-US" sz="1200" dirty="0">
                <a:solidFill>
                  <a:srgbClr val="C00000"/>
                </a:solidFill>
              </a:rPr>
              <a:t>2e</a:t>
            </a:r>
            <a:r>
              <a:rPr lang="en-US" sz="1200" baseline="30000" dirty="0">
                <a:solidFill>
                  <a:srgbClr val="C00000"/>
                </a:solidFill>
              </a:rPr>
              <a:t>-</a:t>
            </a:r>
            <a:r>
              <a:rPr lang="en-US" sz="1200" dirty="0">
                <a:solidFill>
                  <a:srgbClr val="C00000"/>
                </a:solidFill>
              </a:rPr>
              <a:t> WP, 2D spec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J. </a:t>
            </a:r>
            <a:r>
              <a:rPr lang="en-US" sz="1200" b="1" dirty="0" err="1">
                <a:solidFill>
                  <a:srgbClr val="000000"/>
                </a:solidFill>
              </a:rPr>
              <a:t>Madroñero</a:t>
            </a:r>
            <a:r>
              <a:rPr lang="en-US" sz="1200" dirty="0">
                <a:solidFill>
                  <a:srgbClr val="000000"/>
                </a:solidFill>
              </a:rPr>
              <a:t> (TUM&amp;</a:t>
            </a:r>
            <a:r>
              <a:rPr lang="de-DE" sz="1200" dirty="0">
                <a:solidFill>
                  <a:srgbClr val="000000"/>
                </a:solidFill>
              </a:rPr>
              <a:t>Univ. del Valle, Cali, </a:t>
            </a:r>
            <a:r>
              <a:rPr lang="de-DE" sz="1200" dirty="0" err="1">
                <a:solidFill>
                  <a:srgbClr val="000000"/>
                </a:solidFill>
              </a:rPr>
              <a:t>Colombia</a:t>
            </a:r>
            <a:r>
              <a:rPr lang="en-US" sz="1200" dirty="0">
                <a:solidFill>
                  <a:srgbClr val="000000"/>
                </a:solidFill>
              </a:rPr>
              <a:t>): </a:t>
            </a:r>
            <a:r>
              <a:rPr lang="en-US" sz="1200" dirty="0">
                <a:solidFill>
                  <a:srgbClr val="C00000"/>
                </a:solidFill>
              </a:rPr>
              <a:t>2e</a:t>
            </a:r>
            <a:r>
              <a:rPr lang="en-US" sz="1200" baseline="30000" dirty="0">
                <a:solidFill>
                  <a:srgbClr val="C00000"/>
                </a:solidFill>
              </a:rPr>
              <a:t>-</a:t>
            </a:r>
            <a:r>
              <a:rPr lang="en-US" sz="1200" dirty="0">
                <a:solidFill>
                  <a:srgbClr val="C00000"/>
                </a:solidFill>
              </a:rPr>
              <a:t> WP</a:t>
            </a: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A. Brown, H. Van der Hart </a:t>
            </a:r>
            <a:r>
              <a:rPr lang="de-DE" sz="1200" dirty="0">
                <a:solidFill>
                  <a:srgbClr val="000000"/>
                </a:solidFill>
              </a:rPr>
              <a:t>(Queens University, Belfast): </a:t>
            </a:r>
            <a:r>
              <a:rPr lang="de-DE" sz="1200" dirty="0">
                <a:solidFill>
                  <a:srgbClr val="C00000"/>
                </a:solidFill>
              </a:rPr>
              <a:t>2d spec Neon</a:t>
            </a:r>
            <a:endParaRPr lang="en-US" sz="12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J. M. Mewes, A</a:t>
            </a:r>
            <a:r>
              <a:rPr lang="en-US" sz="1200" b="1" dirty="0">
                <a:solidFill>
                  <a:srgbClr val="000000"/>
                </a:solidFill>
              </a:rPr>
              <a:t> . Dreuw, T. </a:t>
            </a:r>
            <a:r>
              <a:rPr lang="en-US" sz="1200" b="1" dirty="0" err="1">
                <a:solidFill>
                  <a:srgbClr val="000000"/>
                </a:solidFill>
              </a:rPr>
              <a:t>Buckup</a:t>
            </a:r>
            <a:r>
              <a:rPr lang="en-US" sz="1200" b="1" dirty="0">
                <a:solidFill>
                  <a:srgbClr val="000000"/>
                </a:solidFill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</a:rPr>
              <a:t>Motzkus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(U. Heidelberg): </a:t>
            </a:r>
            <a:r>
              <a:rPr lang="en-US" sz="1200" dirty="0">
                <a:solidFill>
                  <a:srgbClr val="C00000"/>
                </a:solidFill>
              </a:rPr>
              <a:t>Liquid phase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S. </a:t>
            </a:r>
            <a:r>
              <a:rPr lang="en-US" sz="1200" b="1" dirty="0" err="1">
                <a:solidFill>
                  <a:srgbClr val="000000"/>
                </a:solidFill>
              </a:rPr>
              <a:t>Roling</a:t>
            </a:r>
            <a:r>
              <a:rPr lang="en-US" sz="1200" b="1" dirty="0">
                <a:solidFill>
                  <a:srgbClr val="000000"/>
                </a:solidFill>
              </a:rPr>
              <a:t>, H. Zacharias </a:t>
            </a:r>
            <a:r>
              <a:rPr lang="en-US" sz="1200" dirty="0">
                <a:solidFill>
                  <a:srgbClr val="000000"/>
                </a:solidFill>
              </a:rPr>
              <a:t>(Univ. Münster): </a:t>
            </a:r>
            <a:r>
              <a:rPr lang="en-US" sz="1200" dirty="0">
                <a:solidFill>
                  <a:srgbClr val="C00000"/>
                </a:solidFill>
              </a:rPr>
              <a:t>FLASH FEL Split and Delay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S. </a:t>
            </a:r>
            <a:r>
              <a:rPr lang="en-US" sz="1200" b="1" dirty="0" err="1">
                <a:solidFill>
                  <a:srgbClr val="000000"/>
                </a:solidFill>
              </a:rPr>
              <a:t>Düsterer</a:t>
            </a:r>
            <a:r>
              <a:rPr lang="en-US" sz="1200" b="1" dirty="0">
                <a:solidFill>
                  <a:srgbClr val="000000"/>
                </a:solidFill>
              </a:rPr>
              <a:t>, R. </a:t>
            </a:r>
            <a:r>
              <a:rPr lang="en-US" sz="1200" b="1" dirty="0" err="1">
                <a:solidFill>
                  <a:srgbClr val="000000"/>
                </a:solidFill>
              </a:rPr>
              <a:t>Treusch</a:t>
            </a:r>
            <a:r>
              <a:rPr lang="en-US" sz="1200" b="1" dirty="0">
                <a:solidFill>
                  <a:srgbClr val="000000"/>
                </a:solidFill>
              </a:rPr>
              <a:t>, N. </a:t>
            </a:r>
            <a:r>
              <a:rPr lang="en-US" sz="1200" b="1" dirty="0" err="1">
                <a:solidFill>
                  <a:srgbClr val="000000"/>
                </a:solidFill>
              </a:rPr>
              <a:t>Stojanovich</a:t>
            </a:r>
            <a:r>
              <a:rPr lang="en-US" sz="1200" b="1" dirty="0">
                <a:solidFill>
                  <a:srgbClr val="000000"/>
                </a:solidFill>
              </a:rPr>
              <a:t>,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	G. Brenner, M. Braune </a:t>
            </a:r>
            <a:r>
              <a:rPr lang="en-US" sz="1200" dirty="0">
                <a:solidFill>
                  <a:srgbClr val="000000"/>
                </a:solidFill>
              </a:rPr>
              <a:t>(DESY): </a:t>
            </a:r>
            <a:r>
              <a:rPr lang="en-US" sz="1200" dirty="0">
                <a:solidFill>
                  <a:srgbClr val="C00000"/>
                </a:solidFill>
              </a:rPr>
              <a:t>FLASH FEL exp. 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A. Attar (UC Berkeley, USA): </a:t>
            </a:r>
            <a:r>
              <a:rPr lang="en-US" sz="1200" dirty="0">
                <a:solidFill>
                  <a:srgbClr val="C00000"/>
                </a:solidFill>
              </a:rPr>
              <a:t>FLASH exp.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Z.-H. Loh (NTU, Singapore): </a:t>
            </a:r>
            <a:r>
              <a:rPr lang="en-US" sz="1200" dirty="0">
                <a:solidFill>
                  <a:srgbClr val="C00000"/>
                </a:solidFill>
              </a:rPr>
              <a:t>FLASH exp.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T. Gaumnitz (ETH Zurich, Switzerland): </a:t>
            </a:r>
            <a:r>
              <a:rPr lang="en-US" sz="1200" dirty="0">
                <a:solidFill>
                  <a:srgbClr val="C00000"/>
                </a:solidFill>
              </a:rPr>
              <a:t>FLASH exp.</a:t>
            </a:r>
          </a:p>
          <a:p>
            <a:pPr eaLnBrk="0" hangingPunct="0">
              <a:lnSpc>
                <a:spcPts val="1800"/>
              </a:lnSpc>
            </a:pPr>
            <a:endParaRPr lang="en-US" sz="1200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endParaRPr lang="en-US" sz="1200" b="1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endParaRPr lang="en-US" sz="1200" b="1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C. P. Schulz, A. </a:t>
            </a:r>
            <a:r>
              <a:rPr lang="en-US" sz="1200" b="1" dirty="0" err="1">
                <a:solidFill>
                  <a:srgbClr val="000000"/>
                </a:solidFill>
              </a:rPr>
              <a:t>Rouzee</a:t>
            </a:r>
            <a:r>
              <a:rPr lang="en-US" sz="1200" b="1" dirty="0">
                <a:solidFill>
                  <a:srgbClr val="000000"/>
                </a:solidFill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</a:rPr>
              <a:t>Vrakking</a:t>
            </a:r>
            <a:r>
              <a:rPr lang="en-US" sz="1200" dirty="0">
                <a:solidFill>
                  <a:srgbClr val="000000"/>
                </a:solidFill>
              </a:rPr>
              <a:t> and group (MBI Berlin):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en-US" sz="1200" baseline="-250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T. </a:t>
            </a:r>
            <a:r>
              <a:rPr lang="en-US" sz="1200" b="1" dirty="0" err="1">
                <a:solidFill>
                  <a:srgbClr val="000000"/>
                </a:solidFill>
              </a:rPr>
              <a:t>Osipov</a:t>
            </a:r>
            <a:r>
              <a:rPr lang="en-US" sz="1200" b="1" dirty="0">
                <a:solidFill>
                  <a:srgbClr val="000000"/>
                </a:solidFill>
              </a:rPr>
              <a:t>, R. Coffee, D. Ray</a:t>
            </a:r>
            <a:r>
              <a:rPr lang="en-US" sz="1200" dirty="0">
                <a:solidFill>
                  <a:srgbClr val="000000"/>
                </a:solidFill>
              </a:rPr>
              <a:t>, and groups (LCLS/SLAC):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en-US" sz="1200" baseline="-250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N. </a:t>
            </a:r>
            <a:r>
              <a:rPr lang="en-US" sz="1200" b="1" dirty="0" err="1">
                <a:solidFill>
                  <a:srgbClr val="000000"/>
                </a:solidFill>
              </a:rPr>
              <a:t>Berrah</a:t>
            </a:r>
            <a:r>
              <a:rPr lang="en-US" sz="1200" b="1" dirty="0">
                <a:solidFill>
                  <a:srgbClr val="000000"/>
                </a:solidFill>
              </a:rPr>
              <a:t>, R. </a:t>
            </a:r>
            <a:r>
              <a:rPr lang="en-US" sz="1200" b="1" dirty="0" err="1">
                <a:solidFill>
                  <a:srgbClr val="000000"/>
                </a:solidFill>
              </a:rPr>
              <a:t>Obaid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(Univ. Connecticut, USA):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en-US" sz="1200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K. </a:t>
            </a:r>
            <a:r>
              <a:rPr lang="en-US" sz="1200" b="1" dirty="0" err="1">
                <a:solidFill>
                  <a:srgbClr val="000000"/>
                </a:solidFill>
              </a:rPr>
              <a:t>Motumura</a:t>
            </a:r>
            <a:r>
              <a:rPr lang="en-US" sz="1200" b="1" dirty="0">
                <a:solidFill>
                  <a:srgbClr val="000000"/>
                </a:solidFill>
              </a:rPr>
              <a:t>, Y. </a:t>
            </a:r>
            <a:r>
              <a:rPr lang="en-US" sz="1200" b="1" dirty="0" err="1">
                <a:solidFill>
                  <a:srgbClr val="000000"/>
                </a:solidFill>
              </a:rPr>
              <a:t>Kumagai</a:t>
            </a:r>
            <a:r>
              <a:rPr lang="en-US" sz="1200" b="1" dirty="0">
                <a:solidFill>
                  <a:srgbClr val="000000"/>
                </a:solidFill>
              </a:rPr>
              <a:t>, K. Ueda</a:t>
            </a:r>
            <a:r>
              <a:rPr lang="en-US" sz="1200" dirty="0">
                <a:solidFill>
                  <a:srgbClr val="000000"/>
                </a:solidFill>
              </a:rPr>
              <a:t>, (Tohoku Univ., Japan):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de-DE" sz="1200" b="1" dirty="0">
              <a:solidFill>
                <a:srgbClr val="C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R. </a:t>
            </a:r>
            <a:r>
              <a:rPr lang="en-US" sz="1200" b="1" dirty="0" err="1">
                <a:solidFill>
                  <a:srgbClr val="000000"/>
                </a:solidFill>
              </a:rPr>
              <a:t>Pazourek</a:t>
            </a:r>
            <a:r>
              <a:rPr lang="en-US" sz="1200" b="1" dirty="0">
                <a:solidFill>
                  <a:srgbClr val="000000"/>
                </a:solidFill>
              </a:rPr>
              <a:t>, S. Donsa, J. Burgdörfer </a:t>
            </a:r>
            <a:r>
              <a:rPr lang="en-US" sz="1200" dirty="0">
                <a:solidFill>
                  <a:srgbClr val="000000"/>
                </a:solidFill>
              </a:rPr>
              <a:t>(Vienna Univ.): </a:t>
            </a:r>
            <a:r>
              <a:rPr lang="en-US" sz="1200" dirty="0">
                <a:solidFill>
                  <a:srgbClr val="C00000"/>
                </a:solidFill>
              </a:rPr>
              <a:t>Fano birth</a:t>
            </a: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H. Wei, C.-D. Lin </a:t>
            </a:r>
            <a:r>
              <a:rPr lang="en-US" sz="1200" dirty="0">
                <a:solidFill>
                  <a:srgbClr val="000000"/>
                </a:solidFill>
              </a:rPr>
              <a:t>(Kansas State Univ., USA): </a:t>
            </a:r>
            <a:r>
              <a:rPr lang="en-US" sz="1200" dirty="0">
                <a:solidFill>
                  <a:srgbClr val="C00000"/>
                </a:solidFill>
              </a:rPr>
              <a:t>Fano birth</a:t>
            </a:r>
          </a:p>
          <a:p>
            <a:pPr eaLnBrk="0" hangingPunct="0">
              <a:lnSpc>
                <a:spcPts val="1100"/>
              </a:lnSpc>
            </a:pPr>
            <a:endParaRPr lang="de-DE" sz="1200" b="1" dirty="0">
              <a:solidFill>
                <a:srgbClr val="C00000"/>
              </a:solidFill>
            </a:endParaRPr>
          </a:p>
          <a:p>
            <a:pPr eaLnBrk="0" hangingPunct="0">
              <a:lnSpc>
                <a:spcPts val="1100"/>
              </a:lnSpc>
            </a:pPr>
            <a:endParaRPr lang="en-US" sz="1400" b="1" dirty="0">
              <a:solidFill>
                <a:srgbClr val="000000"/>
              </a:solidFill>
            </a:endParaRPr>
          </a:p>
          <a:p>
            <a:pPr eaLnBrk="0" hangingPunct="0">
              <a:lnSpc>
                <a:spcPts val="1250"/>
              </a:lnSpc>
            </a:pPr>
            <a:r>
              <a:rPr lang="en-US" sz="1400" b="1" dirty="0">
                <a:solidFill>
                  <a:srgbClr val="000000"/>
                </a:solidFill>
              </a:rPr>
              <a:t>D. </a:t>
            </a:r>
            <a:r>
              <a:rPr lang="en-US" sz="1400" b="1" dirty="0" err="1">
                <a:solidFill>
                  <a:srgbClr val="000000"/>
                </a:solidFill>
              </a:rPr>
              <a:t>Rolles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(Kansas State Univ., USA): </a:t>
            </a:r>
            <a:r>
              <a:rPr lang="en-US" sz="1400" dirty="0">
                <a:solidFill>
                  <a:srgbClr val="C00000"/>
                </a:solidFill>
              </a:rPr>
              <a:t>C</a:t>
            </a:r>
            <a:r>
              <a:rPr lang="en-US" sz="1400" baseline="-25000" dirty="0">
                <a:solidFill>
                  <a:srgbClr val="C00000"/>
                </a:solidFill>
              </a:rPr>
              <a:t>60</a:t>
            </a:r>
          </a:p>
        </p:txBody>
      </p:sp>
      <p:pic>
        <p:nvPicPr>
          <p:cNvPr id="52" name="Picture 2" descr="C:\Users\tpfeifer\Desktop\bild_sa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3" t="13199" r="29256" b="41436"/>
          <a:stretch/>
        </p:blipFill>
        <p:spPr bwMode="auto">
          <a:xfrm>
            <a:off x="9337745" y="5133313"/>
            <a:ext cx="961065" cy="11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9144000" y="6314839"/>
            <a:ext cx="13198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116"/>
            <a:r>
              <a:rPr lang="de-DE" sz="1400" dirty="0">
                <a:solidFill>
                  <a:srgbClr val="000000"/>
                </a:solidFill>
              </a:rPr>
              <a:t>Sven Augustin</a:t>
            </a:r>
          </a:p>
        </p:txBody>
      </p:sp>
      <p:pic>
        <p:nvPicPr>
          <p:cNvPr id="57" name="Picture 123" descr="C:\Users\tpfeifer\Documents\Research\0\1 Pictures\0 Group\Christian Ott\Christian Ot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3727" y="-2030499"/>
            <a:ext cx="957855" cy="11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3" descr="C:\Users\tpfeifer\Documents\Research\0 (Project)\0 Pictures\0 Group\Veit Stooss\Veit Stooss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196" y="-502493"/>
            <a:ext cx="952643" cy="118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-4303919" y="636335"/>
            <a:ext cx="1536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16"/>
            <a:r>
              <a:rPr lang="en-US" sz="1400" b="1" dirty="0">
                <a:solidFill>
                  <a:srgbClr val="000000"/>
                </a:solidFill>
              </a:rPr>
              <a:t>Thomas Ding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11793" y="1500438"/>
            <a:ext cx="208699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de-DE" sz="1400" b="1" dirty="0">
                <a:solidFill>
                  <a:srgbClr val="0033CC"/>
                </a:solidFill>
              </a:rPr>
              <a:t>Robert Moshammer</a:t>
            </a:r>
          </a:p>
          <a:p>
            <a:pPr>
              <a:lnSpc>
                <a:spcPts val="1500"/>
              </a:lnSpc>
            </a:pPr>
            <a:r>
              <a:rPr lang="de-DE" sz="1400" b="1" dirty="0">
                <a:solidFill>
                  <a:srgbClr val="0033CC"/>
                </a:solidFill>
              </a:rPr>
              <a:t>Claus Dieter Schröter</a:t>
            </a:r>
            <a:endParaRPr lang="de-DE" sz="1400" dirty="0">
              <a:solidFill>
                <a:srgbClr val="0033CC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Kirsten Schnorr</a:t>
            </a:r>
          </a:p>
          <a:p>
            <a:pPr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Nicolas Camus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Sven Augustin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Patrick </a:t>
            </a:r>
            <a:r>
              <a:rPr lang="en-US" sz="1400" dirty="0" err="1">
                <a:solidFill>
                  <a:srgbClr val="000000"/>
                </a:solidFill>
              </a:rPr>
              <a:t>Froß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Ana </a:t>
            </a:r>
            <a:r>
              <a:rPr lang="de-DE" sz="1400" dirty="0" err="1">
                <a:solidFill>
                  <a:srgbClr val="000000"/>
                </a:solidFill>
              </a:rPr>
              <a:t>Denhi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Frans Schotsch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Georg Schmid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Yifan Liu</a:t>
            </a:r>
          </a:p>
          <a:p>
            <a:pPr>
              <a:lnSpc>
                <a:spcPts val="1500"/>
              </a:lnSpc>
            </a:pPr>
            <a:r>
              <a:rPr lang="en-US" sz="1400" dirty="0" err="1">
                <a:solidFill>
                  <a:srgbClr val="000000"/>
                </a:solidFill>
              </a:rPr>
              <a:t>Severin</a:t>
            </a:r>
            <a:r>
              <a:rPr lang="en-US" sz="1400" dirty="0">
                <a:solidFill>
                  <a:srgbClr val="000000"/>
                </a:solidFill>
              </a:rPr>
              <a:t> Meister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Hannes </a:t>
            </a:r>
            <a:r>
              <a:rPr lang="en-US" sz="1400" dirty="0" err="1">
                <a:solidFill>
                  <a:srgbClr val="000000"/>
                </a:solidFill>
              </a:rPr>
              <a:t>Lindenblatt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Florian Trost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Patrizia Schoch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104031" y="1563683"/>
            <a:ext cx="1970755" cy="335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de-DE" sz="1400" b="1" dirty="0">
                <a:solidFill>
                  <a:srgbClr val="0033CC"/>
                </a:solidFill>
              </a:rPr>
              <a:t>José Crespo</a:t>
            </a:r>
          </a:p>
          <a:p>
            <a:pPr>
              <a:lnSpc>
                <a:spcPts val="1350"/>
              </a:lnSpc>
            </a:pPr>
            <a:r>
              <a:rPr lang="en-US" sz="1400" u="sng" dirty="0">
                <a:solidFill>
                  <a:srgbClr val="FF0000"/>
                </a:solidFill>
              </a:rPr>
              <a:t>Lisa Schmöger</a:t>
            </a: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Hendrik Bekker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Sven Bernitt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Chintan Shah</a:t>
            </a:r>
          </a:p>
          <a:p>
            <a:pPr>
              <a:lnSpc>
                <a:spcPts val="1350"/>
              </a:lnSpc>
            </a:pPr>
            <a:r>
              <a:rPr lang="en-US" sz="1400" u="sng" dirty="0">
                <a:solidFill>
                  <a:srgbClr val="FF0000"/>
                </a:solidFill>
              </a:rPr>
              <a:t>Janko Nauta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Peter Micke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Stepan </a:t>
            </a:r>
            <a:r>
              <a:rPr lang="de-DE" sz="1400" dirty="0" err="1">
                <a:solidFill>
                  <a:srgbClr val="000000"/>
                </a:solidFill>
              </a:rPr>
              <a:t>Dobrodey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Michael Blessenohl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Julian Stark</a:t>
            </a:r>
          </a:p>
          <a:p>
            <a:pPr>
              <a:lnSpc>
                <a:spcPts val="1350"/>
              </a:lnSpc>
            </a:pPr>
            <a:r>
              <a:rPr lang="en-US" sz="1400" u="sng" dirty="0">
                <a:solidFill>
                  <a:srgbClr val="FF0000"/>
                </a:solidFill>
              </a:rPr>
              <a:t>Jan-Hendrik Oelmann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Steffen Kühn</a:t>
            </a:r>
          </a:p>
          <a:p>
            <a:pPr>
              <a:lnSpc>
                <a:spcPts val="1350"/>
              </a:lnSpc>
            </a:pPr>
            <a:r>
              <a:rPr lang="de-DE" sz="1400" u="sng" dirty="0">
                <a:solidFill>
                  <a:srgbClr val="FF0000"/>
                </a:solidFill>
              </a:rPr>
              <a:t>Alexander Ackermann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Sandra Bogen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Michael Rosner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Christian Warnecke</a:t>
            </a:r>
          </a:p>
          <a:p>
            <a:pPr>
              <a:lnSpc>
                <a:spcPts val="1350"/>
              </a:lnSpc>
            </a:pPr>
            <a:endParaRPr lang="de-DE" sz="1400" b="1" dirty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43445" y="1365786"/>
            <a:ext cx="21427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0033CC"/>
                </a:solidFill>
              </a:rPr>
              <a:t>Christian Ott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Andreas Kaldun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Alexander Blättermann</a:t>
            </a:r>
          </a:p>
          <a:p>
            <a:pPr>
              <a:lnSpc>
                <a:spcPts val="1500"/>
              </a:lnSpc>
            </a:pPr>
            <a:r>
              <a:rPr lang="en-US" sz="1400" u="sng" dirty="0">
                <a:solidFill>
                  <a:srgbClr val="FF0000"/>
                </a:solidFill>
              </a:rPr>
              <a:t>Thomas Ding</a:t>
            </a:r>
          </a:p>
          <a:p>
            <a:pPr>
              <a:lnSpc>
                <a:spcPts val="1500"/>
              </a:lnSpc>
            </a:pPr>
            <a:r>
              <a:rPr lang="en-US" sz="1400" u="sng" dirty="0">
                <a:solidFill>
                  <a:srgbClr val="FF0000"/>
                </a:solidFill>
              </a:rPr>
              <a:t>Veit Stooß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Yonghao Mi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Martin Laux</a:t>
            </a:r>
          </a:p>
          <a:p>
            <a:pPr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Marc Rebholz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Max Hartmann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Paul Birk</a:t>
            </a:r>
          </a:p>
          <a:p>
            <a:pPr lvl="0"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Lennart Aufleger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Patrick Rupprecht</a:t>
            </a:r>
            <a:endParaRPr lang="de-DE" sz="1400" dirty="0">
              <a:solidFill>
                <a:srgbClr val="000000"/>
              </a:solidFill>
            </a:endParaRPr>
          </a:p>
          <a:p>
            <a:pPr lvl="0"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Gergana Borisova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Carina Da Costa Castaneira</a:t>
            </a:r>
            <a:endParaRPr lang="de-DE" sz="1400" dirty="0">
              <a:solidFill>
                <a:srgbClr val="000000"/>
              </a:solidFill>
            </a:endParaRPr>
          </a:p>
          <a:p>
            <a:pPr lvl="0"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Stephan Görttler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Alexander Magunia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6976" y="1602203"/>
            <a:ext cx="2130084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de-DE" sz="1400" b="1" dirty="0">
                <a:solidFill>
                  <a:srgbClr val="0033CC"/>
                </a:solidFill>
              </a:rPr>
              <a:t>Anne Harth</a:t>
            </a:r>
          </a:p>
          <a:p>
            <a:pPr lvl="0"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Divya Bharti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Farshad Shobeiry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Hemkumar Srinivas</a:t>
            </a:r>
          </a:p>
          <a:p>
            <a:pPr lvl="0">
              <a:lnSpc>
                <a:spcPts val="1500"/>
              </a:lnSpc>
            </a:pP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b="1" dirty="0">
                <a:solidFill>
                  <a:srgbClr val="0033CC"/>
                </a:solidFill>
              </a:rPr>
              <a:t>Alexander Dorn</a:t>
            </a:r>
            <a:endParaRPr lang="de-DE" sz="1400" dirty="0">
              <a:solidFill>
                <a:srgbClr val="0033CC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Xueguang Ren</a:t>
            </a: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Enliang Wang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Marvin Weyland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Niels Kurz</a:t>
            </a: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Silva Mezinska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Deepthy Mootheril</a:t>
            </a:r>
          </a:p>
          <a:p>
            <a:pPr lvl="0">
              <a:lnSpc>
                <a:spcPts val="1500"/>
              </a:lnSpc>
            </a:pPr>
            <a:endParaRPr lang="de-DE" sz="1400" dirty="0">
              <a:solidFill>
                <a:srgbClr val="000000"/>
              </a:solidFill>
            </a:endParaRPr>
          </a:p>
        </p:txBody>
      </p:sp>
      <p:pic>
        <p:nvPicPr>
          <p:cNvPr id="69" name="Picture 68" descr="C:\Users\tpfeifer\Desktop\New folder\DSC03813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33556" r="7512" b="29597"/>
          <a:stretch/>
        </p:blipFill>
        <p:spPr bwMode="auto">
          <a:xfrm>
            <a:off x="-25940" y="1387244"/>
            <a:ext cx="9194542" cy="30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196" name="Picture 4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-36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3" t="23780" r="39704" b="42997"/>
          <a:stretch/>
        </p:blipFill>
        <p:spPr bwMode="auto">
          <a:xfrm>
            <a:off x="-149176" y="-105341"/>
            <a:ext cx="7594506" cy="173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165221" y="16037"/>
            <a:ext cx="1204813" cy="852226"/>
            <a:chOff x="165221" y="63662"/>
            <a:chExt cx="1204813" cy="852226"/>
          </a:xfrm>
        </p:grpSpPr>
        <p:sp>
          <p:nvSpPr>
            <p:cNvPr id="80" name="Freeform 79"/>
            <p:cNvSpPr/>
            <p:nvPr/>
          </p:nvSpPr>
          <p:spPr bwMode="auto">
            <a:xfrm>
              <a:off x="1140546" y="63662"/>
              <a:ext cx="229488" cy="848629"/>
            </a:xfrm>
            <a:custGeom>
              <a:avLst/>
              <a:gdLst>
                <a:gd name="connsiteX0" fmla="*/ 0 w 5391150"/>
                <a:gd name="connsiteY0" fmla="*/ 4479925 h 4479925"/>
                <a:gd name="connsiteX1" fmla="*/ 1857375 w 5391150"/>
                <a:gd name="connsiteY1" fmla="*/ 3603625 h 4479925"/>
                <a:gd name="connsiteX2" fmla="*/ 2724150 w 5391150"/>
                <a:gd name="connsiteY2" fmla="*/ 3175 h 4479925"/>
                <a:gd name="connsiteX3" fmla="*/ 3619500 w 5391150"/>
                <a:gd name="connsiteY3" fmla="*/ 3622675 h 4479925"/>
                <a:gd name="connsiteX4" fmla="*/ 5391150 w 5391150"/>
                <a:gd name="connsiteY4" fmla="*/ 4479925 h 447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150" h="4479925">
                  <a:moveTo>
                    <a:pt x="0" y="4479925"/>
                  </a:moveTo>
                  <a:cubicBezTo>
                    <a:pt x="701675" y="4414837"/>
                    <a:pt x="1403350" y="4349750"/>
                    <a:pt x="1857375" y="3603625"/>
                  </a:cubicBezTo>
                  <a:cubicBezTo>
                    <a:pt x="2311400" y="2857500"/>
                    <a:pt x="2430463" y="0"/>
                    <a:pt x="2724150" y="3175"/>
                  </a:cubicBezTo>
                  <a:cubicBezTo>
                    <a:pt x="3017837" y="6350"/>
                    <a:pt x="3175000" y="2876550"/>
                    <a:pt x="3619500" y="3622675"/>
                  </a:cubicBezTo>
                  <a:cubicBezTo>
                    <a:pt x="4064000" y="4368800"/>
                    <a:pt x="4727575" y="4424362"/>
                    <a:pt x="5391150" y="4479925"/>
                  </a:cubicBezTo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reflection blurRad="6350" stA="50000" endA="300" endPos="900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165221" y="173782"/>
              <a:ext cx="1032697" cy="742106"/>
            </a:xfrm>
            <a:custGeom>
              <a:avLst/>
              <a:gdLst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713302"/>
                <a:gd name="connsiteX1" fmla="*/ 1811044 w 6374167"/>
                <a:gd name="connsiteY1" fmla="*/ 3749335 h 4713302"/>
                <a:gd name="connsiteX2" fmla="*/ 3639844 w 6374167"/>
                <a:gd name="connsiteY2" fmla="*/ 1929413 h 4713302"/>
                <a:gd name="connsiteX3" fmla="*/ 4882718 w 6374167"/>
                <a:gd name="connsiteY3" fmla="*/ 2959 h 4713302"/>
                <a:gd name="connsiteX4" fmla="*/ 5477522 w 6374167"/>
                <a:gd name="connsiteY4" fmla="*/ 1947168 h 4713302"/>
                <a:gd name="connsiteX5" fmla="*/ 5805996 w 6374167"/>
                <a:gd name="connsiteY5" fmla="*/ 3545149 h 4713302"/>
                <a:gd name="connsiteX6" fmla="*/ 6374167 w 6374167"/>
                <a:gd name="connsiteY6" fmla="*/ 4713302 h 471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74167" h="4713302">
                  <a:moveTo>
                    <a:pt x="0" y="4699246"/>
                  </a:moveTo>
                  <a:cubicBezTo>
                    <a:pt x="602201" y="4455110"/>
                    <a:pt x="1204403" y="4210974"/>
                    <a:pt x="1811044" y="3749335"/>
                  </a:cubicBezTo>
                  <a:cubicBezTo>
                    <a:pt x="2417685" y="3287696"/>
                    <a:pt x="3147132" y="2680316"/>
                    <a:pt x="3639844" y="1929413"/>
                  </a:cubicBezTo>
                  <a:cubicBezTo>
                    <a:pt x="4078550" y="1245093"/>
                    <a:pt x="4576438" y="0"/>
                    <a:pt x="4882718" y="2959"/>
                  </a:cubicBezTo>
                  <a:cubicBezTo>
                    <a:pt x="5188998" y="5918"/>
                    <a:pt x="5405021" y="1266547"/>
                    <a:pt x="5477522" y="1947168"/>
                  </a:cubicBezTo>
                  <a:cubicBezTo>
                    <a:pt x="5544845" y="2582661"/>
                    <a:pt x="5656555" y="3084127"/>
                    <a:pt x="5805996" y="3545149"/>
                  </a:cubicBezTo>
                  <a:cubicBezTo>
                    <a:pt x="5955437" y="4006171"/>
                    <a:pt x="6164802" y="4391486"/>
                    <a:pt x="6374167" y="4713302"/>
                  </a:cubicBezTo>
                </a:path>
              </a:pathLst>
            </a:cu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reflection blurRad="6350" stA="50000" endA="300" endPos="90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1" descr="C:\Users\tpfeifer\Documents\Research\0 (Project)\6 Resources\Logos\MPI-K-Logo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6377" y1="47706" x2="26377" y2="47706"/>
                        <a14:foregroundMark x1="46377" y1="50459" x2="46377" y2="50459"/>
                        <a14:foregroundMark x1="33913" y1="25994" x2="33913" y2="25994"/>
                        <a14:foregroundMark x1="47826" y1="23242" x2="47826" y2="23242"/>
                        <a14:foregroundMark x1="62899" y1="22324" x2="62899" y2="22324"/>
                        <a14:foregroundMark x1="29855" y1="37309" x2="29855" y2="37309"/>
                        <a14:foregroundMark x1="16522" y1="39144" x2="16522" y2="39144"/>
                        <a14:foregroundMark x1="27246" y1="68807" x2="27246" y2="68807"/>
                        <a14:foregroundMark x1="48696" y1="74006" x2="48696" y2="74006"/>
                        <a14:foregroundMark x1="63768" y1="72171" x2="63768" y2="72171"/>
                        <a14:foregroundMark x1="73623" y1="66055" x2="73623" y2="66055"/>
                        <a14:foregroundMark x1="81739" y1="59939" x2="81739" y2="59939"/>
                        <a14:foregroundMark x1="78551" y1="51376" x2="78551" y2="51376"/>
                        <a14:backgroundMark x1="82609" y1="17125" x2="82609" y2="1712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38657" y="41537"/>
            <a:ext cx="1728316" cy="1636499"/>
          </a:xfrm>
          <a:prstGeom prst="rect">
            <a:avLst/>
          </a:prstGeom>
          <a:noFill/>
        </p:spPr>
      </p:pic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315405" y="2172528"/>
            <a:ext cx="1194440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11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Alexander Blättermann</a:t>
            </a:r>
          </a:p>
        </p:txBody>
      </p:sp>
      <p:sp>
        <p:nvSpPr>
          <p:cNvPr id="66" name="Oval 65"/>
          <p:cNvSpPr/>
          <p:nvPr/>
        </p:nvSpPr>
        <p:spPr>
          <a:xfrm>
            <a:off x="3948610" y="2240836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897797" y="2266410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069098" y="2363380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842429" y="2765794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80632" y="2307353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881648" y="2853629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602819" y="821031"/>
            <a:ext cx="6602052" cy="1574562"/>
            <a:chOff x="238756" y="2431408"/>
            <a:chExt cx="8713673" cy="2078174"/>
          </a:xfrm>
        </p:grpSpPr>
        <p:sp>
          <p:nvSpPr>
            <p:cNvPr id="75" name="TextBox 3"/>
            <p:cNvSpPr txBox="1"/>
            <p:nvPr/>
          </p:nvSpPr>
          <p:spPr>
            <a:xfrm>
              <a:off x="7420230" y="3568955"/>
              <a:ext cx="1532199" cy="69056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Alexander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Dorn</a:t>
              </a:r>
            </a:p>
          </p:txBody>
        </p:sp>
        <p:pic>
          <p:nvPicPr>
            <p:cNvPr id="76" name="Picture 75" descr="C:\Users\tpfeifer\Desktop\dorn.jpg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" t="6024" r="291" b="11446"/>
            <a:stretch/>
          </p:blipFill>
          <p:spPr bwMode="auto">
            <a:xfrm>
              <a:off x="7732493" y="2447740"/>
              <a:ext cx="976568" cy="116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"/>
            <p:cNvSpPr txBox="1"/>
            <p:nvPr/>
          </p:nvSpPr>
          <p:spPr>
            <a:xfrm>
              <a:off x="3246100" y="3592615"/>
              <a:ext cx="973058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José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Crespo</a:t>
              </a:r>
            </a:p>
          </p:txBody>
        </p:sp>
        <p:pic>
          <p:nvPicPr>
            <p:cNvPr id="78" name="Picture 77" descr="C:\Users\tpfeifer\Desktop\Jose.JPG"/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3" b="13573"/>
            <a:stretch/>
          </p:blipFill>
          <p:spPr bwMode="auto">
            <a:xfrm>
              <a:off x="3254709" y="2444494"/>
              <a:ext cx="980911" cy="1187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1" descr="C:\Users\tpfeifer\Desktop\userID_94_originalAvatar_bild-RM-150x150.jpg"/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" r="12421"/>
            <a:stretch/>
          </p:blipFill>
          <p:spPr bwMode="auto">
            <a:xfrm>
              <a:off x="6255214" y="2460440"/>
              <a:ext cx="964545" cy="116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10"/>
            <p:cNvSpPr txBox="1"/>
            <p:nvPr/>
          </p:nvSpPr>
          <p:spPr>
            <a:xfrm>
              <a:off x="5993541" y="3579915"/>
              <a:ext cx="1481421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Robert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Moshammer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TextBox 12"/>
            <p:cNvSpPr txBox="1"/>
            <p:nvPr/>
          </p:nvSpPr>
          <p:spPr>
            <a:xfrm>
              <a:off x="4543642" y="3574137"/>
              <a:ext cx="1414733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Christian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Ott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38756" y="3595595"/>
              <a:ext cx="1224829" cy="91398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Dr. Anne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Harth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6" name="Picture 85" descr="C:\Users\tpfeifer\Documents\Research\0\1 Pictures\0 Group\Christian Ott\Christian Ott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465" y="2434709"/>
              <a:ext cx="957855" cy="1186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86" descr="C:\Users\tpfeifer\Documents\Research\0\1 Pictures\0 Group\Anne Harth\Harth_Anne_17-03-13_05_1.jpg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4"/>
            <a:stretch/>
          </p:blipFill>
          <p:spPr bwMode="auto">
            <a:xfrm>
              <a:off x="461996" y="2463071"/>
              <a:ext cx="957855" cy="116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27"/>
            <p:cNvSpPr txBox="1"/>
            <p:nvPr/>
          </p:nvSpPr>
          <p:spPr>
            <a:xfrm>
              <a:off x="1481823" y="3595595"/>
              <a:ext cx="1724560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Claus Dieter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Schröter</a:t>
              </a:r>
            </a:p>
          </p:txBody>
        </p:sp>
        <p:pic>
          <p:nvPicPr>
            <p:cNvPr id="89" name="Picture 88" descr="C:\Users\tpfeifer\Desktop\pass_schroeter.jpg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" b="12635"/>
            <a:stretch/>
          </p:blipFill>
          <p:spPr bwMode="auto">
            <a:xfrm>
              <a:off x="1819091" y="2431408"/>
              <a:ext cx="975639" cy="116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2477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0" grpId="0"/>
      <p:bldP spid="62" grpId="0"/>
      <p:bldP spid="11" grpId="0"/>
      <p:bldP spid="63" grpId="0"/>
      <p:bldP spid="66" grpId="0" animBg="1"/>
      <p:bldP spid="67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09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05" y="-1762959"/>
            <a:ext cx="5121228" cy="559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484" y="1035776"/>
            <a:ext cx="6229390" cy="681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208065" y="1622442"/>
            <a:ext cx="2972231" cy="12922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65" y="1622442"/>
            <a:ext cx="2972231" cy="129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HeIntensityScanData2011-06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702772" y="1742540"/>
            <a:ext cx="2381967" cy="9720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77055" y="-2300324"/>
            <a:ext cx="1651329" cy="1244600"/>
            <a:chOff x="1282700" y="2373312"/>
            <a:chExt cx="4724400" cy="3560763"/>
          </a:xfrm>
        </p:grpSpPr>
        <p:sp>
          <p:nvSpPr>
            <p:cNvPr id="3" name="Rectangle 2"/>
            <p:cNvSpPr/>
            <p:nvPr/>
          </p:nvSpPr>
          <p:spPr>
            <a:xfrm>
              <a:off x="1282700" y="2400300"/>
              <a:ext cx="4724400" cy="3530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1293812" y="2373312"/>
            <a:ext cx="4654549" cy="3560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869" name="Graph" r:id="rId11" imgW="4122720" imgH="3153600" progId="Origin50.Graph">
                    <p:embed/>
                  </p:oleObj>
                </mc:Choice>
                <mc:Fallback>
                  <p:oleObj name="Graph" r:id="rId11" imgW="4122720" imgH="3153600" progId="Origin50.Graph">
                    <p:embed/>
                    <p:pic>
                      <p:nvPicPr>
                        <p:cNvPr id="2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3812" y="2373312"/>
                          <a:ext cx="4654549" cy="3560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19"/>
          <p:cNvPicPr/>
          <p:nvPr/>
        </p:nvPicPr>
        <p:blipFill rotWithShape="1">
          <a:blip r:embed="rId13"/>
          <a:srcRect t="1603" b="49307"/>
          <a:stretch/>
        </p:blipFill>
        <p:spPr bwMode="auto">
          <a:xfrm>
            <a:off x="1249809" y="4622990"/>
            <a:ext cx="2462450" cy="115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 rotWithShape="1">
          <a:blip r:embed="rId13"/>
          <a:srcRect t="50910"/>
          <a:stretch/>
        </p:blipFill>
        <p:spPr bwMode="auto">
          <a:xfrm>
            <a:off x="1249809" y="4622991"/>
            <a:ext cx="2462450" cy="115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-6622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233738" algn="l"/>
              </a:tabLst>
            </a:pPr>
            <a:r>
              <a:rPr lang="en-GB" sz="4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794052"/>
            <a:ext cx="9144000" cy="13073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56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5265" y="5996839"/>
            <a:ext cx="9179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Understand, and modify, general mechanisms of Quantum Dynamics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Unifying Ultrafast Control and Precision Physics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5656" y="-804892"/>
            <a:ext cx="538718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Small quantum systems in the time domain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574" y="2525276"/>
            <a:ext cx="766807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- </a:t>
            </a:r>
            <a:r>
              <a:rPr lang="en-US" sz="2400" dirty="0">
                <a:solidFill>
                  <a:srgbClr val="FFC000"/>
                </a:solidFill>
              </a:rPr>
              <a:t>Phase information </a:t>
            </a:r>
            <a:r>
              <a:rPr lang="en-US" sz="2400" dirty="0">
                <a:solidFill>
                  <a:prstClr val="white"/>
                </a:solidFill>
              </a:rPr>
              <a:t>is key to quantum dynamics</a:t>
            </a:r>
          </a:p>
          <a:p>
            <a:r>
              <a:rPr lang="en-US" sz="2400" dirty="0">
                <a:solidFill>
                  <a:prstClr val="white"/>
                </a:solidFill>
              </a:rPr>
              <a:t>	and can be retrieved by time-"resolved" experiments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0452" y="917516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prstClr val="white"/>
                </a:solidFill>
              </a:rPr>
              <a:t>Ultrafast </a:t>
            </a:r>
            <a:r>
              <a:rPr lang="en-US" sz="2400" dirty="0">
                <a:solidFill>
                  <a:srgbClr val="FF0000"/>
                </a:solidFill>
              </a:rPr>
              <a:t>Laser</a:t>
            </a:r>
            <a:r>
              <a:rPr lang="en-US" sz="2400" dirty="0">
                <a:solidFill>
                  <a:prstClr val="white"/>
                </a:solidFill>
              </a:rPr>
              <a:t> quantum control of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small atomic/molecular quantum systems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 	</a:t>
            </a:r>
            <a:r>
              <a:rPr lang="en-US" sz="2400" dirty="0">
                <a:solidFill>
                  <a:prstClr val="white"/>
                </a:solidFill>
              </a:rPr>
              <a:t> (natural, well-defined "Å-labs")</a:t>
            </a:r>
          </a:p>
          <a:p>
            <a:r>
              <a:rPr lang="en-US" sz="2400" dirty="0">
                <a:solidFill>
                  <a:prstClr val="white"/>
                </a:solidFill>
              </a:rPr>
              <a:t>	for fundamental-physics experiments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451" y="3284984"/>
            <a:ext cx="87854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 qualitatively</a:t>
            </a:r>
            <a:r>
              <a:rPr lang="en-US" sz="2400" dirty="0">
                <a:solidFill>
                  <a:prstClr val="white"/>
                </a:solidFill>
              </a:rPr>
              <a:t> new insights into fundamental processes </a:t>
            </a:r>
          </a:p>
          <a:p>
            <a:pPr lvl="1"/>
            <a:r>
              <a:rPr lang="en-US" sz="2400" dirty="0">
                <a:solidFill>
                  <a:prstClr val="white"/>
                </a:solidFill>
              </a:rPr>
              <a:t>	(e.g. </a:t>
            </a:r>
            <a:r>
              <a:rPr lang="en-US" sz="2400" dirty="0" err="1">
                <a:solidFill>
                  <a:prstClr val="white"/>
                </a:solidFill>
              </a:rPr>
              <a:t>Fano</a:t>
            </a:r>
            <a:r>
              <a:rPr lang="en-US" sz="2400" dirty="0">
                <a:solidFill>
                  <a:prstClr val="white"/>
                </a:solidFill>
              </a:rPr>
              <a:t> ↔ Lorentz, Absorption ↔ Gain)</a:t>
            </a:r>
          </a:p>
          <a:p>
            <a:pPr lvl="1"/>
            <a:r>
              <a:rPr lang="en-US" sz="2400" dirty="0">
                <a:solidFill>
                  <a:prstClr val="white"/>
                </a:solidFill>
              </a:rPr>
              <a:t>=&gt; </a:t>
            </a:r>
            <a:r>
              <a:rPr lang="en-US" sz="2400" dirty="0">
                <a:solidFill>
                  <a:srgbClr val="FFC000"/>
                </a:solidFill>
              </a:rPr>
              <a:t>New ideas…</a:t>
            </a:r>
          </a:p>
          <a:p>
            <a:pPr lvl="1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3851920" y="4960125"/>
            <a:ext cx="1656184" cy="484632"/>
          </a:xfrm>
          <a:prstGeom prst="left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56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7" r="50630" b="10519"/>
          <a:stretch/>
        </p:blipFill>
        <p:spPr>
          <a:xfrm>
            <a:off x="5649804" y="4584149"/>
            <a:ext cx="1595685" cy="1209903"/>
          </a:xfrm>
          <a:prstGeom prst="rect">
            <a:avLst/>
          </a:prstGeom>
        </p:spPr>
      </p:pic>
      <p:pic>
        <p:nvPicPr>
          <p:cNvPr id="72" name="Picture 2" descr="C:\Users\tpfeifer\Desktop\Graph1.WMF"/>
          <p:cNvPicPr>
            <a:picLocks noChangeAspect="1" noChangeArrowheads="1"/>
          </p:cNvPicPr>
          <p:nvPr/>
        </p:nvPicPr>
        <p:blipFill>
          <a:blip r:embed="rId15" cstate="print"/>
          <a:srcRect l="27296" t="13442" r="27904" b="13141"/>
          <a:stretch>
            <a:fillRect/>
          </a:stretch>
        </p:blipFill>
        <p:spPr bwMode="auto">
          <a:xfrm>
            <a:off x="9781636" y="3844088"/>
            <a:ext cx="3694922" cy="1138335"/>
          </a:xfrm>
          <a:prstGeom prst="rect">
            <a:avLst/>
          </a:prstGeom>
          <a:noFill/>
          <a:effectLst/>
        </p:spPr>
      </p:pic>
      <p:sp>
        <p:nvSpPr>
          <p:cNvPr id="74" name="AutoShape 91"/>
          <p:cNvSpPr>
            <a:spLocks noChangeArrowheads="1"/>
          </p:cNvSpPr>
          <p:nvPr/>
        </p:nvSpPr>
        <p:spPr bwMode="auto">
          <a:xfrm>
            <a:off x="10886119" y="4196046"/>
            <a:ext cx="2203450" cy="585787"/>
          </a:xfrm>
          <a:custGeom>
            <a:avLst/>
            <a:gdLst>
              <a:gd name="T0" fmla="*/ 1101725 w 21600"/>
              <a:gd name="T1" fmla="*/ 0 h 21600"/>
              <a:gd name="T2" fmla="*/ 322663 w 21600"/>
              <a:gd name="T3" fmla="*/ 85780 h 21600"/>
              <a:gd name="T4" fmla="*/ 0 w 21600"/>
              <a:gd name="T5" fmla="*/ 292894 h 21600"/>
              <a:gd name="T6" fmla="*/ 322663 w 21600"/>
              <a:gd name="T7" fmla="*/ 500008 h 21600"/>
              <a:gd name="T8" fmla="*/ 1101725 w 21600"/>
              <a:gd name="T9" fmla="*/ 585788 h 21600"/>
              <a:gd name="T10" fmla="*/ 1880788 w 21600"/>
              <a:gd name="T11" fmla="*/ 500008 h 21600"/>
              <a:gd name="T12" fmla="*/ 2203450 w 21600"/>
              <a:gd name="T13" fmla="*/ 292894 h 21600"/>
              <a:gd name="T14" fmla="*/ 1880788 w 21600"/>
              <a:gd name="T15" fmla="*/ 85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6" y="10800"/>
                </a:moveTo>
                <a:cubicBezTo>
                  <a:pt x="1096" y="16159"/>
                  <a:pt x="5441" y="20504"/>
                  <a:pt x="10800" y="20504"/>
                </a:cubicBezTo>
                <a:cubicBezTo>
                  <a:pt x="16159" y="20504"/>
                  <a:pt x="20504" y="16159"/>
                  <a:pt x="20504" y="10800"/>
                </a:cubicBezTo>
                <a:cubicBezTo>
                  <a:pt x="20504" y="5441"/>
                  <a:pt x="16159" y="1096"/>
                  <a:pt x="10800" y="1096"/>
                </a:cubicBezTo>
                <a:cubicBezTo>
                  <a:pt x="5441" y="1096"/>
                  <a:pt x="1096" y="5441"/>
                  <a:pt x="1096" y="10800"/>
                </a:cubicBezTo>
                <a:close/>
              </a:path>
            </a:pathLst>
          </a:custGeom>
          <a:gradFill rotWithShape="1">
            <a:gsLst>
              <a:gs pos="0">
                <a:srgbClr val="009999"/>
              </a:gs>
              <a:gs pos="100000">
                <a:srgbClr val="E4F3F4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5" name="Arc 92"/>
          <p:cNvSpPr>
            <a:spLocks/>
          </p:cNvSpPr>
          <p:nvPr/>
        </p:nvSpPr>
        <p:spPr bwMode="auto">
          <a:xfrm rot="5400000">
            <a:off x="12567281" y="4277009"/>
            <a:ext cx="379413" cy="709612"/>
          </a:xfrm>
          <a:custGeom>
            <a:avLst/>
            <a:gdLst>
              <a:gd name="T0" fmla="*/ 162489 w 21198"/>
              <a:gd name="T1" fmla="*/ 0 h 19591"/>
              <a:gd name="T2" fmla="*/ 378676 w 21198"/>
              <a:gd name="T3" fmla="*/ 559437 h 19591"/>
              <a:gd name="T4" fmla="*/ 0 w 21198"/>
              <a:gd name="T5" fmla="*/ 709656 h 19591"/>
              <a:gd name="T6" fmla="*/ 0 60000 65536"/>
              <a:gd name="T7" fmla="*/ 0 60000 65536"/>
              <a:gd name="T8" fmla="*/ 0 60000 65536"/>
              <a:gd name="T9" fmla="*/ 0 w 21198"/>
              <a:gd name="T10" fmla="*/ 0 h 19591"/>
              <a:gd name="T11" fmla="*/ 21198 w 21198"/>
              <a:gd name="T12" fmla="*/ 19591 h 19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98" h="19591" fill="none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</a:path>
              <a:path w="21198" h="19591" stroke="0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  <a:lnTo>
                  <a:pt x="0" y="1959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76" name="Group 80"/>
          <p:cNvGrpSpPr>
            <a:grpSpLocks/>
          </p:cNvGrpSpPr>
          <p:nvPr/>
        </p:nvGrpSpPr>
        <p:grpSpPr bwMode="auto">
          <a:xfrm>
            <a:off x="11509828" y="4370666"/>
            <a:ext cx="201839" cy="193502"/>
            <a:chOff x="910" y="1729"/>
            <a:chExt cx="90" cy="89"/>
          </a:xfrm>
        </p:grpSpPr>
        <p:sp>
          <p:nvSpPr>
            <p:cNvPr id="77" name="Oval 86"/>
            <p:cNvSpPr>
              <a:spLocks noChangeArrowheads="1"/>
            </p:cNvSpPr>
            <p:nvPr/>
          </p:nvSpPr>
          <p:spPr bwMode="auto">
            <a:xfrm>
              <a:off x="930" y="177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Oval 87"/>
            <p:cNvSpPr>
              <a:spLocks noChangeArrowheads="1"/>
            </p:cNvSpPr>
            <p:nvPr/>
          </p:nvSpPr>
          <p:spPr bwMode="auto">
            <a:xfrm>
              <a:off x="916" y="1729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9" name="Oval 81"/>
            <p:cNvSpPr>
              <a:spLocks noChangeArrowheads="1"/>
            </p:cNvSpPr>
            <p:nvPr/>
          </p:nvSpPr>
          <p:spPr bwMode="auto">
            <a:xfrm>
              <a:off x="910" y="1755"/>
              <a:ext cx="48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80" name="Oval 85"/>
            <p:cNvSpPr>
              <a:spLocks noChangeArrowheads="1"/>
            </p:cNvSpPr>
            <p:nvPr/>
          </p:nvSpPr>
          <p:spPr bwMode="auto">
            <a:xfrm>
              <a:off x="952" y="173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81" name="AutoShape 91"/>
          <p:cNvSpPr>
            <a:spLocks noChangeArrowheads="1"/>
          </p:cNvSpPr>
          <p:nvPr/>
        </p:nvSpPr>
        <p:spPr bwMode="auto">
          <a:xfrm>
            <a:off x="10017115" y="4173349"/>
            <a:ext cx="2203450" cy="585787"/>
          </a:xfrm>
          <a:custGeom>
            <a:avLst/>
            <a:gdLst>
              <a:gd name="T0" fmla="*/ 1101725 w 21600"/>
              <a:gd name="T1" fmla="*/ 0 h 21600"/>
              <a:gd name="T2" fmla="*/ 322663 w 21600"/>
              <a:gd name="T3" fmla="*/ 85780 h 21600"/>
              <a:gd name="T4" fmla="*/ 0 w 21600"/>
              <a:gd name="T5" fmla="*/ 292894 h 21600"/>
              <a:gd name="T6" fmla="*/ 322663 w 21600"/>
              <a:gd name="T7" fmla="*/ 500008 h 21600"/>
              <a:gd name="T8" fmla="*/ 1101725 w 21600"/>
              <a:gd name="T9" fmla="*/ 585788 h 21600"/>
              <a:gd name="T10" fmla="*/ 1880788 w 21600"/>
              <a:gd name="T11" fmla="*/ 500008 h 21600"/>
              <a:gd name="T12" fmla="*/ 2203450 w 21600"/>
              <a:gd name="T13" fmla="*/ 292894 h 21600"/>
              <a:gd name="T14" fmla="*/ 1880788 w 21600"/>
              <a:gd name="T15" fmla="*/ 85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6" y="10800"/>
                </a:moveTo>
                <a:cubicBezTo>
                  <a:pt x="1096" y="16159"/>
                  <a:pt x="5441" y="20504"/>
                  <a:pt x="10800" y="20504"/>
                </a:cubicBezTo>
                <a:cubicBezTo>
                  <a:pt x="16159" y="20504"/>
                  <a:pt x="20504" y="16159"/>
                  <a:pt x="20504" y="10800"/>
                </a:cubicBezTo>
                <a:cubicBezTo>
                  <a:pt x="20504" y="5441"/>
                  <a:pt x="16159" y="1096"/>
                  <a:pt x="10800" y="1096"/>
                </a:cubicBezTo>
                <a:cubicBezTo>
                  <a:pt x="5441" y="1096"/>
                  <a:pt x="1096" y="5441"/>
                  <a:pt x="1096" y="10800"/>
                </a:cubicBezTo>
                <a:close/>
              </a:path>
            </a:pathLst>
          </a:custGeom>
          <a:gradFill rotWithShape="1">
            <a:gsLst>
              <a:gs pos="0">
                <a:srgbClr val="009999"/>
              </a:gs>
              <a:gs pos="100000">
                <a:srgbClr val="E4F3F4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82" name="Oval 79"/>
          <p:cNvSpPr>
            <a:spLocks noChangeAspect="1" noChangeArrowheads="1"/>
          </p:cNvSpPr>
          <p:nvPr/>
        </p:nvSpPr>
        <p:spPr bwMode="auto">
          <a:xfrm>
            <a:off x="9967431" y="4384925"/>
            <a:ext cx="269875" cy="269875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0000FF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kern="0" dirty="0">
                <a:solidFill>
                  <a:prstClr val="white"/>
                </a:solidFill>
                <a:latin typeface="Times New Roman" pitchFamily="18" charset="0"/>
                <a:cs typeface="Arial"/>
              </a:rPr>
              <a:t>e</a:t>
            </a:r>
            <a:r>
              <a:rPr lang="de-DE" sz="2000" kern="0" baseline="30000" dirty="0">
                <a:solidFill>
                  <a:prstClr val="white"/>
                </a:solidFill>
                <a:latin typeface="Times New Roman" pitchFamily="18" charset="0"/>
                <a:cs typeface="Arial"/>
              </a:rPr>
              <a:t>-</a:t>
            </a:r>
          </a:p>
        </p:txBody>
      </p:sp>
      <p:sp>
        <p:nvSpPr>
          <p:cNvPr id="83" name="Arc 92"/>
          <p:cNvSpPr>
            <a:spLocks/>
          </p:cNvSpPr>
          <p:nvPr/>
        </p:nvSpPr>
        <p:spPr bwMode="auto">
          <a:xfrm rot="16200000">
            <a:off x="10190493" y="3952758"/>
            <a:ext cx="379413" cy="709612"/>
          </a:xfrm>
          <a:custGeom>
            <a:avLst/>
            <a:gdLst>
              <a:gd name="T0" fmla="*/ 162489 w 21198"/>
              <a:gd name="T1" fmla="*/ 0 h 19591"/>
              <a:gd name="T2" fmla="*/ 378676 w 21198"/>
              <a:gd name="T3" fmla="*/ 559437 h 19591"/>
              <a:gd name="T4" fmla="*/ 0 w 21198"/>
              <a:gd name="T5" fmla="*/ 709656 h 19591"/>
              <a:gd name="T6" fmla="*/ 0 60000 65536"/>
              <a:gd name="T7" fmla="*/ 0 60000 65536"/>
              <a:gd name="T8" fmla="*/ 0 60000 65536"/>
              <a:gd name="T9" fmla="*/ 0 w 21198"/>
              <a:gd name="T10" fmla="*/ 0 h 19591"/>
              <a:gd name="T11" fmla="*/ 21198 w 21198"/>
              <a:gd name="T12" fmla="*/ 19591 h 19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98" h="19591" fill="none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</a:path>
              <a:path w="21198" h="19591" stroke="0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  <a:lnTo>
                  <a:pt x="0" y="1959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84" name="Oval 79"/>
          <p:cNvSpPr>
            <a:spLocks noChangeAspect="1" noChangeArrowheads="1"/>
          </p:cNvSpPr>
          <p:nvPr/>
        </p:nvSpPr>
        <p:spPr bwMode="auto">
          <a:xfrm>
            <a:off x="12954631" y="4291916"/>
            <a:ext cx="269875" cy="269875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0000FF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kern="0" dirty="0">
                <a:solidFill>
                  <a:prstClr val="white"/>
                </a:solidFill>
                <a:latin typeface="Times New Roman" pitchFamily="18" charset="0"/>
                <a:cs typeface="Arial"/>
              </a:rPr>
              <a:t>e</a:t>
            </a:r>
            <a:r>
              <a:rPr lang="de-DE" sz="2000" kern="0" baseline="30000" dirty="0">
                <a:solidFill>
                  <a:prstClr val="white"/>
                </a:solidFill>
                <a:latin typeface="Times New Roman" pitchFamily="18" charset="0"/>
                <a:cs typeface="Arial"/>
              </a:rPr>
              <a:t>-</a:t>
            </a:r>
          </a:p>
        </p:txBody>
      </p:sp>
      <p:pic>
        <p:nvPicPr>
          <p:cNvPr id="21710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79" y="469038"/>
            <a:ext cx="3694112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97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8969" y="5836328"/>
            <a:ext cx="3135222" cy="7920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 err="1"/>
              <a:t>Wavepacket</a:t>
            </a:r>
            <a:r>
              <a:rPr lang="en-US" sz="3600" dirty="0"/>
              <a:t> dynamics and observation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4828" y="4975199"/>
                <a:ext cx="8843749" cy="19395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tabLst>
                    <a:tab pos="804863" algn="l"/>
                  </a:tabLst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/>
                      </a:rPr>
                      <m:t>=</m:t>
                    </m:r>
                    <m:box>
                      <m:box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box>
                    <m:d>
                      <m:dPr>
                        <m:begChr m:val="⟨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e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b="0" i="1" smtClean="0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000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sz="3000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en-US" i="1" dirty="0"/>
              </a:p>
              <a:p>
                <a:pPr marL="0" indent="0">
                  <a:buNone/>
                  <a:tabLst>
                    <a:tab pos="804863" algn="l"/>
                  </a:tabLst>
                </a:pPr>
                <a:r>
                  <a:rPr lang="en-US" i="1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  <a:ea typeface="Cambria Math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  <a:ea typeface="Cambria Math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C000"/>
                            </a:solidFill>
                            <a:latin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ox>
                              <m:box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𝜑</m:t>
                            </m:r>
                            <m:r>
                              <a:rPr lang="de-DE" b="0" i="1" baseline="-25000" smtClean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</m:d>
                      </m:e>
                    </m:func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828" y="4975199"/>
                <a:ext cx="8843749" cy="1939572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006379"/>
              </p:ext>
            </p:extLst>
          </p:nvPr>
        </p:nvGraphicFramePr>
        <p:xfrm>
          <a:off x="4139952" y="6870111"/>
          <a:ext cx="6191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40" name="Objekt-Manager-Shellobjekt" showAsIcon="1" r:id="rId6" imgW="0" imgH="0" progId="Package">
                  <p:embed/>
                </p:oleObj>
              </mc:Choice>
              <mc:Fallback>
                <p:oleObj name="Objekt-Manager-Shellobjekt" showAsIcon="1" r:id="rId6" imgW="0" imgH="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6870111"/>
                        <a:ext cx="61912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>
            <a:biLevel thresh="25000"/>
            <a:lum bright="-40000" contrast="-20000"/>
          </a:blip>
          <a:srcRect l="13233" r="9175" b="21905"/>
          <a:stretch/>
        </p:blipFill>
        <p:spPr>
          <a:xfrm>
            <a:off x="733902" y="1757314"/>
            <a:ext cx="1825840" cy="111831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685025" y="1566899"/>
            <a:ext cx="0" cy="20108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98054" y="1581499"/>
            <a:ext cx="0" cy="19962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025" y="3577703"/>
            <a:ext cx="19090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8286" y="3294154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1261" y="2488851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6791" y="1566899"/>
            <a:ext cx="0" cy="2187827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86791" y="3754726"/>
            <a:ext cx="261587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80948" y="3744292"/>
            <a:ext cx="136819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position </a:t>
            </a:r>
            <a:r>
              <a:rPr lang="en-US" i="1" dirty="0">
                <a:solidFill>
                  <a:prstClr val="white"/>
                </a:solidFill>
                <a:sym typeface="Symbol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283797" y="1336533"/>
            <a:ext cx="102832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Energy</a:t>
            </a:r>
          </a:p>
        </p:txBody>
      </p:sp>
      <p:sp>
        <p:nvSpPr>
          <p:cNvPr id="44" name="Freeform 43"/>
          <p:cNvSpPr/>
          <p:nvPr/>
        </p:nvSpPr>
        <p:spPr>
          <a:xfrm>
            <a:off x="685025" y="2975322"/>
            <a:ext cx="1893225" cy="318833"/>
          </a:xfrm>
          <a:custGeom>
            <a:avLst/>
            <a:gdLst>
              <a:gd name="connsiteX0" fmla="*/ 0 w 600501"/>
              <a:gd name="connsiteY0" fmla="*/ 1009941 h 1023589"/>
              <a:gd name="connsiteX1" fmla="*/ 300250 w 600501"/>
              <a:gd name="connsiteY1" fmla="*/ 7 h 1023589"/>
              <a:gd name="connsiteX2" fmla="*/ 600501 w 600501"/>
              <a:gd name="connsiteY2" fmla="*/ 1023589 h 102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501" h="1023589">
                <a:moveTo>
                  <a:pt x="0" y="1009941"/>
                </a:moveTo>
                <a:cubicBezTo>
                  <a:pt x="100083" y="503836"/>
                  <a:pt x="200167" y="-2268"/>
                  <a:pt x="300250" y="7"/>
                </a:cubicBezTo>
                <a:cubicBezTo>
                  <a:pt x="400333" y="2282"/>
                  <a:pt x="523164" y="732437"/>
                  <a:pt x="600501" y="1023589"/>
                </a:cubicBezTo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83568" y="2160911"/>
            <a:ext cx="1901381" cy="652249"/>
            <a:chOff x="6948891" y="3437248"/>
            <a:chExt cx="1524188" cy="522857"/>
          </a:xfrm>
        </p:grpSpPr>
        <p:sp>
          <p:nvSpPr>
            <p:cNvPr id="46" name="Freeform 45"/>
            <p:cNvSpPr/>
            <p:nvPr/>
          </p:nvSpPr>
          <p:spPr>
            <a:xfrm>
              <a:off x="6948891" y="3437248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 flipV="1">
              <a:off x="7710985" y="3697221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4058" y="3861048"/>
                <a:ext cx="6234405" cy="1114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tabLst>
                    <a:tab pos="804863" algn="l"/>
                  </a:tabLst>
                </a:pPr>
                <a:r>
                  <a:rPr lang="en-US" sz="28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e.g. time-dependent position/dipole:</a:t>
                </a:r>
                <a:endParaRPr lang="en-US" sz="2800" i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spcBef>
                    <a:spcPct val="20000"/>
                  </a:spcBef>
                  <a:tabLst>
                    <a:tab pos="804863" algn="l"/>
                  </a:tabLst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white"/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200" i="1" dirty="0">
                    <a:solidFill>
                      <a:prstClr val="white"/>
                    </a:solidFill>
                    <a:latin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Ψ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Ψ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d>
                  </m:oMath>
                </a14:m>
                <a:endParaRPr lang="en-US" sz="3200" i="1" dirty="0">
                  <a:solidFill>
                    <a:prstClr val="white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8" y="3861048"/>
                <a:ext cx="6234405" cy="1114151"/>
              </a:xfrm>
              <a:prstGeom prst="rect">
                <a:avLst/>
              </a:prstGeom>
              <a:blipFill rotWithShape="1">
                <a:blip r:embed="rId11"/>
                <a:stretch>
                  <a:fillRect l="-1955" t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srgbClr val="FFC000"/>
                    </a:solidFill>
                    <a:ea typeface="Cambria Math"/>
                    <a:cs typeface="Arial" pitchFamily="34" charset="0"/>
                  </a:rPr>
                  <a:t>Quantum beat period:</a:t>
                </a:r>
              </a:p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36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den>
                    </m:f>
                    <m:r>
                      <a:rPr lang="en-US" sz="3600" i="1" dirty="0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z="3600" dirty="0">
                    <a:solidFill>
                      <a:srgbClr val="FFC000"/>
                    </a:solidFill>
                  </a:rPr>
                  <a:t> 4.1 fs /</a:t>
                </a:r>
                <a:r>
                  <a:rPr lang="en-US" sz="3600" dirty="0">
                    <a:solidFill>
                      <a:srgbClr val="FFC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US" sz="3600" dirty="0">
                    <a:solidFill>
                      <a:srgbClr val="FFC000"/>
                    </a:solidFill>
                  </a:rPr>
                  <a:t>[</a:t>
                </a:r>
                <a:r>
                  <a:rPr lang="en-US" sz="3600" dirty="0" err="1">
                    <a:solidFill>
                      <a:srgbClr val="FFC000"/>
                    </a:solidFill>
                  </a:rPr>
                  <a:t>eV</a:t>
                </a:r>
                <a:r>
                  <a:rPr lang="en-US" sz="3600" dirty="0">
                    <a:solidFill>
                      <a:srgbClr val="FFC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blipFill rotWithShape="1">
                <a:blip r:embed="rId12"/>
                <a:stretch>
                  <a:fillRect l="-5093" t="-9390" r="-4720" b="-12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80312" y="5889466"/>
                <a:ext cx="10690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en-US" sz="4000" dirty="0">
                    <a:solidFill>
                      <a:srgbClr val="FFC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C000"/>
                        </a:solidFill>
                        <a:latin typeface="Cambria Math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rgbClr val="FFC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5889466"/>
                <a:ext cx="1069011" cy="707886"/>
              </a:xfrm>
              <a:prstGeom prst="rect">
                <a:avLst/>
              </a:prstGeom>
              <a:blipFill rotWithShape="1">
                <a:blip r:embed="rId13"/>
                <a:stretch>
                  <a:fillRect t="-15517" r="-1885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469929" y="5822042"/>
            <a:ext cx="2302191" cy="8519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2120" y="6243409"/>
            <a:ext cx="608192" cy="45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35896" y="2852936"/>
                <a:ext cx="4935838" cy="829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de-DE" sz="32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box>
                            <m:box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box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box>
                            <m:box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box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2852936"/>
                <a:ext cx="4935838" cy="82901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6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7" grpId="0" animBg="1"/>
      <p:bldP spid="3" grpId="0" uiExpand="1" build="p"/>
      <p:bldP spid="5" grpId="0"/>
      <p:bldP spid="57" grpId="0" animBg="1"/>
      <p:bldP spid="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electrons talk 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091" y="692696"/>
            <a:ext cx="4798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... and why is it so fast?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704586" y="6150394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457237" y="2871038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</a:t>
            </a:r>
            <a:r>
              <a:rPr lang="en-US" sz="2400" dirty="0" err="1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 err="1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42" name="Group 99"/>
          <p:cNvGrpSpPr/>
          <p:nvPr/>
        </p:nvGrpSpPr>
        <p:grpSpPr>
          <a:xfrm>
            <a:off x="6774022" y="2934733"/>
            <a:ext cx="1912288" cy="196080"/>
            <a:chOff x="2083648" y="1504728"/>
            <a:chExt cx="1912288" cy="19608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8397327" y="5958347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460432" y="3692743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|2p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128" name="Straight Connector 127"/>
          <p:cNvCxnSpPr/>
          <p:nvPr/>
        </p:nvCxnSpPr>
        <p:spPr>
          <a:xfrm>
            <a:off x="6783735" y="392357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V="1">
            <a:off x="6920968" y="3923575"/>
            <a:ext cx="0" cy="2226819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28950" y="4034582"/>
            <a:ext cx="1431482" cy="594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prstClr val="white"/>
                </a:solidFill>
              </a:rPr>
              <a:t>Hydrogen:</a:t>
            </a:r>
          </a:p>
          <a:p>
            <a:pPr>
              <a:lnSpc>
                <a:spcPts val="2300"/>
              </a:lnSpc>
            </a:pPr>
            <a:r>
              <a:rPr lang="en-US" sz="2400" i="1" dirty="0" err="1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10.2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eV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997372" y="5546750"/>
            <a:ext cx="2171107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>
                <a:solidFill>
                  <a:prstClr val="white"/>
                </a:solidFill>
              </a:rPr>
              <a:t>Uranium (Z=92, H-like):</a:t>
            </a:r>
          </a:p>
          <a:p>
            <a:pPr>
              <a:lnSpc>
                <a:spcPts val="2300"/>
              </a:lnSpc>
            </a:pPr>
            <a:r>
              <a:rPr lang="en-US" sz="2400" i="1" dirty="0" err="1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86.3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keV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017032" y="4798263"/>
            <a:ext cx="1927259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prstClr val="white"/>
                </a:solidFill>
              </a:rPr>
              <a:t>Iron (Z=26, H-like):</a:t>
            </a:r>
          </a:p>
          <a:p>
            <a:pPr>
              <a:lnSpc>
                <a:spcPts val="2300"/>
              </a:lnSpc>
            </a:pPr>
            <a:r>
              <a:rPr lang="en-US" sz="2400" i="1" dirty="0" err="1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6.9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keV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762043" y="4056310"/>
            <a:ext cx="2247410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prstClr val="white"/>
                </a:solidFill>
              </a:rPr>
              <a:t>Hydrogen:</a:t>
            </a:r>
          </a:p>
          <a:p>
            <a:pPr>
              <a:lnSpc>
                <a:spcPts val="2300"/>
              </a:lnSpc>
            </a:pPr>
            <a:r>
              <a:rPr lang="en-US" sz="2400" i="1" dirty="0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0.4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fs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(10</a:t>
            </a:r>
            <a:r>
              <a:rPr lang="en-US" sz="2400" baseline="30000" dirty="0">
                <a:solidFill>
                  <a:srgbClr val="EEECE1">
                    <a:lumMod val="75000"/>
                  </a:srgbClr>
                </a:solidFill>
              </a:rPr>
              <a:t>-18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s) 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730465" y="5568478"/>
            <a:ext cx="2365135" cy="8848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prstClr val="white"/>
                </a:solidFill>
              </a:rPr>
              <a:t>Uranium (H-like):</a:t>
            </a:r>
          </a:p>
          <a:p>
            <a:pPr>
              <a:lnSpc>
                <a:spcPts val="2300"/>
              </a:lnSpc>
            </a:pPr>
            <a:r>
              <a:rPr lang="en-US" sz="2400" i="1" dirty="0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48.0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zs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(10</a:t>
            </a:r>
            <a:r>
              <a:rPr lang="en-US" sz="2400" baseline="30000" dirty="0">
                <a:solidFill>
                  <a:srgbClr val="EEECE1">
                    <a:lumMod val="75000"/>
                  </a:srgbClr>
                </a:solidFill>
              </a:rPr>
              <a:t>-21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s)</a:t>
            </a:r>
          </a:p>
          <a:p>
            <a:pPr>
              <a:lnSpc>
                <a:spcPts val="2300"/>
              </a:lnSpc>
            </a:pP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750125" y="4819991"/>
            <a:ext cx="2315570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prstClr val="white"/>
                </a:solidFill>
              </a:rPr>
              <a:t>Iron (H-like):</a:t>
            </a:r>
          </a:p>
          <a:p>
            <a:pPr>
              <a:lnSpc>
                <a:spcPts val="2300"/>
              </a:lnSpc>
            </a:pPr>
            <a:r>
              <a:rPr lang="en-US" sz="2400" i="1" dirty="0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0.6 as (10</a:t>
            </a:r>
            <a:r>
              <a:rPr lang="en-US" sz="2400" baseline="30000" dirty="0">
                <a:solidFill>
                  <a:srgbClr val="EEECE1">
                    <a:lumMod val="75000"/>
                  </a:srgbClr>
                </a:solidFill>
              </a:rPr>
              <a:t>-18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s)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2261028" y="-4707904"/>
            <a:ext cx="4536504" cy="4536504"/>
            <a:chOff x="2195736" y="1484784"/>
            <a:chExt cx="4536504" cy="4536504"/>
          </a:xfrm>
        </p:grpSpPr>
        <p:sp>
          <p:nvSpPr>
            <p:cNvPr id="147" name="Oval 146"/>
            <p:cNvSpPr/>
            <p:nvPr/>
          </p:nvSpPr>
          <p:spPr>
            <a:xfrm>
              <a:off x="2195736" y="1484784"/>
              <a:ext cx="4536504" cy="4536504"/>
            </a:xfrm>
            <a:prstGeom prst="ellipse">
              <a:avLst/>
            </a:prstGeom>
            <a:gradFill flip="none" rotWithShape="1">
              <a:gsLst>
                <a:gs pos="47000">
                  <a:srgbClr val="3333FF">
                    <a:alpha val="50000"/>
                  </a:srgbClr>
                </a:gs>
                <a:gs pos="0">
                  <a:srgbClr val="3333FF">
                    <a:alpha val="50000"/>
                  </a:srgbClr>
                </a:gs>
                <a:gs pos="76000">
                  <a:srgbClr val="3333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5128115" y="2295506"/>
              <a:ext cx="485422" cy="485422"/>
            </a:xfrm>
            <a:prstGeom prst="ellipse">
              <a:avLst/>
            </a:prstGeom>
            <a:gradFill flip="none" rotWithShape="1">
              <a:gsLst>
                <a:gs pos="0">
                  <a:srgbClr val="0033CC"/>
                </a:gs>
                <a:gs pos="53000">
                  <a:srgbClr val="0033CC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2400" b="1" baseline="30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-</a:t>
              </a:r>
            </a:p>
          </p:txBody>
        </p:sp>
        <p:grpSp>
          <p:nvGrpSpPr>
            <p:cNvPr id="149" name="Group 80"/>
            <p:cNvGrpSpPr>
              <a:grpSpLocks/>
            </p:cNvGrpSpPr>
            <p:nvPr/>
          </p:nvGrpSpPr>
          <p:grpSpPr bwMode="auto">
            <a:xfrm>
              <a:off x="4283968" y="3645024"/>
              <a:ext cx="346821" cy="352641"/>
              <a:chOff x="914" y="1777"/>
              <a:chExt cx="82" cy="86"/>
            </a:xfrm>
          </p:grpSpPr>
          <p:sp>
            <p:nvSpPr>
              <p:cNvPr id="151" name="Oval 84"/>
              <p:cNvSpPr>
                <a:spLocks noChangeArrowheads="1"/>
              </p:cNvSpPr>
              <p:nvPr/>
            </p:nvSpPr>
            <p:spPr bwMode="auto">
              <a:xfrm>
                <a:off x="916" y="17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Oval 82"/>
              <p:cNvSpPr>
                <a:spLocks noChangeArrowheads="1"/>
              </p:cNvSpPr>
              <p:nvPr/>
            </p:nvSpPr>
            <p:spPr bwMode="auto">
              <a:xfrm>
                <a:off x="948" y="1816"/>
                <a:ext cx="48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83"/>
              <p:cNvSpPr>
                <a:spLocks noChangeArrowheads="1"/>
              </p:cNvSpPr>
              <p:nvPr/>
            </p:nvSpPr>
            <p:spPr bwMode="auto">
              <a:xfrm>
                <a:off x="914" y="181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kern="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154" name="Oval 85"/>
              <p:cNvSpPr>
                <a:spLocks noChangeArrowheads="1"/>
              </p:cNvSpPr>
              <p:nvPr/>
            </p:nvSpPr>
            <p:spPr bwMode="auto">
              <a:xfrm>
                <a:off x="947" y="177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kern="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</p:grpSp>
        <p:cxnSp>
          <p:nvCxnSpPr>
            <p:cNvPr id="150" name="Straight Arrow Connector 149"/>
            <p:cNvCxnSpPr/>
            <p:nvPr/>
          </p:nvCxnSpPr>
          <p:spPr>
            <a:xfrm flipH="1">
              <a:off x="4630789" y="2786743"/>
              <a:ext cx="594354" cy="8582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3" name="Straight Connector 172"/>
          <p:cNvCxnSpPr/>
          <p:nvPr/>
        </p:nvCxnSpPr>
        <p:spPr>
          <a:xfrm>
            <a:off x="6797532" y="3408903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6783735" y="326317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12" y="2820680"/>
            <a:ext cx="1559143" cy="183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5862" y="2820679"/>
            <a:ext cx="1559143" cy="183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28" y="3518030"/>
            <a:ext cx="417512" cy="50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1311" y="3101870"/>
            <a:ext cx="227498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Oscillation period:</a:t>
            </a:r>
          </a:p>
        </p:txBody>
      </p:sp>
      <p:pic>
        <p:nvPicPr>
          <p:cNvPr id="80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25000"/>
            <a:lum bright="-40000" contrast="-20000"/>
          </a:blip>
          <a:srcRect l="13233" r="9175" b="21905"/>
          <a:stretch/>
        </p:blipFill>
        <p:spPr>
          <a:xfrm>
            <a:off x="759900" y="1757314"/>
            <a:ext cx="1825840" cy="1118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prstClr val="white"/>
                    </a:solidFill>
                    <a:ea typeface="Cambria Math"/>
                    <a:cs typeface="Arial" pitchFamily="34" charset="0"/>
                  </a:rPr>
                  <a:t>Quantum beat period:</a:t>
                </a:r>
              </a:p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36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360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den>
                    </m:f>
                    <m:r>
                      <a:rPr lang="en-US" sz="3600" i="1" dirty="0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z="3600" dirty="0">
                    <a:solidFill>
                      <a:prstClr val="white"/>
                    </a:solidFill>
                  </a:rPr>
                  <a:t> 4.1 fs /</a:t>
                </a:r>
                <a:r>
                  <a:rPr lang="en-US" sz="3600" dirty="0">
                    <a:solidFill>
                      <a:prstClr val="white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US" sz="3600" dirty="0">
                    <a:solidFill>
                      <a:prstClr val="white"/>
                    </a:solidFill>
                  </a:rPr>
                  <a:t>[</a:t>
                </a:r>
                <a:r>
                  <a:rPr lang="en-US" sz="3600" dirty="0" err="1">
                    <a:solidFill>
                      <a:prstClr val="white"/>
                    </a:solidFill>
                  </a:rPr>
                  <a:t>eV</a:t>
                </a:r>
                <a:r>
                  <a:rPr lang="en-US" sz="3600" dirty="0">
                    <a:solidFill>
                      <a:prstClr val="white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blipFill rotWithShape="1">
                <a:blip r:embed="rId7"/>
                <a:stretch>
                  <a:fillRect l="-5093" t="-9390" r="-4720" b="-12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90003" y="4509120"/>
            <a:ext cx="3240360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+mj-lt"/>
              </a:rPr>
              <a:t>and the way we "</a:t>
            </a:r>
            <a:r>
              <a:rPr lang="en-US" sz="4000" dirty="0">
                <a:solidFill>
                  <a:srgbClr val="FFFF00"/>
                </a:solidFill>
                <a:latin typeface="+mj-lt"/>
              </a:rPr>
              <a:t>listen</a:t>
            </a:r>
            <a:r>
              <a:rPr lang="en-US" sz="4000" dirty="0">
                <a:solidFill>
                  <a:prstClr val="white"/>
                </a:solidFill>
                <a:latin typeface="+mj-lt"/>
              </a:rPr>
              <a:t>"...:</a:t>
            </a:r>
          </a:p>
          <a:p>
            <a:pPr lvl="0" algn="ctr"/>
            <a:endParaRPr lang="en-US" sz="3200" dirty="0">
              <a:solidFill>
                <a:prstClr val="white"/>
              </a:solidFill>
              <a:latin typeface="+mj-lt"/>
            </a:endParaRPr>
          </a:p>
          <a:p>
            <a:pPr lvl="0" algn="ctr"/>
            <a:r>
              <a:rPr lang="en-US" sz="4000" dirty="0">
                <a:solidFill>
                  <a:srgbClr val="FFFF00"/>
                </a:solidFill>
                <a:latin typeface="+mj-lt"/>
              </a:rPr>
              <a:t>Spectroscopy</a:t>
            </a:r>
            <a:endParaRPr lang="en-US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87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48" repeatCount="3000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|\psi(x,t)|^2&#10;$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begin{equation}&#10;\nonumber&#10;\textcolor{black}&#10;{&#10;i\hbar\frac{\partial}{\partial t}\psi(x,t)=\mathcal{H} \psi(x,t)&#10;}&#10;\end{equation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a_1&#10;$&#10;}&#10;\end{document}"/>
  <p:tag name="IGUANATEXSIZE" val="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a_2&#10;$&#10;}&#10;\end{document}"/>
  <p:tag name="IGUANATEXSIZE" val="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a_3&#10;$&#10;}&#10;\end{document}"/>
  <p:tag name="IGUANATEXSIZE" val="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\sigma\propto\frac{(q+\epsilon)^2}{1+\epsilon^2}&#10;$&#10;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=2&#10;$&#10;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\rightarrow \infty&#10;$&#10;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begin{equation}&#10;\nonumber&#10;\textcolor{white}&#10;{&#10;\}&#10;}&#10;\end{equation}&#10;\end{document}"/>
  <p:tag name="IGUANATEXSIZE" val="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begin{equation}&#10;\nonumber&#10;\textcolor{white}&#10;{&#10;\}&#10;}&#10;\end{equation}&#10;\end{document}"/>
  <p:tag name="IGUANATEXSIZE" val="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_1(x)&#10;$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begin{equation}&#10;\nonumber&#10;\textcolor{white}&#10;{&#10;S(\tau)\propto e^{\frac{i}{\hbar}(E_n-E_m)\tau}&#10;}&#10;\end{equation}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\sigma\propto\frac{(q+\epsilon)^2}{1+\epsilon^2}&#10;$&#10;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\sigma\propto\frac{(q+\epsilon)^2}{1+\epsilon^2}&#10;$&#10;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=2&#10;$&#10;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\rightarrow \infty&#10;$&#10;}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_2(x)&#10;$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E_2&#10;$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V(x)&#10;$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E_1&#10;$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x&#10;$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x&#10;$&#10;\end{document}"/>
  <p:tag name="IGUANATEXSIZE" val="20"/>
</p:tagLst>
</file>

<file path=ppt/theme/theme1.xml><?xml version="1.0" encoding="utf-8"?>
<a:theme xmlns:a="http://schemas.openxmlformats.org/drawingml/2006/main" name="3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smtClean="0">
            <a:latin typeface="Times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ThemeBlueWhite">
  <a:themeElements>
    <a:clrScheme name="BlackBackground-BlueStri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wrap="square" rtlCol="0" anchor="ctr">
        <a:noAutofit/>
      </a:bodyPr>
      <a:lstStyle>
        <a:defPPr algn="ctr">
          <a:defRPr sz="1200" i="1" dirty="0" smtClean="0"/>
        </a:defPPr>
      </a:lstStyle>
    </a:spDef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11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400" dirty="0">
            <a:solidFill>
              <a:schemeClr val="bg1"/>
            </a:solidFill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7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18.xml><?xml version="1.0" encoding="utf-8"?>
<a:theme xmlns:a="http://schemas.openxmlformats.org/drawingml/2006/main" name="8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solidFill>
          <a:schemeClr val="bg1"/>
        </a:solidFill>
      </a:spPr>
      <a:bodyPr wrap="none" lIns="72000" tIns="72000" rIns="72000" bIns="72000" rtlCol="0" anchor="ctr">
        <a:spAutoFit/>
      </a:bodyPr>
      <a:lstStyle>
        <a:defPPr>
          <a:defRPr sz="2000" dirty="0" smtClean="0">
            <a:latin typeface="+mj-lt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sz="2000"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ThemeBlueWhite">
  <a:themeElements>
    <a:clrScheme name="BlackBackground-BlueStri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11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2400" i="1" smtClean="0">
            <a:solidFill>
              <a:srgbClr val="000000"/>
            </a:solidFill>
            <a:latin typeface="Cambria Math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i="1" dirty="0" smtClean="0">
            <a:latin typeface="Times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Office Theme">
  <a:themeElements>
    <a:clrScheme name="Classical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15_ThemeBlueWhite">
  <a:themeElements>
    <a:clrScheme name="BlackBackground-BlueStri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</a:spDef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5.xml><?xml version="1.0" encoding="utf-8"?>
<a:theme xmlns:a="http://schemas.openxmlformats.org/drawingml/2006/main" name="15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2400" i="1" smtClean="0">
            <a:solidFill>
              <a:srgbClr val="000000"/>
            </a:solidFill>
            <a:latin typeface="Cambria Math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6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err="1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8.xml><?xml version="1.0" encoding="utf-8"?>
<a:theme xmlns:a="http://schemas.openxmlformats.org/drawingml/2006/main" name="17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square" rtlCol="0" anchor="ctr">
        <a:spAutoFit/>
      </a:bodyPr>
      <a:lstStyle>
        <a:defPPr>
          <a:defRPr b="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5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bg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>
          <a:solidFill>
            <a:schemeClr val="bg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lIns="72000" tIns="72000" rIns="72000" bIns="72000" rtlCol="0" anchor="ctr">
        <a:spAutoFit/>
      </a:bodyPr>
      <a:lstStyle>
        <a:defPPr>
          <a:defRPr sz="2800" dirty="0" smtClean="0">
            <a:latin typeface="+mj-lt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4_ThemeBlueWhite">
  <a:themeElements>
    <a:clrScheme name="BlackBackground-BlueStri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</a:spDef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9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1600" dirty="0" smtClean="0">
            <a:solidFill>
              <a:srgbClr val="000000"/>
            </a:solidFill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7944</TotalTime>
  <Words>5270</Words>
  <Application>Microsoft Office PowerPoint</Application>
  <PresentationFormat>On-screen Show (4:3)</PresentationFormat>
  <Paragraphs>1416</Paragraphs>
  <Slides>71</Slides>
  <Notes>29</Notes>
  <HiddenSlides>0</HiddenSlides>
  <MMClips>27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29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71</vt:i4>
      </vt:variant>
    </vt:vector>
  </HeadingPairs>
  <TitlesOfParts>
    <vt:vector size="115" baseType="lpstr">
      <vt:lpstr>MS Gothic</vt:lpstr>
      <vt:lpstr>Arial</vt:lpstr>
      <vt:lpstr>Berlin Sans FB</vt:lpstr>
      <vt:lpstr>Calibri</vt:lpstr>
      <vt:lpstr>Cambria Math</vt:lpstr>
      <vt:lpstr>Eras Medium ITC</vt:lpstr>
      <vt:lpstr>Math1</vt:lpstr>
      <vt:lpstr>Symbol</vt:lpstr>
      <vt:lpstr>Times</vt:lpstr>
      <vt:lpstr>Times New Roman</vt:lpstr>
      <vt:lpstr>3_ThemeBlueBlack</vt:lpstr>
      <vt:lpstr>6_ThemeBlueWhite</vt:lpstr>
      <vt:lpstr>3_ThemeBlueWhite</vt:lpstr>
      <vt:lpstr>6_ThemeBlueBlack</vt:lpstr>
      <vt:lpstr>Office Theme</vt:lpstr>
      <vt:lpstr>ThemeBlueWhite</vt:lpstr>
      <vt:lpstr>14_ThemeBlueWhite</vt:lpstr>
      <vt:lpstr>9_ThemeBlueBlack</vt:lpstr>
      <vt:lpstr>13_ThemeBlueBlack</vt:lpstr>
      <vt:lpstr>12_ThemeBlueBlack</vt:lpstr>
      <vt:lpstr>8_Default Design</vt:lpstr>
      <vt:lpstr>5_ThemeBlueBlack</vt:lpstr>
      <vt:lpstr>7_ThemeBlueWhite</vt:lpstr>
      <vt:lpstr>11_ThemeBlueWhite</vt:lpstr>
      <vt:lpstr>7_ThemeBlueBlack</vt:lpstr>
      <vt:lpstr>14_Default Design</vt:lpstr>
      <vt:lpstr>2_ThemeBlueWhite</vt:lpstr>
      <vt:lpstr>8_ThemeBlueBlack</vt:lpstr>
      <vt:lpstr>10_ThemeBlueBlack</vt:lpstr>
      <vt:lpstr>11_ThemeBlueBlack</vt:lpstr>
      <vt:lpstr>ThemeBlueBlack</vt:lpstr>
      <vt:lpstr>14_ThemeBlueBlack</vt:lpstr>
      <vt:lpstr>1_Office Theme</vt:lpstr>
      <vt:lpstr>15_ThemeBlueWhite</vt:lpstr>
      <vt:lpstr>15_ThemeBlueBlack</vt:lpstr>
      <vt:lpstr>16_ThemeBlueBlack</vt:lpstr>
      <vt:lpstr>4_ThemeBlueWhite</vt:lpstr>
      <vt:lpstr>17_ThemeBlueBlack</vt:lpstr>
      <vt:lpstr>5_ThemeBlueWhite</vt:lpstr>
      <vt:lpstr>Graph</vt:lpstr>
      <vt:lpstr>Objekt-Manager-Shellobjekt</vt:lpstr>
      <vt:lpstr>Equation</vt:lpstr>
      <vt:lpstr>Formel</vt:lpstr>
      <vt:lpstr>Folie</vt:lpstr>
      <vt:lpstr>PowerPoint Presentation</vt:lpstr>
      <vt:lpstr>Fundamental Quantum Dynamics</vt:lpstr>
      <vt:lpstr>few-body quantum dynamics</vt:lpstr>
      <vt:lpstr>Electron Facts</vt:lpstr>
      <vt:lpstr>What is the problem?</vt:lpstr>
      <vt:lpstr>Why is it important?</vt:lpstr>
      <vt:lpstr>the language electrons speak ...</vt:lpstr>
      <vt:lpstr>Wavepacket dynamics and observation</vt:lpstr>
      <vt:lpstr>the language electrons talk ...</vt:lpstr>
      <vt:lpstr>The light sources: Provided by two parallel revolutions in ultrashort x-ray/XUV laser science</vt:lpstr>
      <vt:lpstr>Quantum dynamics</vt:lpstr>
      <vt:lpstr>Our Experimental Focus</vt:lpstr>
      <vt:lpstr>Our Experimental Focus</vt:lpstr>
      <vt:lpstr>Experimental observation of few-body dynamics</vt:lpstr>
      <vt:lpstr>Strong-field Recollision Physics</vt:lpstr>
      <vt:lpstr>Experimental observation of few-body dynamics</vt:lpstr>
      <vt:lpstr>traditional spectroscopy</vt:lpstr>
      <vt:lpstr>time-dependent absorption spectroscopy</vt:lpstr>
      <vt:lpstr>Listening to phases</vt:lpstr>
      <vt:lpstr>Properties of different light sources</vt:lpstr>
      <vt:lpstr>time-dependent absorption spectroscopy</vt:lpstr>
      <vt:lpstr>General: coupling of states</vt:lpstr>
      <vt:lpstr>fundamental e-–e- correlation in atoms</vt:lpstr>
      <vt:lpstr>doubly excited helium: Fano resonance</vt:lpstr>
      <vt:lpstr>doubly-excited helium, in a strong laser field</vt:lpstr>
      <vt:lpstr>PowerPoint Presentation</vt:lpstr>
      <vt:lpstr>Experimental setup</vt:lpstr>
      <vt:lpstr>Experimental setup</vt:lpstr>
      <vt:lpstr>PowerPoint Presentation</vt:lpstr>
      <vt:lpstr>Time-resolved doubly-excited 2e- dynamics in He Experimental data</vt:lpstr>
      <vt:lpstr>comparison experiment and theory</vt:lpstr>
      <vt:lpstr>PowerPoint Presentation</vt:lpstr>
      <vt:lpstr>PowerPoint Presentation</vt:lpstr>
      <vt:lpstr>Time-resolved doubly-excited 2e- dynamics in He</vt:lpstr>
      <vt:lpstr>Time-resolved doubly-excited 2e- dynamics in He</vt:lpstr>
      <vt:lpstr>Hold on, can I ask you a few questions?</vt:lpstr>
      <vt:lpstr>Control the electrons, and measure their response</vt:lpstr>
      <vt:lpstr>Intensity, the control knob</vt:lpstr>
      <vt:lpstr>Intensity, the control knob</vt:lpstr>
      <vt:lpstr>General: coupling of states</vt:lpstr>
      <vt:lpstr>PowerPoint Presentation</vt:lpstr>
      <vt:lpstr>PowerPoint Presentation</vt:lpstr>
      <vt:lpstr>PowerPoint Presentation</vt:lpstr>
      <vt:lpstr>PowerPoint Presentation</vt:lpstr>
      <vt:lpstr>Laser Control of Fano and Lorentzian resonances</vt:lpstr>
      <vt:lpstr>PowerPoint Presentation</vt:lpstr>
      <vt:lpstr>Phase control of "real molecules"</vt:lpstr>
      <vt:lpstr>Fano control of molecules in the liquid phase</vt:lpstr>
      <vt:lpstr>      Recent measurements in       Aluminum-phthalocyanine-chloride        (AlPhCl)  </vt:lpstr>
      <vt:lpstr>PowerPoint Presentation</vt:lpstr>
      <vt:lpstr>PowerPoint Presentation</vt:lpstr>
      <vt:lpstr>PowerPoint Presentation</vt:lpstr>
      <vt:lpstr>    Resonant gain for hard x-rays</vt:lpstr>
      <vt:lpstr>    Resonant Mössbauer "gain" @ ESRF (May 2015)</vt:lpstr>
      <vt:lpstr>PowerPoint Presentation</vt:lpstr>
      <vt:lpstr>PowerPoint Presentation</vt:lpstr>
      <vt:lpstr>time scales in science</vt:lpstr>
      <vt:lpstr>        Ultra  s  l  o  w  dynamics…</vt:lpstr>
      <vt:lpstr>PowerPoint Presentation</vt:lpstr>
      <vt:lpstr>PowerPoint Presentation</vt:lpstr>
      <vt:lpstr>Design of enhancement/HHG cavity</vt:lpstr>
      <vt:lpstr>VUV-Comb-in-a-box (planning: -3 yrs)</vt:lpstr>
      <vt:lpstr>VUV-Comb-in-a-box</vt:lpstr>
      <vt:lpstr>VUV-Comb-in-a-box</vt:lpstr>
      <vt:lpstr>Assembling the cavity vacuum chamber</vt:lpstr>
      <vt:lpstr>Design of the HHG interaction region </vt:lpstr>
      <vt:lpstr>VUV-comb experimental results </vt:lpstr>
      <vt:lpstr>VUV-comb experimental results </vt:lpstr>
      <vt:lpstr>Next-step VUV-Spectroscopy of HCIs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tpfeifer</dc:creator>
  <cp:lastModifiedBy>tpfeifer</cp:lastModifiedBy>
  <cp:revision>854</cp:revision>
  <dcterms:created xsi:type="dcterms:W3CDTF">2013-04-22T08:56:22Z</dcterms:created>
  <dcterms:modified xsi:type="dcterms:W3CDTF">2021-04-20T15:07:03Z</dcterms:modified>
</cp:coreProperties>
</file>